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199" r:id="rId1"/>
    <p:sldMasterId id="2147484949" r:id="rId2"/>
    <p:sldMasterId id="2147484957" r:id="rId3"/>
    <p:sldMasterId id="2147485232" r:id="rId4"/>
  </p:sldMasterIdLst>
  <p:notesMasterIdLst>
    <p:notesMasterId r:id="rId58"/>
  </p:notesMasterIdLst>
  <p:sldIdLst>
    <p:sldId id="3692" r:id="rId5"/>
    <p:sldId id="2076138932" r:id="rId6"/>
    <p:sldId id="2076138937" r:id="rId7"/>
    <p:sldId id="256" r:id="rId8"/>
    <p:sldId id="2503" r:id="rId9"/>
    <p:sldId id="2076138909" r:id="rId10"/>
    <p:sldId id="2076138922" r:id="rId11"/>
    <p:sldId id="2076137573" r:id="rId12"/>
    <p:sldId id="2076138919" r:id="rId13"/>
    <p:sldId id="2076138925" r:id="rId14"/>
    <p:sldId id="2076138921" r:id="rId15"/>
    <p:sldId id="2076138943" r:id="rId16"/>
    <p:sldId id="2076138904" r:id="rId17"/>
    <p:sldId id="2076138914" r:id="rId18"/>
    <p:sldId id="2076138915" r:id="rId19"/>
    <p:sldId id="2076137487" r:id="rId20"/>
    <p:sldId id="2076137543" r:id="rId21"/>
    <p:sldId id="2076137551" r:id="rId22"/>
    <p:sldId id="2076138903" r:id="rId23"/>
    <p:sldId id="1111" r:id="rId24"/>
    <p:sldId id="1105" r:id="rId25"/>
    <p:sldId id="1112" r:id="rId26"/>
    <p:sldId id="1115" r:id="rId27"/>
    <p:sldId id="1118" r:id="rId28"/>
    <p:sldId id="1102" r:id="rId29"/>
    <p:sldId id="1104" r:id="rId30"/>
    <p:sldId id="2076138944" r:id="rId31"/>
    <p:sldId id="2076138945" r:id="rId32"/>
    <p:sldId id="2076138946" r:id="rId33"/>
    <p:sldId id="1854" r:id="rId34"/>
    <p:sldId id="2076138905" r:id="rId35"/>
    <p:sldId id="2505" r:id="rId36"/>
    <p:sldId id="2454" r:id="rId37"/>
    <p:sldId id="2076138947" r:id="rId38"/>
    <p:sldId id="2076138918" r:id="rId39"/>
    <p:sldId id="2076138916" r:id="rId40"/>
    <p:sldId id="2076138901" r:id="rId41"/>
    <p:sldId id="2076138948" r:id="rId42"/>
    <p:sldId id="2076138939" r:id="rId43"/>
    <p:sldId id="2076138934" r:id="rId44"/>
    <p:sldId id="8770" r:id="rId45"/>
    <p:sldId id="297" r:id="rId46"/>
    <p:sldId id="299" r:id="rId47"/>
    <p:sldId id="2076137364" r:id="rId48"/>
    <p:sldId id="2076137365" r:id="rId49"/>
    <p:sldId id="2076137366" r:id="rId50"/>
    <p:sldId id="2076137354" r:id="rId51"/>
    <p:sldId id="2076137356" r:id="rId52"/>
    <p:sldId id="2076137357" r:id="rId53"/>
    <p:sldId id="2076138935" r:id="rId54"/>
    <p:sldId id="2076138938" r:id="rId55"/>
    <p:sldId id="2076138936" r:id="rId56"/>
    <p:sldId id="207613893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4E186-515B-4684-8ABA-667EAA6BEC6E}">
          <p14:sldIdLst>
            <p14:sldId id="3692"/>
            <p14:sldId id="2076138932"/>
            <p14:sldId id="2076138937"/>
            <p14:sldId id="256"/>
            <p14:sldId id="2503"/>
          </p14:sldIdLst>
        </p14:section>
        <p14:section name="Load Balancer" id="{A95E1271-5863-4B46-A1E2-73CFAA85196E}">
          <p14:sldIdLst>
            <p14:sldId id="2076138909"/>
            <p14:sldId id="2076138922"/>
            <p14:sldId id="2076137573"/>
            <p14:sldId id="2076138919"/>
            <p14:sldId id="2076138925"/>
            <p14:sldId id="2076138921"/>
            <p14:sldId id="2076138943"/>
          </p14:sldIdLst>
        </p14:section>
        <p14:section name="Application Gateway" id="{749C34AF-2E85-4264-BB7E-3FA50CB1AA9E}">
          <p14:sldIdLst>
            <p14:sldId id="2076138904"/>
            <p14:sldId id="2076138914"/>
            <p14:sldId id="2076138915"/>
            <p14:sldId id="2076137487"/>
            <p14:sldId id="2076137543"/>
            <p14:sldId id="2076137551"/>
          </p14:sldIdLst>
        </p14:section>
        <p14:section name="Traffic Manager" id="{34DC4FED-3506-42C9-8D75-22941988A219}">
          <p14:sldIdLst>
            <p14:sldId id="2076138903"/>
            <p14:sldId id="1111"/>
            <p14:sldId id="1105"/>
            <p14:sldId id="1112"/>
            <p14:sldId id="1115"/>
            <p14:sldId id="1118"/>
            <p14:sldId id="1102"/>
            <p14:sldId id="1104"/>
            <p14:sldId id="2076138944"/>
            <p14:sldId id="2076138945"/>
            <p14:sldId id="2076138946"/>
            <p14:sldId id="1854"/>
            <p14:sldId id="2076138905"/>
            <p14:sldId id="2505"/>
            <p14:sldId id="2454"/>
            <p14:sldId id="2076138947"/>
            <p14:sldId id="2076138918"/>
            <p14:sldId id="2076138916"/>
            <p14:sldId id="2076138901"/>
            <p14:sldId id="2076138948"/>
            <p14:sldId id="2076138939"/>
            <p14:sldId id="2076138934"/>
            <p14:sldId id="8770"/>
            <p14:sldId id="297"/>
            <p14:sldId id="299"/>
            <p14:sldId id="2076137364"/>
            <p14:sldId id="2076137365"/>
            <p14:sldId id="2076137366"/>
            <p14:sldId id="2076137354"/>
            <p14:sldId id="2076137356"/>
            <p14:sldId id="2076137357"/>
            <p14:sldId id="2076138935"/>
            <p14:sldId id="2076138938"/>
            <p14:sldId id="2076138936"/>
            <p14:sldId id="2076138933"/>
          </p14:sldIdLst>
        </p14:section>
        <p14:section name="Appendix" id="{5A4FAD95-F85B-4EC1-AA37-7B941C0A51E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E6FF"/>
    <a:srgbClr val="F37521"/>
    <a:srgbClr val="62ADB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8" autoAdjust="0"/>
    <p:restoredTop sz="75065" autoAdjust="0"/>
  </p:normalViewPr>
  <p:slideViewPr>
    <p:cSldViewPr snapToGrid="0">
      <p:cViewPr varScale="1">
        <p:scale>
          <a:sx n="123" d="100"/>
          <a:sy n="123" d="100"/>
        </p:scale>
        <p:origin x="1676" y="92"/>
      </p:cViewPr>
      <p:guideLst/>
    </p:cSldViewPr>
  </p:slideViewPr>
  <p:outlineViewPr>
    <p:cViewPr>
      <p:scale>
        <a:sx n="33" d="100"/>
        <a:sy n="33" d="100"/>
      </p:scale>
      <p:origin x="0" y="-84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F97FC-4A93-476D-9B3A-5300874764C6}" type="datetimeFigureOut">
              <a:rPr lang="en-US" smtClean="0"/>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9EF22-F914-4470-9E3C-985DC12883B6}" type="slidenum">
              <a:rPr lang="en-US" smtClean="0"/>
              <a:t>‹#›</a:t>
            </a:fld>
            <a:endParaRPr lang="en-US"/>
          </a:p>
        </p:txBody>
      </p:sp>
    </p:spTree>
    <p:extLst>
      <p:ext uri="{BB962C8B-B14F-4D97-AF65-F5344CB8AC3E}">
        <p14:creationId xmlns:p14="http://schemas.microsoft.com/office/powerpoint/2010/main" val="28876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0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13</a:t>
            </a:fld>
            <a:endParaRPr lang="en-US"/>
          </a:p>
        </p:txBody>
      </p:sp>
    </p:spTree>
    <p:extLst>
      <p:ext uri="{BB962C8B-B14F-4D97-AF65-F5344CB8AC3E}">
        <p14:creationId xmlns:p14="http://schemas.microsoft.com/office/powerpoint/2010/main" val="322320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14</a:t>
            </a:fld>
            <a:endParaRPr lang="en-US"/>
          </a:p>
        </p:txBody>
      </p:sp>
    </p:spTree>
    <p:extLst>
      <p:ext uri="{BB962C8B-B14F-4D97-AF65-F5344CB8AC3E}">
        <p14:creationId xmlns:p14="http://schemas.microsoft.com/office/powerpoint/2010/main" val="4062524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15</a:t>
            </a:fld>
            <a:endParaRPr lang="en-US"/>
          </a:p>
        </p:txBody>
      </p:sp>
    </p:spTree>
    <p:extLst>
      <p:ext uri="{BB962C8B-B14F-4D97-AF65-F5344CB8AC3E}">
        <p14:creationId xmlns:p14="http://schemas.microsoft.com/office/powerpoint/2010/main" val="187928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16</a:t>
            </a:fld>
            <a:endParaRPr lang="en-US"/>
          </a:p>
        </p:txBody>
      </p:sp>
    </p:spTree>
    <p:extLst>
      <p:ext uri="{BB962C8B-B14F-4D97-AF65-F5344CB8AC3E}">
        <p14:creationId xmlns:p14="http://schemas.microsoft.com/office/powerpoint/2010/main" val="789269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2DED2A-DE2F-438F-9561-B36B0910DC2B}" type="slidenum">
              <a:rPr lang="en-US" smtClean="0"/>
              <a:t>17</a:t>
            </a:fld>
            <a:endParaRPr lang="en-US"/>
          </a:p>
        </p:txBody>
      </p:sp>
    </p:spTree>
    <p:extLst>
      <p:ext uri="{BB962C8B-B14F-4D97-AF65-F5344CB8AC3E}">
        <p14:creationId xmlns:p14="http://schemas.microsoft.com/office/powerpoint/2010/main" val="119308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18</a:t>
            </a:fld>
            <a:endParaRPr lang="en-US"/>
          </a:p>
        </p:txBody>
      </p:sp>
    </p:spTree>
    <p:extLst>
      <p:ext uri="{BB962C8B-B14F-4D97-AF65-F5344CB8AC3E}">
        <p14:creationId xmlns:p14="http://schemas.microsoft.com/office/powerpoint/2010/main" val="3155249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19</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a:p>
        </p:txBody>
      </p:sp>
    </p:spTree>
    <p:extLst>
      <p:ext uri="{BB962C8B-B14F-4D97-AF65-F5344CB8AC3E}">
        <p14:creationId xmlns:p14="http://schemas.microsoft.com/office/powerpoint/2010/main" val="1959438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27</a:t>
            </a:fld>
            <a:endParaRPr lang="en-US"/>
          </a:p>
        </p:txBody>
      </p:sp>
    </p:spTree>
    <p:extLst>
      <p:ext uri="{BB962C8B-B14F-4D97-AF65-F5344CB8AC3E}">
        <p14:creationId xmlns:p14="http://schemas.microsoft.com/office/powerpoint/2010/main" val="3394120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08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28</a:t>
            </a:fld>
            <a:endParaRPr lang="en-US"/>
          </a:p>
        </p:txBody>
      </p:sp>
    </p:spTree>
    <p:extLst>
      <p:ext uri="{BB962C8B-B14F-4D97-AF65-F5344CB8AC3E}">
        <p14:creationId xmlns:p14="http://schemas.microsoft.com/office/powerpoint/2010/main" val="739661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66084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31</a:t>
            </a:fld>
            <a:endParaRPr lang="en-US"/>
          </a:p>
        </p:txBody>
      </p:sp>
    </p:spTree>
    <p:extLst>
      <p:ext uri="{BB962C8B-B14F-4D97-AF65-F5344CB8AC3E}">
        <p14:creationId xmlns:p14="http://schemas.microsoft.com/office/powerpoint/2010/main" val="4152014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9688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35</a:t>
            </a:fld>
            <a:endParaRPr lang="en-US"/>
          </a:p>
        </p:txBody>
      </p:sp>
    </p:spTree>
    <p:extLst>
      <p:ext uri="{BB962C8B-B14F-4D97-AF65-F5344CB8AC3E}">
        <p14:creationId xmlns:p14="http://schemas.microsoft.com/office/powerpoint/2010/main" val="2041777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36</a:t>
            </a:fld>
            <a:endParaRPr lang="en-US"/>
          </a:p>
        </p:txBody>
      </p:sp>
    </p:spTree>
    <p:extLst>
      <p:ext uri="{BB962C8B-B14F-4D97-AF65-F5344CB8AC3E}">
        <p14:creationId xmlns:p14="http://schemas.microsoft.com/office/powerpoint/2010/main" val="36460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8544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37958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61286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6</a:t>
            </a:fld>
            <a:endParaRPr lang="en-US"/>
          </a:p>
        </p:txBody>
      </p:sp>
    </p:spTree>
    <p:extLst>
      <p:ext uri="{BB962C8B-B14F-4D97-AF65-F5344CB8AC3E}">
        <p14:creationId xmlns:p14="http://schemas.microsoft.com/office/powerpoint/2010/main" val="2974790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4/20/2021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5CB92-68E7-434B-9132-B24C018060D5}" type="slidenum">
              <a:rPr lang="en-US" smtClean="0"/>
              <a:t>46</a:t>
            </a:fld>
            <a:endParaRPr lang="en-US"/>
          </a:p>
        </p:txBody>
      </p:sp>
    </p:spTree>
    <p:extLst>
      <p:ext uri="{BB962C8B-B14F-4D97-AF65-F5344CB8AC3E}">
        <p14:creationId xmlns:p14="http://schemas.microsoft.com/office/powerpoint/2010/main" val="1732327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969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122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50</a:t>
            </a:fld>
            <a:endParaRPr lang="en-US"/>
          </a:p>
        </p:txBody>
      </p:sp>
    </p:spTree>
    <p:extLst>
      <p:ext uri="{BB962C8B-B14F-4D97-AF65-F5344CB8AC3E}">
        <p14:creationId xmlns:p14="http://schemas.microsoft.com/office/powerpoint/2010/main" val="2718624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51</a:t>
            </a:fld>
            <a:endParaRPr lang="en-US"/>
          </a:p>
        </p:txBody>
      </p:sp>
    </p:spTree>
    <p:extLst>
      <p:ext uri="{BB962C8B-B14F-4D97-AF65-F5344CB8AC3E}">
        <p14:creationId xmlns:p14="http://schemas.microsoft.com/office/powerpoint/2010/main" val="1791711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52</a:t>
            </a:fld>
            <a:endParaRPr lang="en-US"/>
          </a:p>
        </p:txBody>
      </p:sp>
    </p:spTree>
    <p:extLst>
      <p:ext uri="{BB962C8B-B14F-4D97-AF65-F5344CB8AC3E}">
        <p14:creationId xmlns:p14="http://schemas.microsoft.com/office/powerpoint/2010/main" val="188062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7</a:t>
            </a:fld>
            <a:endParaRPr lang="en-US"/>
          </a:p>
        </p:txBody>
      </p:sp>
    </p:spTree>
    <p:extLst>
      <p:ext uri="{BB962C8B-B14F-4D97-AF65-F5344CB8AC3E}">
        <p14:creationId xmlns:p14="http://schemas.microsoft.com/office/powerpoint/2010/main" val="263282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8</a:t>
            </a:fld>
            <a:endParaRPr lang="en-US"/>
          </a:p>
        </p:txBody>
      </p:sp>
    </p:spTree>
    <p:extLst>
      <p:ext uri="{BB962C8B-B14F-4D97-AF65-F5344CB8AC3E}">
        <p14:creationId xmlns:p14="http://schemas.microsoft.com/office/powerpoint/2010/main" val="204177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9</a:t>
            </a:fld>
            <a:endParaRPr lang="en-US"/>
          </a:p>
        </p:txBody>
      </p:sp>
    </p:spTree>
    <p:extLst>
      <p:ext uri="{BB962C8B-B14F-4D97-AF65-F5344CB8AC3E}">
        <p14:creationId xmlns:p14="http://schemas.microsoft.com/office/powerpoint/2010/main" val="191389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10</a:t>
            </a:fld>
            <a:endParaRPr lang="en-US"/>
          </a:p>
        </p:txBody>
      </p:sp>
    </p:spTree>
    <p:extLst>
      <p:ext uri="{BB962C8B-B14F-4D97-AF65-F5344CB8AC3E}">
        <p14:creationId xmlns:p14="http://schemas.microsoft.com/office/powerpoint/2010/main" val="80945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11</a:t>
            </a:fld>
            <a:endParaRPr lang="en-US"/>
          </a:p>
        </p:txBody>
      </p:sp>
    </p:spTree>
    <p:extLst>
      <p:ext uri="{BB962C8B-B14F-4D97-AF65-F5344CB8AC3E}">
        <p14:creationId xmlns:p14="http://schemas.microsoft.com/office/powerpoint/2010/main" val="356059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12</a:t>
            </a:fld>
            <a:endParaRPr lang="en-US"/>
          </a:p>
        </p:txBody>
      </p:sp>
    </p:spTree>
    <p:extLst>
      <p:ext uri="{BB962C8B-B14F-4D97-AF65-F5344CB8AC3E}">
        <p14:creationId xmlns:p14="http://schemas.microsoft.com/office/powerpoint/2010/main" val="1956962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1.xml"/><Relationship Id="rId4" Type="http://schemas.openxmlformats.org/officeDocument/2006/relationships/image" Target="../media/image18.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59950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9644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9977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1930061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814756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812545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3398524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626426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470247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12149699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895092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8012216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84091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9040066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19198217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40200277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504409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30146801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1532484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4692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317774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73779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83625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570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5712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5864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71045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3378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2167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3"/>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56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71806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9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307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72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00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528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7761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19" indent="0">
              <a:buNone/>
              <a:defRPr sz="2400">
                <a:solidFill>
                  <a:schemeClr val="tx1"/>
                </a:solidFill>
                <a:latin typeface="Consolas" panose="020B0609020204030204" pitchFamily="49" charset="0"/>
                <a:cs typeface="Consolas" panose="020B0609020204030204" pitchFamily="49" charset="0"/>
              </a:defRPr>
            </a:lvl2pPr>
            <a:lvl3pPr marL="584382" indent="0">
              <a:buNone/>
              <a:defRPr sz="2000">
                <a:solidFill>
                  <a:schemeClr val="tx1"/>
                </a:solidFill>
                <a:latin typeface="Consolas" panose="020B0609020204030204" pitchFamily="49" charset="0"/>
                <a:cs typeface="Consolas" panose="020B0609020204030204" pitchFamily="49" charset="0"/>
              </a:defRPr>
            </a:lvl3pPr>
            <a:lvl4pPr marL="814251" indent="0">
              <a:buNone/>
              <a:defRPr sz="1800">
                <a:solidFill>
                  <a:schemeClr val="tx1"/>
                </a:solidFill>
                <a:latin typeface="Consolas" panose="020B0609020204030204" pitchFamily="49" charset="0"/>
                <a:cs typeface="Consolas" panose="020B0609020204030204" pitchFamily="49" charset="0"/>
              </a:defRPr>
            </a:lvl4pPr>
            <a:lvl5pPr marL="1050593"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857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832213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19322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377875"/>
      </p:ext>
    </p:extLst>
  </p:cSld>
  <p:clrMapOvr>
    <a:masterClrMapping/>
  </p:clrMapOvr>
  <p:transition spd="slow">
    <p:push dir="u"/>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144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8461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7"/>
            <a:ext cx="11655840" cy="1806392"/>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7889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913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199"/>
            <a:ext cx="4696118" cy="1201479"/>
          </a:xfrm>
        </p:spPr>
        <p:txBody>
          <a:bodyPr/>
          <a:lstStyle/>
          <a:p>
            <a:r>
              <a:rPr lang="en-US"/>
              <a:t>Click to edit Master title style</a:t>
            </a:r>
          </a:p>
        </p:txBody>
      </p:sp>
      <p:sp>
        <p:nvSpPr>
          <p:cNvPr id="4" name="Text Placeholder 3"/>
          <p:cNvSpPr>
            <a:spLocks noGrp="1"/>
          </p:cNvSpPr>
          <p:nvPr>
            <p:ph type="body" sz="quarter" idx="10"/>
          </p:nvPr>
        </p:nvSpPr>
        <p:spPr>
          <a:xfrm>
            <a:off x="586390" y="1880937"/>
            <a:ext cx="5176457"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EA24870-BFAB-9E42-BDC5-5D35ADB58231}"/>
              </a:ext>
            </a:extLst>
          </p:cNvPr>
          <p:cNvSpPr/>
          <p:nvPr userDrawn="1"/>
        </p:nvSpPr>
        <p:spPr bwMode="auto">
          <a:xfrm>
            <a:off x="6094127" y="0"/>
            <a:ext cx="609787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1027071"/>
      </p:ext>
    </p:extLst>
  </p:cSld>
  <p:clrMapOvr>
    <a:masterClrMapping/>
  </p:clrMapOvr>
  <p:transition spd="slow">
    <p:fade thruBlk="1"/>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6326894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955665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890304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4" name="Group 3">
            <a:extLst>
              <a:ext uri="{FF2B5EF4-FFF2-40B4-BE49-F238E27FC236}">
                <a16:creationId xmlns:a16="http://schemas.microsoft.com/office/drawing/2014/main" id="{3A3BD9E0-9E1E-AB43-B0DB-1F424E200422}"/>
              </a:ext>
            </a:extLst>
          </p:cNvPr>
          <p:cNvGrpSpPr/>
          <p:nvPr userDrawn="1"/>
        </p:nvGrpSpPr>
        <p:grpSpPr>
          <a:xfrm>
            <a:off x="553824" y="547296"/>
            <a:ext cx="1554197" cy="330567"/>
            <a:chOff x="7353301" y="-1897063"/>
            <a:chExt cx="5749290" cy="1225867"/>
          </a:xfrm>
        </p:grpSpPr>
        <p:sp>
          <p:nvSpPr>
            <p:cNvPr id="5" name="Freeform: Shape 7">
              <a:extLst>
                <a:ext uri="{FF2B5EF4-FFF2-40B4-BE49-F238E27FC236}">
                  <a16:creationId xmlns:a16="http://schemas.microsoft.com/office/drawing/2014/main" id="{1B7BCD95-3DEB-FB4B-BDA4-CF1B1501799D}"/>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6" name="Freeform: Shape 8">
              <a:extLst>
                <a:ext uri="{FF2B5EF4-FFF2-40B4-BE49-F238E27FC236}">
                  <a16:creationId xmlns:a16="http://schemas.microsoft.com/office/drawing/2014/main" id="{C1127ED7-A231-4944-A2E6-E0EBA1E35010}"/>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7" name="Freeform: Shape 9">
              <a:extLst>
                <a:ext uri="{FF2B5EF4-FFF2-40B4-BE49-F238E27FC236}">
                  <a16:creationId xmlns:a16="http://schemas.microsoft.com/office/drawing/2014/main" id="{2B75A41C-3F77-DD43-9EB6-675D4DF2709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8" name="Freeform: Shape 10">
              <a:extLst>
                <a:ext uri="{FF2B5EF4-FFF2-40B4-BE49-F238E27FC236}">
                  <a16:creationId xmlns:a16="http://schemas.microsoft.com/office/drawing/2014/main" id="{A0ABFBD4-DC79-564B-99AA-AF1AC642F37B}"/>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9" name="Freeform: Shape 11">
              <a:extLst>
                <a:ext uri="{FF2B5EF4-FFF2-40B4-BE49-F238E27FC236}">
                  <a16:creationId xmlns:a16="http://schemas.microsoft.com/office/drawing/2014/main" id="{D2E1BF06-77C7-794B-85A2-B4837F1CF97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334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526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93615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6145081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717011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46139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94005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7199631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900159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253542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12632446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7956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838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956794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341187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808287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58395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5518622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31229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4076764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9811827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1392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56994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005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613712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79787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182808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8876131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28637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0587125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5523214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797149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33931717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8131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1413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67540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815726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929094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210806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651786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435234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99993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3438293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255236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72570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57350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182994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963146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625805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0363443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2917699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41455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26156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697202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2263453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94399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654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4775759"/>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08704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2764873"/>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31723327"/>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668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8679291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886050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6566837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191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4/20/2021</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9483340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1.xml"/><Relationship Id="rId21" Type="http://schemas.openxmlformats.org/officeDocument/2006/relationships/slideLayout" Target="../slideLayouts/slideLayout56.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63" Type="http://schemas.openxmlformats.org/officeDocument/2006/relationships/slideLayout" Target="../slideLayouts/slideLayout98.xml"/><Relationship Id="rId68" Type="http://schemas.openxmlformats.org/officeDocument/2006/relationships/slideLayout" Target="../slideLayouts/slideLayout103.xml"/><Relationship Id="rId84" Type="http://schemas.openxmlformats.org/officeDocument/2006/relationships/theme" Target="../theme/theme4.xml"/><Relationship Id="rId16" Type="http://schemas.openxmlformats.org/officeDocument/2006/relationships/slideLayout" Target="../slideLayouts/slideLayout51.xml"/><Relationship Id="rId11" Type="http://schemas.openxmlformats.org/officeDocument/2006/relationships/slideLayout" Target="../slideLayouts/slideLayout46.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3" Type="http://schemas.openxmlformats.org/officeDocument/2006/relationships/slideLayout" Target="../slideLayouts/slideLayout88.xml"/><Relationship Id="rId58" Type="http://schemas.openxmlformats.org/officeDocument/2006/relationships/slideLayout" Target="../slideLayouts/slideLayout93.xml"/><Relationship Id="rId74" Type="http://schemas.openxmlformats.org/officeDocument/2006/relationships/slideLayout" Target="../slideLayouts/slideLayout109.xml"/><Relationship Id="rId79" Type="http://schemas.openxmlformats.org/officeDocument/2006/relationships/slideLayout" Target="../slideLayouts/slideLayout114.xml"/><Relationship Id="rId5" Type="http://schemas.openxmlformats.org/officeDocument/2006/relationships/slideLayout" Target="../slideLayouts/slideLayout40.xml"/><Relationship Id="rId61" Type="http://schemas.openxmlformats.org/officeDocument/2006/relationships/slideLayout" Target="../slideLayouts/slideLayout96.xml"/><Relationship Id="rId82" Type="http://schemas.openxmlformats.org/officeDocument/2006/relationships/slideLayout" Target="../slideLayouts/slideLayout117.xml"/><Relationship Id="rId19" Type="http://schemas.openxmlformats.org/officeDocument/2006/relationships/slideLayout" Target="../slideLayouts/slideLayout5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slideLayout" Target="../slideLayouts/slideLayout91.xml"/><Relationship Id="rId64" Type="http://schemas.openxmlformats.org/officeDocument/2006/relationships/slideLayout" Target="../slideLayouts/slideLayout99.xml"/><Relationship Id="rId69" Type="http://schemas.openxmlformats.org/officeDocument/2006/relationships/slideLayout" Target="../slideLayouts/slideLayout104.xml"/><Relationship Id="rId77" Type="http://schemas.openxmlformats.org/officeDocument/2006/relationships/slideLayout" Target="../slideLayouts/slideLayout112.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72" Type="http://schemas.openxmlformats.org/officeDocument/2006/relationships/slideLayout" Target="../slideLayouts/slideLayout107.xml"/><Relationship Id="rId80" Type="http://schemas.openxmlformats.org/officeDocument/2006/relationships/slideLayout" Target="../slideLayouts/slideLayout115.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59" Type="http://schemas.openxmlformats.org/officeDocument/2006/relationships/slideLayout" Target="../slideLayouts/slideLayout94.xml"/><Relationship Id="rId67" Type="http://schemas.openxmlformats.org/officeDocument/2006/relationships/slideLayout" Target="../slideLayouts/slideLayout102.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62" Type="http://schemas.openxmlformats.org/officeDocument/2006/relationships/slideLayout" Target="../slideLayouts/slideLayout97.xml"/><Relationship Id="rId70" Type="http://schemas.openxmlformats.org/officeDocument/2006/relationships/slideLayout" Target="../slideLayouts/slideLayout105.xml"/><Relationship Id="rId75" Type="http://schemas.openxmlformats.org/officeDocument/2006/relationships/slideLayout" Target="../slideLayouts/slideLayout110.xml"/><Relationship Id="rId83" Type="http://schemas.openxmlformats.org/officeDocument/2006/relationships/slideLayout" Target="../slideLayouts/slideLayout118.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slideLayout" Target="../slideLayouts/slideLayout92.xml"/><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 Id="rId60" Type="http://schemas.openxmlformats.org/officeDocument/2006/relationships/slideLayout" Target="../slideLayouts/slideLayout95.xml"/><Relationship Id="rId65" Type="http://schemas.openxmlformats.org/officeDocument/2006/relationships/slideLayout" Target="../slideLayouts/slideLayout100.xml"/><Relationship Id="rId73" Type="http://schemas.openxmlformats.org/officeDocument/2006/relationships/slideLayout" Target="../slideLayouts/slideLayout108.xml"/><Relationship Id="rId78" Type="http://schemas.openxmlformats.org/officeDocument/2006/relationships/slideLayout" Target="../slideLayouts/slideLayout113.xml"/><Relationship Id="rId81" Type="http://schemas.openxmlformats.org/officeDocument/2006/relationships/slideLayout" Target="../slideLayouts/slideLayout11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9" Type="http://schemas.openxmlformats.org/officeDocument/2006/relationships/slideLayout" Target="../slideLayouts/slideLayout74.xml"/><Relationship Id="rId34" Type="http://schemas.openxmlformats.org/officeDocument/2006/relationships/slideLayout" Target="../slideLayouts/slideLayout69.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6" Type="http://schemas.openxmlformats.org/officeDocument/2006/relationships/slideLayout" Target="../slideLayouts/slideLayout111.xml"/><Relationship Id="rId7" Type="http://schemas.openxmlformats.org/officeDocument/2006/relationships/slideLayout" Target="../slideLayouts/slideLayout42.xml"/><Relationship Id="rId71" Type="http://schemas.openxmlformats.org/officeDocument/2006/relationships/slideLayout" Target="../slideLayouts/slideLayout106.xml"/><Relationship Id="rId2" Type="http://schemas.openxmlformats.org/officeDocument/2006/relationships/slideLayout" Target="../slideLayouts/slideLayout37.xml"/><Relationship Id="rId29" Type="http://schemas.openxmlformats.org/officeDocument/2006/relationships/slideLayout" Target="../slideLayouts/slideLayout64.xml"/><Relationship Id="rId24" Type="http://schemas.openxmlformats.org/officeDocument/2006/relationships/slideLayout" Target="../slideLayouts/slideLayout59.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66"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2" y="2843775"/>
            <a:ext cx="6858000" cy="1170455"/>
          </a:xfrm>
          <a:prstGeom prst="rect">
            <a:avLst/>
          </a:prstGeom>
        </p:spPr>
      </p:pic>
    </p:spTree>
    <p:extLst>
      <p:ext uri="{BB962C8B-B14F-4D97-AF65-F5344CB8AC3E}">
        <p14:creationId xmlns:p14="http://schemas.microsoft.com/office/powerpoint/2010/main" val="3230739485"/>
      </p:ext>
    </p:extLst>
  </p:cSld>
  <p:clrMap bg1="dk1" tx1="lt1" bg2="dk2" tx2="lt2" accent1="accent1" accent2="accent2" accent3="accent3" accent4="accent4" accent5="accent5" accent6="accent6" hlink="hlink" folHlink="folHlink"/>
  <p:sldLayoutIdLst>
    <p:sldLayoutId id="2147485201"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 id="2147485213" r:id="rId12"/>
    <p:sldLayoutId id="2147485214" r:id="rId13"/>
    <p:sldLayoutId id="2147485215" r:id="rId14"/>
    <p:sldLayoutId id="2147485216" r:id="rId15"/>
    <p:sldLayoutId id="2147485217" r:id="rId16"/>
    <p:sldLayoutId id="2147485218" r:id="rId17"/>
    <p:sldLayoutId id="2147485219" r:id="rId18"/>
    <p:sldLayoutId id="2147485220" r:id="rId19"/>
    <p:sldLayoutId id="2147485221" r:id="rId20"/>
    <p:sldLayoutId id="2147485222" r:id="rId21"/>
    <p:sldLayoutId id="2147485223" r:id="rId22"/>
    <p:sldLayoutId id="2147485224" r:id="rId23"/>
    <p:sldLayoutId id="2147485225" r:id="rId24"/>
    <p:sldLayoutId id="2147485226" r:id="rId25"/>
    <p:sldLayoutId id="2147485227" r:id="rId26"/>
    <p:sldLayoutId id="2147485228" r:id="rId27"/>
    <p:sldLayoutId id="2147485229" r:id="rId28"/>
    <p:sldLayoutId id="2147485231" r:id="rId29"/>
    <p:sldLayoutId id="2147485316" r:id="rId30"/>
    <p:sldLayoutId id="2147485317" r:id="rId31"/>
    <p:sldLayoutId id="2147485318" r:id="rId32"/>
    <p:sldLayoutId id="2147485319" r:id="rId3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196753222"/>
      </p:ext>
    </p:extLst>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 id="2147485244" r:id="rId12"/>
    <p:sldLayoutId id="2147485245" r:id="rId13"/>
    <p:sldLayoutId id="2147485246" r:id="rId14"/>
    <p:sldLayoutId id="2147485247" r:id="rId15"/>
    <p:sldLayoutId id="2147485248" r:id="rId16"/>
    <p:sldLayoutId id="2147485249" r:id="rId17"/>
    <p:sldLayoutId id="2147485250" r:id="rId18"/>
    <p:sldLayoutId id="2147485251" r:id="rId19"/>
    <p:sldLayoutId id="2147485252" r:id="rId20"/>
    <p:sldLayoutId id="2147485253" r:id="rId21"/>
    <p:sldLayoutId id="2147485254" r:id="rId22"/>
    <p:sldLayoutId id="2147485255" r:id="rId23"/>
    <p:sldLayoutId id="2147485256" r:id="rId24"/>
    <p:sldLayoutId id="2147485257" r:id="rId25"/>
    <p:sldLayoutId id="2147485258" r:id="rId26"/>
    <p:sldLayoutId id="2147485259" r:id="rId27"/>
    <p:sldLayoutId id="2147485260" r:id="rId28"/>
    <p:sldLayoutId id="2147485261" r:id="rId29"/>
    <p:sldLayoutId id="2147485262" r:id="rId30"/>
    <p:sldLayoutId id="2147485263" r:id="rId31"/>
    <p:sldLayoutId id="2147485264" r:id="rId32"/>
    <p:sldLayoutId id="2147485265" r:id="rId33"/>
    <p:sldLayoutId id="2147485266" r:id="rId34"/>
    <p:sldLayoutId id="2147485267" r:id="rId35"/>
    <p:sldLayoutId id="2147485268" r:id="rId36"/>
    <p:sldLayoutId id="2147485269" r:id="rId37"/>
    <p:sldLayoutId id="2147485270" r:id="rId38"/>
    <p:sldLayoutId id="2147485271" r:id="rId39"/>
    <p:sldLayoutId id="2147485272" r:id="rId40"/>
    <p:sldLayoutId id="2147485273" r:id="rId41"/>
    <p:sldLayoutId id="2147485274" r:id="rId42"/>
    <p:sldLayoutId id="2147485275" r:id="rId43"/>
    <p:sldLayoutId id="2147485276" r:id="rId44"/>
    <p:sldLayoutId id="2147485277" r:id="rId45"/>
    <p:sldLayoutId id="2147485278" r:id="rId46"/>
    <p:sldLayoutId id="2147485279" r:id="rId47"/>
    <p:sldLayoutId id="2147485280" r:id="rId48"/>
    <p:sldLayoutId id="2147485281" r:id="rId49"/>
    <p:sldLayoutId id="2147485282" r:id="rId50"/>
    <p:sldLayoutId id="2147485283" r:id="rId51"/>
    <p:sldLayoutId id="2147485284" r:id="rId52"/>
    <p:sldLayoutId id="2147485285" r:id="rId53"/>
    <p:sldLayoutId id="2147485286" r:id="rId54"/>
    <p:sldLayoutId id="2147485287" r:id="rId55"/>
    <p:sldLayoutId id="2147485288" r:id="rId56"/>
    <p:sldLayoutId id="2147485289" r:id="rId57"/>
    <p:sldLayoutId id="2147485290" r:id="rId58"/>
    <p:sldLayoutId id="2147485291" r:id="rId59"/>
    <p:sldLayoutId id="2147485292" r:id="rId60"/>
    <p:sldLayoutId id="2147485293" r:id="rId61"/>
    <p:sldLayoutId id="2147485294" r:id="rId62"/>
    <p:sldLayoutId id="2147485295" r:id="rId63"/>
    <p:sldLayoutId id="2147485296" r:id="rId64"/>
    <p:sldLayoutId id="2147485297" r:id="rId65"/>
    <p:sldLayoutId id="2147485298" r:id="rId66"/>
    <p:sldLayoutId id="2147485299" r:id="rId67"/>
    <p:sldLayoutId id="2147485300" r:id="rId68"/>
    <p:sldLayoutId id="2147485301" r:id="rId69"/>
    <p:sldLayoutId id="2147485302" r:id="rId70"/>
    <p:sldLayoutId id="2147485303" r:id="rId71"/>
    <p:sldLayoutId id="2147485304" r:id="rId72"/>
    <p:sldLayoutId id="2147485305" r:id="rId73"/>
    <p:sldLayoutId id="2147485306" r:id="rId74"/>
    <p:sldLayoutId id="2147485307" r:id="rId75"/>
    <p:sldLayoutId id="2147485308" r:id="rId76"/>
    <p:sldLayoutId id="2147485309" r:id="rId77"/>
    <p:sldLayoutId id="2147485310" r:id="rId78"/>
    <p:sldLayoutId id="2147485311" r:id="rId79"/>
    <p:sldLayoutId id="2147485312" r:id="rId80"/>
    <p:sldLayoutId id="2147485313" r:id="rId81"/>
    <p:sldLayoutId id="2147485314" r:id="rId82"/>
    <p:sldLayoutId id="2147485315" r:id="rId83"/>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8.svg"/></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7.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6.svg"/><Relationship Id="rId26" Type="http://schemas.openxmlformats.org/officeDocument/2006/relationships/image" Target="../media/image72.svg"/><Relationship Id="rId3" Type="http://schemas.openxmlformats.org/officeDocument/2006/relationships/image" Target="../media/image55.png"/><Relationship Id="rId21"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5.png"/><Relationship Id="rId25" Type="http://schemas.openxmlformats.org/officeDocument/2006/relationships/image" Target="../media/image71.png"/><Relationship Id="rId2" Type="http://schemas.openxmlformats.org/officeDocument/2006/relationships/notesSlide" Target="../notesSlides/notesSlide14.xml"/><Relationship Id="rId16" Type="http://schemas.openxmlformats.org/officeDocument/2006/relationships/image" Target="../media/image37.svg"/><Relationship Id="rId20" Type="http://schemas.openxmlformats.org/officeDocument/2006/relationships/image" Target="../media/image68.svg"/><Relationship Id="rId29"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image" Target="../media/image44.svg"/><Relationship Id="rId11" Type="http://schemas.openxmlformats.org/officeDocument/2006/relationships/image" Target="../media/image61.png"/><Relationship Id="rId24" Type="http://schemas.openxmlformats.org/officeDocument/2006/relationships/image" Target="../media/image35.svg"/><Relationship Id="rId5" Type="http://schemas.openxmlformats.org/officeDocument/2006/relationships/image" Target="../media/image43.png"/><Relationship Id="rId15" Type="http://schemas.openxmlformats.org/officeDocument/2006/relationships/image" Target="../media/image36.png"/><Relationship Id="rId23" Type="http://schemas.openxmlformats.org/officeDocument/2006/relationships/image" Target="../media/image34.png"/><Relationship Id="rId28" Type="http://schemas.openxmlformats.org/officeDocument/2006/relationships/image" Target="../media/image74.svg"/><Relationship Id="rId10" Type="http://schemas.openxmlformats.org/officeDocument/2006/relationships/image" Target="../media/image60.svg"/><Relationship Id="rId19" Type="http://schemas.openxmlformats.org/officeDocument/2006/relationships/image" Target="../media/image67.png"/><Relationship Id="rId4" Type="http://schemas.openxmlformats.org/officeDocument/2006/relationships/image" Target="../media/image56.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0.svg"/><Relationship Id="rId27" Type="http://schemas.openxmlformats.org/officeDocument/2006/relationships/image" Target="../media/image73.png"/><Relationship Id="rId30" Type="http://schemas.openxmlformats.org/officeDocument/2006/relationships/image" Target="../media/image48.sv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4.xml"/><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emf"/><Relationship Id="rId3" Type="http://schemas.openxmlformats.org/officeDocument/2006/relationships/image" Target="../media/image77.emf"/><Relationship Id="rId7" Type="http://schemas.openxmlformats.org/officeDocument/2006/relationships/image" Target="../media/image81.png"/><Relationship Id="rId12" Type="http://schemas.openxmlformats.org/officeDocument/2006/relationships/image" Target="../media/image86.emf"/><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5" Type="http://schemas.openxmlformats.org/officeDocument/2006/relationships/image" Target="../media/image46.svg"/><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31.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96.svg"/><Relationship Id="rId18" Type="http://schemas.openxmlformats.org/officeDocument/2006/relationships/image" Target="../media/image112.png"/><Relationship Id="rId26" Type="http://schemas.openxmlformats.org/officeDocument/2006/relationships/image" Target="../media/image43.png"/><Relationship Id="rId3" Type="http://schemas.openxmlformats.org/officeDocument/2006/relationships/image" Target="../media/image98.svg"/><Relationship Id="rId21" Type="http://schemas.openxmlformats.org/officeDocument/2006/relationships/image" Target="../media/image115.png"/><Relationship Id="rId7" Type="http://schemas.openxmlformats.org/officeDocument/2006/relationships/image" Target="../media/image102.svg"/><Relationship Id="rId12" Type="http://schemas.openxmlformats.org/officeDocument/2006/relationships/image" Target="../media/image107.png"/><Relationship Id="rId17" Type="http://schemas.openxmlformats.org/officeDocument/2006/relationships/image" Target="../media/image111.png"/><Relationship Id="rId25" Type="http://schemas.openxmlformats.org/officeDocument/2006/relationships/image" Target="../media/image119.svg"/><Relationship Id="rId2" Type="http://schemas.openxmlformats.org/officeDocument/2006/relationships/image" Target="../media/image97.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svg"/><Relationship Id="rId24" Type="http://schemas.openxmlformats.org/officeDocument/2006/relationships/image" Target="../media/image118.png"/><Relationship Id="rId5" Type="http://schemas.openxmlformats.org/officeDocument/2006/relationships/image" Target="../media/image100.svg"/><Relationship Id="rId15" Type="http://schemas.openxmlformats.org/officeDocument/2006/relationships/image" Target="../media/image109.svg"/><Relationship Id="rId23" Type="http://schemas.openxmlformats.org/officeDocument/2006/relationships/image" Target="../media/image117.png"/><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44.svg"/></Relationships>
</file>

<file path=ppt/slides/_rels/slide3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20.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94.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37.svg"/><Relationship Id="rId4" Type="http://schemas.openxmlformats.org/officeDocument/2006/relationships/image" Target="../media/image44.svg"/><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sv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svg"/></Relationships>
</file>

<file path=ppt/slides/_rels/slide42.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3" Type="http://schemas.openxmlformats.org/officeDocument/2006/relationships/image" Target="../media/image63.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notesSlide" Target="../notesSlides/notesSlide29.xml"/><Relationship Id="rId16" Type="http://schemas.openxmlformats.org/officeDocument/2006/relationships/image" Target="../media/image148.svg"/><Relationship Id="rId1" Type="http://schemas.openxmlformats.org/officeDocument/2006/relationships/slideLayout" Target="../slideLayouts/slideLayout2.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svg"/><Relationship Id="rId4" Type="http://schemas.openxmlformats.org/officeDocument/2006/relationships/image" Target="../media/image64.svg"/><Relationship Id="rId9" Type="http://schemas.openxmlformats.org/officeDocument/2006/relationships/image" Target="../media/image141.png"/><Relationship Id="rId14" Type="http://schemas.openxmlformats.org/officeDocument/2006/relationships/image" Target="../media/image146.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42.svg"/><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52.svg"/></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2.xml"/><Relationship Id="rId1" Type="http://schemas.openxmlformats.org/officeDocument/2006/relationships/slideLayout" Target="../slideLayouts/slideLayout32.xml"/><Relationship Id="rId5" Type="http://schemas.openxmlformats.org/officeDocument/2006/relationships/image" Target="../media/image146.svg"/><Relationship Id="rId4" Type="http://schemas.openxmlformats.org/officeDocument/2006/relationships/image" Target="../media/image149.png"/></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32.xml"/><Relationship Id="rId5" Type="http://schemas.openxmlformats.org/officeDocument/2006/relationships/image" Target="../media/image154.png"/><Relationship Id="rId4" Type="http://schemas.openxmlformats.org/officeDocument/2006/relationships/image" Target="../media/image146.svg"/></Relationships>
</file>

<file path=ppt/slides/_rels/slide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image" Target="../media/image156.png"/><Relationship Id="rId5" Type="http://schemas.openxmlformats.org/officeDocument/2006/relationships/image" Target="../media/image146.svg"/><Relationship Id="rId4" Type="http://schemas.openxmlformats.org/officeDocument/2006/relationships/image" Target="../media/image149.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37.svg"/><Relationship Id="rId4" Type="http://schemas.openxmlformats.org/officeDocument/2006/relationships/image" Target="../media/image44.sv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a:xfrm>
            <a:off x="584200" y="2979778"/>
            <a:ext cx="4464878" cy="553998"/>
          </a:xfrm>
        </p:spPr>
        <p:txBody>
          <a:bodyPr/>
          <a:lstStyle/>
          <a:p>
            <a:r>
              <a:rPr lang="en-US" dirty="0"/>
              <a:t>Scaling with Azure</a:t>
            </a:r>
          </a:p>
        </p:txBody>
      </p:sp>
      <p:sp>
        <p:nvSpPr>
          <p:cNvPr id="3" name="Text Placeholder 2">
            <a:extLst>
              <a:ext uri="{FF2B5EF4-FFF2-40B4-BE49-F238E27FC236}">
                <a16:creationId xmlns:a16="http://schemas.microsoft.com/office/drawing/2014/main" id="{953C578D-0285-4E43-B030-68409FE37029}"/>
              </a:ext>
            </a:extLst>
          </p:cNvPr>
          <p:cNvSpPr>
            <a:spLocks noGrp="1"/>
          </p:cNvSpPr>
          <p:nvPr>
            <p:ph type="body" sz="quarter" idx="12"/>
          </p:nvPr>
        </p:nvSpPr>
        <p:spPr>
          <a:xfrm>
            <a:off x="584200" y="3757421"/>
            <a:ext cx="9144000" cy="984885"/>
          </a:xfrm>
        </p:spPr>
        <p:txBody>
          <a:bodyPr/>
          <a:lstStyle/>
          <a:p>
            <a:r>
              <a:rPr lang="en-US" sz="2400" dirty="0">
                <a:latin typeface="+mj-lt"/>
              </a:rPr>
              <a:t>Sarah Lean</a:t>
            </a:r>
          </a:p>
          <a:p>
            <a:r>
              <a:rPr lang="en-US" sz="2400" dirty="0">
                <a:latin typeface="+mj-lt"/>
              </a:rPr>
              <a:t>Senior Cloud Advocate</a:t>
            </a:r>
            <a:endParaRPr lang="en-US" sz="1600" dirty="0">
              <a:latin typeface="+mn-lt"/>
            </a:endParaRPr>
          </a:p>
          <a:p>
            <a:r>
              <a:rPr lang="en-US" sz="1600" dirty="0">
                <a:solidFill>
                  <a:schemeClr val="tx1">
                    <a:lumMod val="75000"/>
                  </a:schemeClr>
                </a:solidFill>
                <a:latin typeface="+mn-lt"/>
              </a:rPr>
              <a:t>      @</a:t>
            </a:r>
            <a:r>
              <a:rPr lang="en-US" sz="1600" dirty="0">
                <a:solidFill>
                  <a:schemeClr val="tx1">
                    <a:lumMod val="75000"/>
                  </a:schemeClr>
                </a:solidFill>
              </a:rPr>
              <a:t>Techielass</a:t>
            </a:r>
            <a:endParaRPr lang="en-US" sz="1600" dirty="0">
              <a:solidFill>
                <a:schemeClr val="tx1">
                  <a:lumMod val="75000"/>
                </a:schemeClr>
              </a:solidFill>
              <a:latin typeface="+mn-lt"/>
            </a:endParaRPr>
          </a:p>
        </p:txBody>
      </p:sp>
      <p:pic>
        <p:nvPicPr>
          <p:cNvPr id="11" name="Picture 10">
            <a:extLst>
              <a:ext uri="{FF2B5EF4-FFF2-40B4-BE49-F238E27FC236}">
                <a16:creationId xmlns:a16="http://schemas.microsoft.com/office/drawing/2014/main" id="{B3EC151D-08AA-6A4C-98E5-10BE46AA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pic>
        <p:nvPicPr>
          <p:cNvPr id="1026" name="Picture 2" descr="Download twitter white icon, social, media, icon png and vector - twitter  app icon 2017 png - Free PNG Images | TOPpng">
            <a:extLst>
              <a:ext uri="{FF2B5EF4-FFF2-40B4-BE49-F238E27FC236}">
                <a16:creationId xmlns:a16="http://schemas.microsoft.com/office/drawing/2014/main" id="{A88D4B52-DB8A-E34B-9F80-B2BA3F2868E2}"/>
              </a:ext>
            </a:extLst>
          </p:cNvPr>
          <p:cNvPicPr>
            <a:picLocks noChangeAspect="1" noChangeArrowheads="1"/>
          </p:cNvPicPr>
          <p:nvPr/>
        </p:nvPicPr>
        <p:blipFill rotWithShape="1">
          <a:blip r:embed="rId4">
            <a:alphaModFix amt="52000"/>
            <a:extLst>
              <a:ext uri="{28A0092B-C50C-407E-A947-70E740481C1C}">
                <a14:useLocalDpi xmlns:a14="http://schemas.microsoft.com/office/drawing/2010/main" val="0"/>
              </a:ext>
            </a:extLst>
          </a:blip>
          <a:srcRect/>
          <a:stretch/>
        </p:blipFill>
        <p:spPr bwMode="auto">
          <a:xfrm>
            <a:off x="584200" y="4506516"/>
            <a:ext cx="303694" cy="30144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C1C54C8D-174B-EF4F-AA46-88CE2C5ACD58}"/>
              </a:ext>
            </a:extLst>
          </p:cNvPr>
          <p:cNvCxnSpPr>
            <a:cxnSpLocks/>
          </p:cNvCxnSpPr>
          <p:nvPr/>
        </p:nvCxnSpPr>
        <p:spPr>
          <a:xfrm>
            <a:off x="0" y="4873616"/>
            <a:ext cx="4055165"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3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 Load Balancer components </a:t>
            </a:r>
          </a:p>
        </p:txBody>
      </p:sp>
      <p:cxnSp>
        <p:nvCxnSpPr>
          <p:cNvPr id="5" name="Straight Connector 4">
            <a:extLst>
              <a:ext uri="{FF2B5EF4-FFF2-40B4-BE49-F238E27FC236}">
                <a16:creationId xmlns:a16="http://schemas.microsoft.com/office/drawing/2014/main" id="{5535CD29-5887-4E46-86BD-6314DF433FBF}"/>
              </a:ext>
            </a:extLst>
          </p:cNvPr>
          <p:cNvCxnSpPr>
            <a:cxnSpLocks/>
          </p:cNvCxnSpPr>
          <p:nvPr/>
        </p:nvCxnSpPr>
        <p:spPr>
          <a:xfrm>
            <a:off x="9265571" y="2558495"/>
            <a:ext cx="0" cy="447130"/>
          </a:xfrm>
          <a:prstGeom prst="line">
            <a:avLst/>
          </a:prstGeom>
          <a:ln w="3810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DA466A4-0415-4A37-B827-8DBC9826F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7815" y="3005625"/>
            <a:ext cx="1075512" cy="1075512"/>
          </a:xfrm>
          <a:prstGeom prst="rect">
            <a:avLst/>
          </a:prstGeom>
        </p:spPr>
      </p:pic>
      <p:pic>
        <p:nvPicPr>
          <p:cNvPr id="17" name="Graphic 16">
            <a:extLst>
              <a:ext uri="{FF2B5EF4-FFF2-40B4-BE49-F238E27FC236}">
                <a16:creationId xmlns:a16="http://schemas.microsoft.com/office/drawing/2014/main" id="{A40077F8-1B21-B049-B28A-22DAE25F5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5605" y="354840"/>
            <a:ext cx="721553" cy="721553"/>
          </a:xfrm>
          <a:prstGeom prst="rect">
            <a:avLst/>
          </a:prstGeom>
        </p:spPr>
      </p:pic>
      <p:grpSp>
        <p:nvGrpSpPr>
          <p:cNvPr id="8" name="Group 7">
            <a:extLst>
              <a:ext uri="{FF2B5EF4-FFF2-40B4-BE49-F238E27FC236}">
                <a16:creationId xmlns:a16="http://schemas.microsoft.com/office/drawing/2014/main" id="{CC0AF802-52CC-5C41-A92D-2C8F08A4C106}"/>
              </a:ext>
            </a:extLst>
          </p:cNvPr>
          <p:cNvGrpSpPr/>
          <p:nvPr/>
        </p:nvGrpSpPr>
        <p:grpSpPr>
          <a:xfrm>
            <a:off x="446340" y="2159139"/>
            <a:ext cx="5500520" cy="3982040"/>
            <a:chOff x="383435" y="2524777"/>
            <a:chExt cx="5367699" cy="3413221"/>
          </a:xfrm>
        </p:grpSpPr>
        <p:sp>
          <p:nvSpPr>
            <p:cNvPr id="27" name="Rectangle 26">
              <a:extLst>
                <a:ext uri="{FF2B5EF4-FFF2-40B4-BE49-F238E27FC236}">
                  <a16:creationId xmlns:a16="http://schemas.microsoft.com/office/drawing/2014/main" id="{5A1C2DF4-DE7E-0D41-86C9-A4FAAFDE87E2}"/>
                </a:ext>
              </a:extLst>
            </p:cNvPr>
            <p:cNvSpPr/>
            <p:nvPr/>
          </p:nvSpPr>
          <p:spPr bwMode="auto">
            <a:xfrm>
              <a:off x="383435" y="4325021"/>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chemeClr val="accent1"/>
                  </a:solidFill>
                  <a:latin typeface="+mj-lt"/>
                </a:rPr>
                <a:t>Rules </a:t>
              </a:r>
            </a:p>
            <a:p>
              <a:pPr marL="12700" lvl="2">
                <a:spcAft>
                  <a:spcPts val="400"/>
                </a:spcAft>
              </a:pPr>
              <a:r>
                <a:rPr lang="en-US"/>
                <a:t>LB rules</a:t>
              </a:r>
            </a:p>
            <a:p>
              <a:pPr marL="12700" lvl="2">
                <a:spcAft>
                  <a:spcPts val="400"/>
                </a:spcAft>
              </a:pPr>
              <a:r>
                <a:rPr lang="en-US"/>
                <a:t>Inbound NAT rules</a:t>
              </a:r>
            </a:p>
            <a:p>
              <a:pPr marL="12700" lvl="2">
                <a:spcAft>
                  <a:spcPts val="400"/>
                </a:spcAft>
              </a:pPr>
              <a:r>
                <a:rPr lang="en-US"/>
                <a:t>HA port rule</a:t>
              </a:r>
            </a:p>
          </p:txBody>
        </p:sp>
        <p:sp>
          <p:nvSpPr>
            <p:cNvPr id="28" name="Rectangle 27">
              <a:extLst>
                <a:ext uri="{FF2B5EF4-FFF2-40B4-BE49-F238E27FC236}">
                  <a16:creationId xmlns:a16="http://schemas.microsoft.com/office/drawing/2014/main" id="{7183643A-25D9-1741-8D31-F3C7DCC3C68E}"/>
                </a:ext>
              </a:extLst>
            </p:cNvPr>
            <p:cNvSpPr/>
            <p:nvPr/>
          </p:nvSpPr>
          <p:spPr bwMode="auto">
            <a:xfrm>
              <a:off x="3154218" y="4325021"/>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rgbClr val="50E6FF"/>
                  </a:solidFill>
                  <a:latin typeface="Segoe UI Semibold"/>
                </a:rPr>
                <a:t>Backend pools</a:t>
              </a:r>
            </a:p>
            <a:p>
              <a:pPr marL="12700" lvl="2">
                <a:spcAft>
                  <a:spcPts val="400"/>
                </a:spcAft>
              </a:pPr>
              <a:r>
                <a:rPr lang="en-US">
                  <a:solidFill>
                    <a:srgbClr val="FFFFFF"/>
                  </a:solidFill>
                </a:rPr>
                <a:t>VMs, VMSS</a:t>
              </a:r>
            </a:p>
            <a:p>
              <a:pPr marL="12700" lvl="2">
                <a:spcAft>
                  <a:spcPts val="400"/>
                </a:spcAft>
              </a:pPr>
              <a:r>
                <a:rPr lang="en-US">
                  <a:solidFill>
                    <a:srgbClr val="FFFFFF"/>
                  </a:solidFill>
                </a:rPr>
                <a:t>IP addresses</a:t>
              </a:r>
            </a:p>
          </p:txBody>
        </p:sp>
        <p:sp>
          <p:nvSpPr>
            <p:cNvPr id="29" name="Rectangle 28">
              <a:extLst>
                <a:ext uri="{FF2B5EF4-FFF2-40B4-BE49-F238E27FC236}">
                  <a16:creationId xmlns:a16="http://schemas.microsoft.com/office/drawing/2014/main" id="{8E8CFB92-C428-F54B-BED3-22FF462FDB2D}"/>
                </a:ext>
              </a:extLst>
            </p:cNvPr>
            <p:cNvSpPr/>
            <p:nvPr/>
          </p:nvSpPr>
          <p:spPr bwMode="auto">
            <a:xfrm>
              <a:off x="383435" y="252477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rgbClr val="50E6FF"/>
                  </a:solidFill>
                  <a:latin typeface="Segoe UI Semibold"/>
                </a:rPr>
                <a:t>Frontend</a:t>
              </a:r>
            </a:p>
            <a:p>
              <a:pPr marL="12700" lvl="2">
                <a:spcAft>
                  <a:spcPts val="400"/>
                </a:spcAft>
              </a:pPr>
              <a:r>
                <a:rPr lang="en-US">
                  <a:solidFill>
                    <a:srgbClr val="FFFFFF"/>
                  </a:solidFill>
                </a:rPr>
                <a:t>Public – Public LB</a:t>
              </a:r>
            </a:p>
            <a:p>
              <a:pPr marL="12700" lvl="2">
                <a:spcAft>
                  <a:spcPts val="400"/>
                </a:spcAft>
              </a:pPr>
              <a:r>
                <a:rPr lang="en-US">
                  <a:solidFill>
                    <a:srgbClr val="FFFFFF"/>
                  </a:solidFill>
                </a:rPr>
                <a:t>Private – Internal LB</a:t>
              </a:r>
            </a:p>
          </p:txBody>
        </p:sp>
        <p:sp>
          <p:nvSpPr>
            <p:cNvPr id="30" name="Rectangle 29">
              <a:extLst>
                <a:ext uri="{FF2B5EF4-FFF2-40B4-BE49-F238E27FC236}">
                  <a16:creationId xmlns:a16="http://schemas.microsoft.com/office/drawing/2014/main" id="{FB38ED52-252F-2A48-AA89-10452A2944FB}"/>
                </a:ext>
              </a:extLst>
            </p:cNvPr>
            <p:cNvSpPr/>
            <p:nvPr/>
          </p:nvSpPr>
          <p:spPr bwMode="auto">
            <a:xfrm>
              <a:off x="3154218" y="252477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rgbClr val="50E6FF"/>
                  </a:solidFill>
                  <a:latin typeface="Segoe UI Semibold"/>
                </a:rPr>
                <a:t>Health probe</a:t>
              </a:r>
            </a:p>
          </p:txBody>
        </p:sp>
      </p:grpSp>
      <p:sp>
        <p:nvSpPr>
          <p:cNvPr id="33" name="Rectangle: Rounded Corners 2">
            <a:extLst>
              <a:ext uri="{FF2B5EF4-FFF2-40B4-BE49-F238E27FC236}">
                <a16:creationId xmlns:a16="http://schemas.microsoft.com/office/drawing/2014/main" id="{B9D6B173-8581-2E43-8781-00B5102B22F3}"/>
              </a:ext>
            </a:extLst>
          </p:cNvPr>
          <p:cNvSpPr/>
          <p:nvPr/>
        </p:nvSpPr>
        <p:spPr>
          <a:xfrm>
            <a:off x="6725043"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2">
            <a:extLst>
              <a:ext uri="{FF2B5EF4-FFF2-40B4-BE49-F238E27FC236}">
                <a16:creationId xmlns:a16="http://schemas.microsoft.com/office/drawing/2014/main" id="{5BEA9C4B-8A84-944C-882C-8230ECE8BE7F}"/>
              </a:ext>
            </a:extLst>
          </p:cNvPr>
          <p:cNvSpPr/>
          <p:nvPr/>
        </p:nvSpPr>
        <p:spPr>
          <a:xfrm>
            <a:off x="9693529"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1">
            <a:extLst>
              <a:ext uri="{FF2B5EF4-FFF2-40B4-BE49-F238E27FC236}">
                <a16:creationId xmlns:a16="http://schemas.microsoft.com/office/drawing/2014/main" id="{8A2487E3-28CD-D640-B48F-9ACF78E2DD0E}"/>
              </a:ext>
            </a:extLst>
          </p:cNvPr>
          <p:cNvSpPr/>
          <p:nvPr/>
        </p:nvSpPr>
        <p:spPr>
          <a:xfrm>
            <a:off x="7859424" y="47986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6" name="Rectangle: Rounded Corners 45">
            <a:extLst>
              <a:ext uri="{FF2B5EF4-FFF2-40B4-BE49-F238E27FC236}">
                <a16:creationId xmlns:a16="http://schemas.microsoft.com/office/drawing/2014/main" id="{8D69A0BB-9019-9D44-B893-6E708DE528DD}"/>
              </a:ext>
            </a:extLst>
          </p:cNvPr>
          <p:cNvSpPr/>
          <p:nvPr/>
        </p:nvSpPr>
        <p:spPr>
          <a:xfrm>
            <a:off x="7985320" y="49510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sp>
        <p:nvSpPr>
          <p:cNvPr id="37" name="Rectangle: Rounded Corners 47">
            <a:extLst>
              <a:ext uri="{FF2B5EF4-FFF2-40B4-BE49-F238E27FC236}">
                <a16:creationId xmlns:a16="http://schemas.microsoft.com/office/drawing/2014/main" id="{496731E7-ED2B-DE44-A8F2-985F7C2C7362}"/>
              </a:ext>
            </a:extLst>
          </p:cNvPr>
          <p:cNvSpPr/>
          <p:nvPr/>
        </p:nvSpPr>
        <p:spPr>
          <a:xfrm>
            <a:off x="10013030" y="48002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8" name="Rectangle: Rounded Corners 49">
            <a:extLst>
              <a:ext uri="{FF2B5EF4-FFF2-40B4-BE49-F238E27FC236}">
                <a16:creationId xmlns:a16="http://schemas.microsoft.com/office/drawing/2014/main" id="{04B1B549-711E-AA4F-B33B-F42275E79F97}"/>
              </a:ext>
            </a:extLst>
          </p:cNvPr>
          <p:cNvSpPr/>
          <p:nvPr/>
        </p:nvSpPr>
        <p:spPr>
          <a:xfrm>
            <a:off x="10896425" y="48002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9" name="Rectangle: Rounded Corners 51">
            <a:extLst>
              <a:ext uri="{FF2B5EF4-FFF2-40B4-BE49-F238E27FC236}">
                <a16:creationId xmlns:a16="http://schemas.microsoft.com/office/drawing/2014/main" id="{DE13D973-851F-E94B-AC48-7425B0017C9A}"/>
              </a:ext>
            </a:extLst>
          </p:cNvPr>
          <p:cNvSpPr/>
          <p:nvPr/>
        </p:nvSpPr>
        <p:spPr>
          <a:xfrm>
            <a:off x="10204909" y="49526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sp>
        <p:nvSpPr>
          <p:cNvPr id="41" name="Rectangle: Rounded Corners 53">
            <a:extLst>
              <a:ext uri="{FF2B5EF4-FFF2-40B4-BE49-F238E27FC236}">
                <a16:creationId xmlns:a16="http://schemas.microsoft.com/office/drawing/2014/main" id="{20E0D633-5F46-2C45-A35A-6813C2EEF217}"/>
              </a:ext>
            </a:extLst>
          </p:cNvPr>
          <p:cNvSpPr/>
          <p:nvPr/>
        </p:nvSpPr>
        <p:spPr>
          <a:xfrm>
            <a:off x="11022321" y="49526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sp>
        <p:nvSpPr>
          <p:cNvPr id="43" name="Rectangle: Rounded Corners 39">
            <a:extLst>
              <a:ext uri="{FF2B5EF4-FFF2-40B4-BE49-F238E27FC236}">
                <a16:creationId xmlns:a16="http://schemas.microsoft.com/office/drawing/2014/main" id="{E2FC185D-C501-5448-A22D-6AC8F0A77317}"/>
              </a:ext>
            </a:extLst>
          </p:cNvPr>
          <p:cNvSpPr/>
          <p:nvPr/>
        </p:nvSpPr>
        <p:spPr>
          <a:xfrm>
            <a:off x="6976029" y="47986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45" name="Rectangle: Rounded Corners 43">
            <a:extLst>
              <a:ext uri="{FF2B5EF4-FFF2-40B4-BE49-F238E27FC236}">
                <a16:creationId xmlns:a16="http://schemas.microsoft.com/office/drawing/2014/main" id="{9342AF04-D444-6845-A84D-75EB2B470DDE}"/>
              </a:ext>
            </a:extLst>
          </p:cNvPr>
          <p:cNvSpPr/>
          <p:nvPr/>
        </p:nvSpPr>
        <p:spPr>
          <a:xfrm>
            <a:off x="7167908" y="49510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grpSp>
        <p:nvGrpSpPr>
          <p:cNvPr id="21" name="Group 20">
            <a:extLst>
              <a:ext uri="{FF2B5EF4-FFF2-40B4-BE49-F238E27FC236}">
                <a16:creationId xmlns:a16="http://schemas.microsoft.com/office/drawing/2014/main" id="{B9BB22E5-0ED4-409E-AC42-D65CB84BDE03}"/>
              </a:ext>
            </a:extLst>
          </p:cNvPr>
          <p:cNvGrpSpPr/>
          <p:nvPr/>
        </p:nvGrpSpPr>
        <p:grpSpPr>
          <a:xfrm>
            <a:off x="0" y="6497955"/>
            <a:ext cx="12192000" cy="360045"/>
            <a:chOff x="0" y="6497955"/>
            <a:chExt cx="12192000" cy="360045"/>
          </a:xfrm>
        </p:grpSpPr>
        <p:sp>
          <p:nvSpPr>
            <p:cNvPr id="22" name="bk object 17">
              <a:extLst>
                <a:ext uri="{FF2B5EF4-FFF2-40B4-BE49-F238E27FC236}">
                  <a16:creationId xmlns:a16="http://schemas.microsoft.com/office/drawing/2014/main" id="{0D0618F2-559B-46A0-B660-EABD2817026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3" name="TextBox 22">
              <a:extLst>
                <a:ext uri="{FF2B5EF4-FFF2-40B4-BE49-F238E27FC236}">
                  <a16:creationId xmlns:a16="http://schemas.microsoft.com/office/drawing/2014/main" id="{6D844879-EEF4-4C47-86D1-2B9413ED7160}"/>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1156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6ADC17E-3966-7441-B695-8B59E9E68500}"/>
              </a:ext>
            </a:extLst>
          </p:cNvPr>
          <p:cNvSpPr/>
          <p:nvPr/>
        </p:nvSpPr>
        <p:spPr bwMode="auto">
          <a:xfrm>
            <a:off x="0" y="3267783"/>
            <a:ext cx="12192000" cy="359021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2" name="Rectangle: Rounded Corners 2">
            <a:extLst>
              <a:ext uri="{FF2B5EF4-FFF2-40B4-BE49-F238E27FC236}">
                <a16:creationId xmlns:a16="http://schemas.microsoft.com/office/drawing/2014/main" id="{D8A7EB72-1CFA-CC4A-B2B9-DEB01365110E}"/>
              </a:ext>
            </a:extLst>
          </p:cNvPr>
          <p:cNvSpPr/>
          <p:nvPr/>
        </p:nvSpPr>
        <p:spPr>
          <a:xfrm>
            <a:off x="6725043"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963" y="1657806"/>
            <a:ext cx="5374515" cy="554038"/>
          </a:xfrm>
        </p:spPr>
        <p:txBody>
          <a:bodyPr/>
          <a:lstStyle/>
          <a:p>
            <a:r>
              <a:rPr lang="en-US"/>
              <a:t>Azure Load Balancer routing </a:t>
            </a:r>
          </a:p>
        </p:txBody>
      </p:sp>
      <p:sp>
        <p:nvSpPr>
          <p:cNvPr id="3" name="Rectangle: Rounded Corners 2">
            <a:extLst>
              <a:ext uri="{FF2B5EF4-FFF2-40B4-BE49-F238E27FC236}">
                <a16:creationId xmlns:a16="http://schemas.microsoft.com/office/drawing/2014/main" id="{5C94CD5C-C09F-4637-8446-EEC02B7394AC}"/>
              </a:ext>
            </a:extLst>
          </p:cNvPr>
          <p:cNvSpPr/>
          <p:nvPr/>
        </p:nvSpPr>
        <p:spPr>
          <a:xfrm>
            <a:off x="9693529"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535CD29-5887-4E46-86BD-6314DF433FBF}"/>
              </a:ext>
            </a:extLst>
          </p:cNvPr>
          <p:cNvCxnSpPr>
            <a:cxnSpLocks/>
          </p:cNvCxnSpPr>
          <p:nvPr/>
        </p:nvCxnSpPr>
        <p:spPr>
          <a:xfrm>
            <a:off x="9265571" y="2558495"/>
            <a:ext cx="0" cy="447130"/>
          </a:xfrm>
          <a:prstGeom prst="line">
            <a:avLst/>
          </a:prstGeom>
          <a:ln w="3810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DA466A4-0415-4A37-B827-8DBC9826F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7815" y="3005625"/>
            <a:ext cx="1075512" cy="1075512"/>
          </a:xfrm>
          <a:prstGeom prst="rect">
            <a:avLst/>
          </a:prstGeom>
        </p:spPr>
      </p:pic>
      <p:sp>
        <p:nvSpPr>
          <p:cNvPr id="42" name="Rectangle: Rounded Corners 41">
            <a:extLst>
              <a:ext uri="{FF2B5EF4-FFF2-40B4-BE49-F238E27FC236}">
                <a16:creationId xmlns:a16="http://schemas.microsoft.com/office/drawing/2014/main" id="{2A0B2399-00FD-41BC-9789-84CDC0D3A057}"/>
              </a:ext>
            </a:extLst>
          </p:cNvPr>
          <p:cNvSpPr/>
          <p:nvPr/>
        </p:nvSpPr>
        <p:spPr>
          <a:xfrm>
            <a:off x="7859424" y="47986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46" name="Rectangle: Rounded Corners 45">
            <a:extLst>
              <a:ext uri="{FF2B5EF4-FFF2-40B4-BE49-F238E27FC236}">
                <a16:creationId xmlns:a16="http://schemas.microsoft.com/office/drawing/2014/main" id="{97D2B3C7-8E96-4513-B4DC-2E1077A52B19}"/>
              </a:ext>
            </a:extLst>
          </p:cNvPr>
          <p:cNvSpPr/>
          <p:nvPr/>
        </p:nvSpPr>
        <p:spPr>
          <a:xfrm>
            <a:off x="7985320" y="49510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sp>
        <p:nvSpPr>
          <p:cNvPr id="48" name="Rectangle: Rounded Corners 47">
            <a:extLst>
              <a:ext uri="{FF2B5EF4-FFF2-40B4-BE49-F238E27FC236}">
                <a16:creationId xmlns:a16="http://schemas.microsoft.com/office/drawing/2014/main" id="{2E0A9404-2285-4399-96E7-55F2B8AE2933}"/>
              </a:ext>
            </a:extLst>
          </p:cNvPr>
          <p:cNvSpPr/>
          <p:nvPr/>
        </p:nvSpPr>
        <p:spPr>
          <a:xfrm>
            <a:off x="10013030" y="48002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50" name="Rectangle: Rounded Corners 49">
            <a:extLst>
              <a:ext uri="{FF2B5EF4-FFF2-40B4-BE49-F238E27FC236}">
                <a16:creationId xmlns:a16="http://schemas.microsoft.com/office/drawing/2014/main" id="{66392FC9-6812-4E98-B1B4-03EF3C1994D6}"/>
              </a:ext>
            </a:extLst>
          </p:cNvPr>
          <p:cNvSpPr/>
          <p:nvPr/>
        </p:nvSpPr>
        <p:spPr>
          <a:xfrm>
            <a:off x="10896425" y="48002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52" name="Rectangle: Rounded Corners 51">
            <a:extLst>
              <a:ext uri="{FF2B5EF4-FFF2-40B4-BE49-F238E27FC236}">
                <a16:creationId xmlns:a16="http://schemas.microsoft.com/office/drawing/2014/main" id="{D395B9DB-D044-4F2D-B5D5-89BE46C2765D}"/>
              </a:ext>
            </a:extLst>
          </p:cNvPr>
          <p:cNvSpPr/>
          <p:nvPr/>
        </p:nvSpPr>
        <p:spPr>
          <a:xfrm>
            <a:off x="10204909" y="49526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sp>
        <p:nvSpPr>
          <p:cNvPr id="54" name="Rectangle: Rounded Corners 53">
            <a:extLst>
              <a:ext uri="{FF2B5EF4-FFF2-40B4-BE49-F238E27FC236}">
                <a16:creationId xmlns:a16="http://schemas.microsoft.com/office/drawing/2014/main" id="{411ECA6C-BD20-44BD-9016-E4994AC14F52}"/>
              </a:ext>
            </a:extLst>
          </p:cNvPr>
          <p:cNvSpPr/>
          <p:nvPr/>
        </p:nvSpPr>
        <p:spPr>
          <a:xfrm>
            <a:off x="11022321" y="49526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pic>
        <p:nvPicPr>
          <p:cNvPr id="17" name="Graphic 16">
            <a:extLst>
              <a:ext uri="{FF2B5EF4-FFF2-40B4-BE49-F238E27FC236}">
                <a16:creationId xmlns:a16="http://schemas.microsoft.com/office/drawing/2014/main" id="{A40077F8-1B21-B049-B28A-22DAE25F5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5605" y="354840"/>
            <a:ext cx="721553" cy="721553"/>
          </a:xfrm>
          <a:prstGeom prst="rect">
            <a:avLst/>
          </a:prstGeom>
        </p:spPr>
      </p:pic>
      <p:sp>
        <p:nvSpPr>
          <p:cNvPr id="34" name="Rectangle: Rounded Corners 39">
            <a:extLst>
              <a:ext uri="{FF2B5EF4-FFF2-40B4-BE49-F238E27FC236}">
                <a16:creationId xmlns:a16="http://schemas.microsoft.com/office/drawing/2014/main" id="{2A786540-DF6D-A240-9BD4-2C095E5CC769}"/>
              </a:ext>
            </a:extLst>
          </p:cNvPr>
          <p:cNvSpPr/>
          <p:nvPr/>
        </p:nvSpPr>
        <p:spPr>
          <a:xfrm>
            <a:off x="6976029" y="47986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5" name="Rectangle: Rounded Corners 43">
            <a:extLst>
              <a:ext uri="{FF2B5EF4-FFF2-40B4-BE49-F238E27FC236}">
                <a16:creationId xmlns:a16="http://schemas.microsoft.com/office/drawing/2014/main" id="{8134A044-FB43-174A-9AB1-28054A588545}"/>
              </a:ext>
            </a:extLst>
          </p:cNvPr>
          <p:cNvSpPr/>
          <p:nvPr/>
        </p:nvSpPr>
        <p:spPr>
          <a:xfrm>
            <a:off x="7167908" y="49510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sp>
        <p:nvSpPr>
          <p:cNvPr id="41" name="TextBox 40">
            <a:extLst>
              <a:ext uri="{FF2B5EF4-FFF2-40B4-BE49-F238E27FC236}">
                <a16:creationId xmlns:a16="http://schemas.microsoft.com/office/drawing/2014/main" id="{5BD9D28F-D18E-3748-8916-2B9B99858980}"/>
              </a:ext>
            </a:extLst>
          </p:cNvPr>
          <p:cNvSpPr txBox="1"/>
          <p:nvPr/>
        </p:nvSpPr>
        <p:spPr>
          <a:xfrm>
            <a:off x="396972" y="3691834"/>
            <a:ext cx="1641659" cy="707886"/>
          </a:xfrm>
          <a:prstGeom prst="rect">
            <a:avLst/>
          </a:prstGeom>
          <a:noFill/>
        </p:spPr>
        <p:txBody>
          <a:bodyPr wrap="square" rtlCol="0">
            <a:spAutoFit/>
          </a:bodyPr>
          <a:lstStyle/>
          <a:p>
            <a:pPr marL="12700" lvl="1">
              <a:spcAft>
                <a:spcPts val="400"/>
              </a:spcAft>
            </a:pPr>
            <a:r>
              <a:rPr lang="en-US" sz="2000">
                <a:solidFill>
                  <a:schemeClr val="accent1"/>
                </a:solidFill>
                <a:latin typeface="+mj-lt"/>
              </a:rPr>
              <a:t>Regional and Global</a:t>
            </a:r>
          </a:p>
        </p:txBody>
      </p:sp>
      <p:sp>
        <p:nvSpPr>
          <p:cNvPr id="43" name="TextBox 42">
            <a:extLst>
              <a:ext uri="{FF2B5EF4-FFF2-40B4-BE49-F238E27FC236}">
                <a16:creationId xmlns:a16="http://schemas.microsoft.com/office/drawing/2014/main" id="{938E4F9E-3FB9-EA46-A9D3-9D14E1802D3B}"/>
              </a:ext>
            </a:extLst>
          </p:cNvPr>
          <p:cNvSpPr txBox="1"/>
          <p:nvPr/>
        </p:nvSpPr>
        <p:spPr>
          <a:xfrm>
            <a:off x="2253575" y="3691834"/>
            <a:ext cx="1991702" cy="2195473"/>
          </a:xfrm>
          <a:prstGeom prst="rect">
            <a:avLst/>
          </a:prstGeom>
          <a:noFill/>
        </p:spPr>
        <p:txBody>
          <a:bodyPr wrap="square" rtlCol="0">
            <a:spAutoFit/>
          </a:bodyPr>
          <a:lstStyle>
            <a:defPPr>
              <a:defRPr lang="en-US"/>
            </a:defPPr>
            <a:lvl2pPr marL="12700" lvl="1">
              <a:defRPr sz="2000">
                <a:solidFill>
                  <a:schemeClr val="accent1"/>
                </a:solidFill>
                <a:latin typeface="+mj-lt"/>
              </a:defRPr>
            </a:lvl2pPr>
          </a:lstStyle>
          <a:p>
            <a:pPr lvl="1">
              <a:spcAft>
                <a:spcPts val="400"/>
              </a:spcAft>
            </a:pPr>
            <a:r>
              <a:rPr lang="en-US"/>
              <a:t>5 tuple hash</a:t>
            </a:r>
            <a:br>
              <a:rPr lang="en-US"/>
            </a:br>
            <a:endParaRPr lang="en-US"/>
          </a:p>
          <a:p>
            <a:pPr marL="12700" lvl="2">
              <a:spcAft>
                <a:spcPts val="400"/>
              </a:spcAft>
            </a:pPr>
            <a:r>
              <a:rPr lang="en-US" sz="1600"/>
              <a:t>Source IP</a:t>
            </a:r>
          </a:p>
          <a:p>
            <a:pPr marL="12700" lvl="2">
              <a:spcAft>
                <a:spcPts val="400"/>
              </a:spcAft>
            </a:pPr>
            <a:r>
              <a:rPr lang="en-US" sz="1600"/>
              <a:t>Source port</a:t>
            </a:r>
          </a:p>
          <a:p>
            <a:pPr marL="12700" lvl="2">
              <a:spcAft>
                <a:spcPts val="400"/>
              </a:spcAft>
            </a:pPr>
            <a:r>
              <a:rPr lang="en-US" sz="1600"/>
              <a:t>Destination IP</a:t>
            </a:r>
          </a:p>
          <a:p>
            <a:pPr marL="12700" lvl="2">
              <a:spcAft>
                <a:spcPts val="400"/>
              </a:spcAft>
            </a:pPr>
            <a:r>
              <a:rPr lang="en-US" sz="1600"/>
              <a:t>Destination port</a:t>
            </a:r>
          </a:p>
          <a:p>
            <a:pPr marL="12700" lvl="2">
              <a:spcAft>
                <a:spcPts val="400"/>
              </a:spcAft>
            </a:pPr>
            <a:r>
              <a:rPr lang="en-US" sz="1600"/>
              <a:t>Protocol</a:t>
            </a:r>
          </a:p>
        </p:txBody>
      </p:sp>
      <p:sp>
        <p:nvSpPr>
          <p:cNvPr id="45" name="TextBox 44">
            <a:extLst>
              <a:ext uri="{FF2B5EF4-FFF2-40B4-BE49-F238E27FC236}">
                <a16:creationId xmlns:a16="http://schemas.microsoft.com/office/drawing/2014/main" id="{38119722-A370-A846-8C18-86511EEAE9DE}"/>
              </a:ext>
            </a:extLst>
          </p:cNvPr>
          <p:cNvSpPr txBox="1"/>
          <p:nvPr/>
        </p:nvSpPr>
        <p:spPr>
          <a:xfrm>
            <a:off x="4385878" y="3691834"/>
            <a:ext cx="1991702" cy="1302921"/>
          </a:xfrm>
          <a:prstGeom prst="rect">
            <a:avLst/>
          </a:prstGeom>
          <a:noFill/>
        </p:spPr>
        <p:txBody>
          <a:bodyPr wrap="square" rtlCol="0">
            <a:spAutoFit/>
          </a:bodyPr>
          <a:lstStyle>
            <a:defPPr>
              <a:defRPr lang="en-US"/>
            </a:defPPr>
            <a:lvl2pPr marL="12700" lvl="1">
              <a:defRPr sz="2000">
                <a:solidFill>
                  <a:schemeClr val="accent1"/>
                </a:solidFill>
                <a:latin typeface="+mj-lt"/>
              </a:defRPr>
            </a:lvl2pPr>
          </a:lstStyle>
          <a:p>
            <a:pPr lvl="1">
              <a:spcAft>
                <a:spcPts val="400"/>
              </a:spcAft>
            </a:pPr>
            <a:r>
              <a:rPr lang="en-US"/>
              <a:t>2 tuple hash</a:t>
            </a:r>
            <a:br>
              <a:rPr lang="en-US"/>
            </a:br>
            <a:endParaRPr lang="en-US"/>
          </a:p>
          <a:p>
            <a:pPr marL="12700" lvl="2">
              <a:spcAft>
                <a:spcPts val="400"/>
              </a:spcAft>
            </a:pPr>
            <a:r>
              <a:rPr lang="en-US" sz="1600"/>
              <a:t>Source IP</a:t>
            </a:r>
          </a:p>
          <a:p>
            <a:pPr marL="12700" lvl="2">
              <a:spcAft>
                <a:spcPts val="400"/>
              </a:spcAft>
            </a:pPr>
            <a:r>
              <a:rPr lang="en-US" sz="1600"/>
              <a:t>Destination IP</a:t>
            </a:r>
          </a:p>
        </p:txBody>
      </p:sp>
      <p:grpSp>
        <p:nvGrpSpPr>
          <p:cNvPr id="7" name="Group 6">
            <a:extLst>
              <a:ext uri="{FF2B5EF4-FFF2-40B4-BE49-F238E27FC236}">
                <a16:creationId xmlns:a16="http://schemas.microsoft.com/office/drawing/2014/main" id="{A371F504-461F-D847-95DF-95D230A538D5}"/>
              </a:ext>
            </a:extLst>
          </p:cNvPr>
          <p:cNvGrpSpPr/>
          <p:nvPr/>
        </p:nvGrpSpPr>
        <p:grpSpPr>
          <a:xfrm>
            <a:off x="2120349" y="3756470"/>
            <a:ext cx="2107096" cy="2195473"/>
            <a:chOff x="2186609" y="3534068"/>
            <a:chExt cx="2107096" cy="2360815"/>
          </a:xfrm>
        </p:grpSpPr>
        <p:cxnSp>
          <p:nvCxnSpPr>
            <p:cNvPr id="6" name="Straight Connector 5">
              <a:extLst>
                <a:ext uri="{FF2B5EF4-FFF2-40B4-BE49-F238E27FC236}">
                  <a16:creationId xmlns:a16="http://schemas.microsoft.com/office/drawing/2014/main" id="{0252FB57-1480-E748-B38D-1D7D1D6D656C}"/>
                </a:ext>
              </a:extLst>
            </p:cNvPr>
            <p:cNvCxnSpPr/>
            <p:nvPr/>
          </p:nvCxnSpPr>
          <p:spPr>
            <a:xfrm>
              <a:off x="2186609" y="3534068"/>
              <a:ext cx="0" cy="236081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25266C-0900-FE43-8F83-9A8312C69BE3}"/>
                </a:ext>
              </a:extLst>
            </p:cNvPr>
            <p:cNvCxnSpPr/>
            <p:nvPr/>
          </p:nvCxnSpPr>
          <p:spPr>
            <a:xfrm>
              <a:off x="4293705" y="3534068"/>
              <a:ext cx="0" cy="236081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5E23058-E895-4D48-9B26-A937B480E5C6}"/>
              </a:ext>
            </a:extLst>
          </p:cNvPr>
          <p:cNvGrpSpPr/>
          <p:nvPr/>
        </p:nvGrpSpPr>
        <p:grpSpPr>
          <a:xfrm>
            <a:off x="0" y="6497955"/>
            <a:ext cx="12192000" cy="360045"/>
            <a:chOff x="0" y="6497955"/>
            <a:chExt cx="12192000" cy="360045"/>
          </a:xfrm>
        </p:grpSpPr>
        <p:sp>
          <p:nvSpPr>
            <p:cNvPr id="24" name="bk object 17">
              <a:extLst>
                <a:ext uri="{FF2B5EF4-FFF2-40B4-BE49-F238E27FC236}">
                  <a16:creationId xmlns:a16="http://schemas.microsoft.com/office/drawing/2014/main" id="{883910BF-C556-4D01-BCA5-C390EA660A46}"/>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5" name="TextBox 24">
              <a:extLst>
                <a:ext uri="{FF2B5EF4-FFF2-40B4-BE49-F238E27FC236}">
                  <a16:creationId xmlns:a16="http://schemas.microsoft.com/office/drawing/2014/main" id="{A6CB3CE5-B743-4054-BC79-43F868BB947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24778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083-30B2-44BC-A5FB-AAADDAC8A9DA}"/>
              </a:ext>
            </a:extLst>
          </p:cNvPr>
          <p:cNvSpPr>
            <a:spLocks noGrp="1"/>
          </p:cNvSpPr>
          <p:nvPr>
            <p:ph type="title"/>
          </p:nvPr>
        </p:nvSpPr>
        <p:spPr/>
        <p:txBody>
          <a:bodyPr/>
          <a:lstStyle/>
          <a:p>
            <a:r>
              <a:rPr lang="en-GB" dirty="0"/>
              <a:t>Azure Load Balancer</a:t>
            </a:r>
          </a:p>
        </p:txBody>
      </p:sp>
      <p:sp>
        <p:nvSpPr>
          <p:cNvPr id="6" name="TextBox 5">
            <a:extLst>
              <a:ext uri="{FF2B5EF4-FFF2-40B4-BE49-F238E27FC236}">
                <a16:creationId xmlns:a16="http://schemas.microsoft.com/office/drawing/2014/main" id="{53ED3BAC-6A95-45B5-9E1B-0BBCAE8F22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nvGrpSpPr>
          <p:cNvPr id="7" name="Group 6">
            <a:extLst>
              <a:ext uri="{FF2B5EF4-FFF2-40B4-BE49-F238E27FC236}">
                <a16:creationId xmlns:a16="http://schemas.microsoft.com/office/drawing/2014/main" id="{3EA3A35D-AAF6-48AB-A7AD-022E3F7602A5}"/>
              </a:ext>
            </a:extLst>
          </p:cNvPr>
          <p:cNvGrpSpPr/>
          <p:nvPr/>
        </p:nvGrpSpPr>
        <p:grpSpPr>
          <a:xfrm>
            <a:off x="0" y="6497955"/>
            <a:ext cx="12192000" cy="360045"/>
            <a:chOff x="0" y="6497955"/>
            <a:chExt cx="12192000" cy="360045"/>
          </a:xfrm>
        </p:grpSpPr>
        <p:sp>
          <p:nvSpPr>
            <p:cNvPr id="8" name="bk object 17">
              <a:extLst>
                <a:ext uri="{FF2B5EF4-FFF2-40B4-BE49-F238E27FC236}">
                  <a16:creationId xmlns:a16="http://schemas.microsoft.com/office/drawing/2014/main" id="{1B5BEE07-C803-429F-8EAD-8077D629C11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a:extLst>
                <a:ext uri="{FF2B5EF4-FFF2-40B4-BE49-F238E27FC236}">
                  <a16:creationId xmlns:a16="http://schemas.microsoft.com/office/drawing/2014/main" id="{BD1D820C-3BB3-4C1A-98F4-310925A9E7C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3" name="AutoShape 2" descr="Figure depicts both public and internal load balancers directing traffic to port 80 on multiple servers on a Web tier and port 443 on multiple servers on a business tier.">
            <a:extLst>
              <a:ext uri="{FF2B5EF4-FFF2-40B4-BE49-F238E27FC236}">
                <a16:creationId xmlns:a16="http://schemas.microsoft.com/office/drawing/2014/main" id="{D1C9A754-06F1-4F4F-B7F2-78214CF46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Graphic 9">
            <a:extLst>
              <a:ext uri="{FF2B5EF4-FFF2-40B4-BE49-F238E27FC236}">
                <a16:creationId xmlns:a16="http://schemas.microsoft.com/office/drawing/2014/main" id="{5DF5059B-F87E-46EA-ADC2-7F5AE6E9B9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126" y="97548"/>
            <a:ext cx="3879674" cy="6358802"/>
          </a:xfrm>
          <a:prstGeom prst="rect">
            <a:avLst/>
          </a:prstGeom>
        </p:spPr>
      </p:pic>
    </p:spTree>
    <p:extLst>
      <p:ext uri="{BB962C8B-B14F-4D97-AF65-F5344CB8AC3E}">
        <p14:creationId xmlns:p14="http://schemas.microsoft.com/office/powerpoint/2010/main" val="5727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Application Gateway</a:t>
            </a:r>
          </a:p>
        </p:txBody>
      </p:sp>
      <p:sp>
        <p:nvSpPr>
          <p:cNvPr id="34" name="TextBox 33">
            <a:extLst>
              <a:ext uri="{FF2B5EF4-FFF2-40B4-BE49-F238E27FC236}">
                <a16:creationId xmlns:a16="http://schemas.microsoft.com/office/drawing/2014/main" id="{F023239F-0E74-4309-A195-F38463DCEB1B}"/>
              </a:ext>
            </a:extLst>
          </p:cNvPr>
          <p:cNvSpPr txBox="1"/>
          <p:nvPr/>
        </p:nvSpPr>
        <p:spPr>
          <a:xfrm>
            <a:off x="495498" y="4860601"/>
            <a:ext cx="2592258" cy="830997"/>
          </a:xfrm>
          <a:prstGeom prst="rect">
            <a:avLst/>
          </a:prstGeom>
          <a:noFill/>
        </p:spPr>
        <p:txBody>
          <a:bodyPr wrap="square" rtlCol="0">
            <a:spAutoFit/>
          </a:bodyPr>
          <a:lstStyle/>
          <a:p>
            <a:r>
              <a:rPr lang="en-US" sz="2400">
                <a:solidFill>
                  <a:schemeClr val="accent1"/>
                </a:solidFill>
                <a:latin typeface="+mj-lt"/>
              </a:rPr>
              <a:t>Auto scaling support</a:t>
            </a:r>
          </a:p>
        </p:txBody>
      </p:sp>
      <p:pic>
        <p:nvPicPr>
          <p:cNvPr id="6" name="Picture 4">
            <a:extLst>
              <a:ext uri="{FF2B5EF4-FFF2-40B4-BE49-F238E27FC236}">
                <a16:creationId xmlns:a16="http://schemas.microsoft.com/office/drawing/2014/main" id="{3AF8E6FA-C523-FE43-9AB1-3B813A1E22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sp>
        <p:nvSpPr>
          <p:cNvPr id="7" name="TextBox 6">
            <a:extLst>
              <a:ext uri="{FF2B5EF4-FFF2-40B4-BE49-F238E27FC236}">
                <a16:creationId xmlns:a16="http://schemas.microsoft.com/office/drawing/2014/main" id="{62DC43FF-B9E2-F542-BF42-A5B278EE8D02}"/>
              </a:ext>
            </a:extLst>
          </p:cNvPr>
          <p:cNvSpPr txBox="1"/>
          <p:nvPr/>
        </p:nvSpPr>
        <p:spPr>
          <a:xfrm>
            <a:off x="495498" y="2227776"/>
            <a:ext cx="2592258" cy="1200329"/>
          </a:xfrm>
          <a:prstGeom prst="rect">
            <a:avLst/>
          </a:prstGeom>
          <a:noFill/>
        </p:spPr>
        <p:txBody>
          <a:bodyPr wrap="square" rtlCol="0">
            <a:spAutoFit/>
          </a:bodyPr>
          <a:lstStyle/>
          <a:p>
            <a:r>
              <a:rPr lang="en-US" sz="2400">
                <a:solidFill>
                  <a:schemeClr val="accent1"/>
                </a:solidFill>
                <a:latin typeface="+mj-lt"/>
              </a:rPr>
              <a:t>Application/</a:t>
            </a:r>
            <a:br>
              <a:rPr lang="en-US" sz="2400">
                <a:solidFill>
                  <a:schemeClr val="accent1"/>
                </a:solidFill>
                <a:latin typeface="+mj-lt"/>
              </a:rPr>
            </a:br>
            <a:r>
              <a:rPr lang="en-US" sz="2400">
                <a:solidFill>
                  <a:schemeClr val="accent1"/>
                </a:solidFill>
                <a:latin typeface="+mj-lt"/>
              </a:rPr>
              <a:t>Layer 7 load balancer</a:t>
            </a:r>
          </a:p>
        </p:txBody>
      </p:sp>
      <p:sp>
        <p:nvSpPr>
          <p:cNvPr id="17" name="TextBox 16">
            <a:extLst>
              <a:ext uri="{FF2B5EF4-FFF2-40B4-BE49-F238E27FC236}">
                <a16:creationId xmlns:a16="http://schemas.microsoft.com/office/drawing/2014/main" id="{0031368B-6736-364B-8D58-67BBF3FF805B}"/>
              </a:ext>
            </a:extLst>
          </p:cNvPr>
          <p:cNvSpPr txBox="1"/>
          <p:nvPr/>
        </p:nvSpPr>
        <p:spPr>
          <a:xfrm>
            <a:off x="3347410" y="2227776"/>
            <a:ext cx="2592258" cy="1969770"/>
          </a:xfrm>
          <a:prstGeom prst="rect">
            <a:avLst/>
          </a:prstGeom>
          <a:noFill/>
        </p:spPr>
        <p:txBody>
          <a:bodyPr wrap="square" rtlCol="0">
            <a:spAutoFit/>
          </a:bodyPr>
          <a:lstStyle/>
          <a:p>
            <a:pPr>
              <a:spcAft>
                <a:spcPts val="600"/>
              </a:spcAft>
            </a:pPr>
            <a:r>
              <a:rPr lang="en-US" sz="2400">
                <a:solidFill>
                  <a:schemeClr val="accent1"/>
                </a:solidFill>
                <a:latin typeface="+mj-lt"/>
              </a:rPr>
              <a:t>HTTP/HTTPS applications</a:t>
            </a:r>
          </a:p>
          <a:p>
            <a:pPr marL="0" lvl="1">
              <a:spcAft>
                <a:spcPts val="600"/>
              </a:spcAft>
            </a:pPr>
            <a:r>
              <a:rPr lang="en-US">
                <a:solidFill>
                  <a:schemeClr val="tx1">
                    <a:lumMod val="75000"/>
                  </a:schemeClr>
                </a:solidFill>
                <a:latin typeface="Segoe UI" panose="020B0502040204020203" pitchFamily="34" charset="0"/>
              </a:rPr>
              <a:t>WebSocket and HTTP/2 support</a:t>
            </a:r>
          </a:p>
          <a:p>
            <a:pPr marL="285750" indent="-285750">
              <a:spcAft>
                <a:spcPts val="600"/>
              </a:spcAft>
              <a:buFont typeface="Arial" panose="020B0604020202020204" pitchFamily="34" charset="0"/>
              <a:buChar char="•"/>
            </a:pPr>
            <a:endParaRPr lang="en-US" sz="2800"/>
          </a:p>
        </p:txBody>
      </p:sp>
      <p:sp>
        <p:nvSpPr>
          <p:cNvPr id="18" name="TextBox 17">
            <a:extLst>
              <a:ext uri="{FF2B5EF4-FFF2-40B4-BE49-F238E27FC236}">
                <a16:creationId xmlns:a16="http://schemas.microsoft.com/office/drawing/2014/main" id="{45B730F2-3813-5B44-8881-29818DAAF487}"/>
              </a:ext>
            </a:extLst>
          </p:cNvPr>
          <p:cNvSpPr txBox="1"/>
          <p:nvPr/>
        </p:nvSpPr>
        <p:spPr>
          <a:xfrm>
            <a:off x="6199322" y="2227776"/>
            <a:ext cx="2592258" cy="461665"/>
          </a:xfrm>
          <a:prstGeom prst="rect">
            <a:avLst/>
          </a:prstGeom>
          <a:noFill/>
        </p:spPr>
        <p:txBody>
          <a:bodyPr wrap="square" rtlCol="0">
            <a:spAutoFit/>
          </a:bodyPr>
          <a:lstStyle/>
          <a:p>
            <a:r>
              <a:rPr lang="en-US" sz="2400">
                <a:solidFill>
                  <a:schemeClr val="accent1"/>
                </a:solidFill>
                <a:latin typeface="+mj-lt"/>
              </a:rPr>
              <a:t>TLS termination</a:t>
            </a:r>
          </a:p>
        </p:txBody>
      </p:sp>
      <p:sp>
        <p:nvSpPr>
          <p:cNvPr id="19" name="TextBox 18">
            <a:extLst>
              <a:ext uri="{FF2B5EF4-FFF2-40B4-BE49-F238E27FC236}">
                <a16:creationId xmlns:a16="http://schemas.microsoft.com/office/drawing/2014/main" id="{9C67256B-6D6A-5C41-AF19-914A469637CD}"/>
              </a:ext>
            </a:extLst>
          </p:cNvPr>
          <p:cNvSpPr txBox="1"/>
          <p:nvPr/>
        </p:nvSpPr>
        <p:spPr>
          <a:xfrm>
            <a:off x="9051235" y="2227776"/>
            <a:ext cx="2592258" cy="1184940"/>
          </a:xfrm>
          <a:prstGeom prst="rect">
            <a:avLst/>
          </a:prstGeom>
          <a:noFill/>
        </p:spPr>
        <p:txBody>
          <a:bodyPr wrap="square" rtlCol="0">
            <a:spAutoFit/>
          </a:bodyPr>
          <a:lstStyle/>
          <a:p>
            <a:pPr>
              <a:spcAft>
                <a:spcPts val="600"/>
              </a:spcAft>
            </a:pPr>
            <a:r>
              <a:rPr lang="en-US" sz="2400">
                <a:solidFill>
                  <a:schemeClr val="accent1"/>
                </a:solidFill>
                <a:latin typeface="+mj-lt"/>
              </a:rPr>
              <a:t>Terminates connections</a:t>
            </a:r>
          </a:p>
          <a:p>
            <a:pPr marL="0" lvl="1">
              <a:spcAft>
                <a:spcPts val="600"/>
              </a:spcAft>
            </a:pPr>
            <a:r>
              <a:rPr lang="en-US">
                <a:solidFill>
                  <a:schemeClr val="tx1">
                    <a:lumMod val="75000"/>
                  </a:schemeClr>
                </a:solidFill>
                <a:latin typeface="Segoe UI" panose="020B0502040204020203" pitchFamily="34" charset="0"/>
              </a:rPr>
              <a:t>Source IP is changed</a:t>
            </a:r>
          </a:p>
        </p:txBody>
      </p:sp>
      <p:sp>
        <p:nvSpPr>
          <p:cNvPr id="20" name="TextBox 19">
            <a:extLst>
              <a:ext uri="{FF2B5EF4-FFF2-40B4-BE49-F238E27FC236}">
                <a16:creationId xmlns:a16="http://schemas.microsoft.com/office/drawing/2014/main" id="{9A80AB5B-3A0E-E14A-9563-340CFB19C61F}"/>
              </a:ext>
            </a:extLst>
          </p:cNvPr>
          <p:cNvSpPr txBox="1"/>
          <p:nvPr/>
        </p:nvSpPr>
        <p:spPr>
          <a:xfrm>
            <a:off x="3365079" y="4860601"/>
            <a:ext cx="2592258" cy="830997"/>
          </a:xfrm>
          <a:prstGeom prst="rect">
            <a:avLst/>
          </a:prstGeom>
          <a:noFill/>
        </p:spPr>
        <p:txBody>
          <a:bodyPr wrap="square" rtlCol="0">
            <a:spAutoFit/>
          </a:bodyPr>
          <a:lstStyle/>
          <a:p>
            <a:r>
              <a:rPr lang="en-US" sz="2400">
                <a:solidFill>
                  <a:schemeClr val="accent1"/>
                </a:solidFill>
                <a:latin typeface="+mj-lt"/>
              </a:rPr>
              <a:t>Availability zones support</a:t>
            </a:r>
          </a:p>
        </p:txBody>
      </p:sp>
      <p:sp>
        <p:nvSpPr>
          <p:cNvPr id="21" name="TextBox 20">
            <a:extLst>
              <a:ext uri="{FF2B5EF4-FFF2-40B4-BE49-F238E27FC236}">
                <a16:creationId xmlns:a16="http://schemas.microsoft.com/office/drawing/2014/main" id="{6900AE74-AD35-D244-9363-06E98938FAA3}"/>
              </a:ext>
            </a:extLst>
          </p:cNvPr>
          <p:cNvSpPr txBox="1"/>
          <p:nvPr/>
        </p:nvSpPr>
        <p:spPr>
          <a:xfrm>
            <a:off x="6234660" y="4860601"/>
            <a:ext cx="2592258" cy="830997"/>
          </a:xfrm>
          <a:prstGeom prst="rect">
            <a:avLst/>
          </a:prstGeom>
          <a:noFill/>
        </p:spPr>
        <p:txBody>
          <a:bodyPr wrap="square" rtlCol="0">
            <a:spAutoFit/>
          </a:bodyPr>
          <a:lstStyle/>
          <a:p>
            <a:r>
              <a:rPr lang="en-US" sz="2400">
                <a:solidFill>
                  <a:schemeClr val="accent1"/>
                </a:solidFill>
                <a:latin typeface="+mj-lt"/>
              </a:rPr>
              <a:t>HTTP to HTTPS redirects</a:t>
            </a:r>
          </a:p>
        </p:txBody>
      </p:sp>
      <p:sp>
        <p:nvSpPr>
          <p:cNvPr id="22" name="TextBox 21">
            <a:extLst>
              <a:ext uri="{FF2B5EF4-FFF2-40B4-BE49-F238E27FC236}">
                <a16:creationId xmlns:a16="http://schemas.microsoft.com/office/drawing/2014/main" id="{EC2CE727-9E97-AD41-8A04-A1E9675C649D}"/>
              </a:ext>
            </a:extLst>
          </p:cNvPr>
          <p:cNvSpPr txBox="1"/>
          <p:nvPr/>
        </p:nvSpPr>
        <p:spPr>
          <a:xfrm>
            <a:off x="9104242" y="4860601"/>
            <a:ext cx="2592258" cy="830997"/>
          </a:xfrm>
          <a:prstGeom prst="rect">
            <a:avLst/>
          </a:prstGeom>
          <a:noFill/>
        </p:spPr>
        <p:txBody>
          <a:bodyPr wrap="square" rtlCol="0">
            <a:spAutoFit/>
          </a:bodyPr>
          <a:lstStyle/>
          <a:p>
            <a:r>
              <a:rPr lang="en-US" sz="2400">
                <a:solidFill>
                  <a:schemeClr val="accent1"/>
                </a:solidFill>
                <a:latin typeface="+mj-lt"/>
              </a:rPr>
              <a:t>Single Public IP on frontend</a:t>
            </a:r>
          </a:p>
        </p:txBody>
      </p:sp>
      <p:cxnSp>
        <p:nvCxnSpPr>
          <p:cNvPr id="31" name="Straight Connector 30">
            <a:extLst>
              <a:ext uri="{FF2B5EF4-FFF2-40B4-BE49-F238E27FC236}">
                <a16:creationId xmlns:a16="http://schemas.microsoft.com/office/drawing/2014/main" id="{D0848B06-4D4B-2B43-9930-9B162B894920}"/>
              </a:ext>
            </a:extLst>
          </p:cNvPr>
          <p:cNvCxnSpPr>
            <a:cxnSpLocks/>
          </p:cNvCxnSpPr>
          <p:nvPr/>
        </p:nvCxnSpPr>
        <p:spPr>
          <a:xfrm>
            <a:off x="58826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B5A2F7-84CE-D542-8702-CCD26DDF4E70}"/>
              </a:ext>
            </a:extLst>
          </p:cNvPr>
          <p:cNvCxnSpPr>
            <a:cxnSpLocks/>
          </p:cNvCxnSpPr>
          <p:nvPr/>
        </p:nvCxnSpPr>
        <p:spPr>
          <a:xfrm>
            <a:off x="343814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FFA369-02D2-DF4C-9953-2E19F4502801}"/>
              </a:ext>
            </a:extLst>
          </p:cNvPr>
          <p:cNvCxnSpPr>
            <a:cxnSpLocks/>
          </p:cNvCxnSpPr>
          <p:nvPr/>
        </p:nvCxnSpPr>
        <p:spPr>
          <a:xfrm>
            <a:off x="628802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B792EC-7D3C-054A-B012-FBB52279FB90}"/>
              </a:ext>
            </a:extLst>
          </p:cNvPr>
          <p:cNvCxnSpPr>
            <a:cxnSpLocks/>
          </p:cNvCxnSpPr>
          <p:nvPr/>
        </p:nvCxnSpPr>
        <p:spPr>
          <a:xfrm>
            <a:off x="913790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D89786-7B76-7041-A5DE-B7B1341AEF12}"/>
              </a:ext>
            </a:extLst>
          </p:cNvPr>
          <p:cNvCxnSpPr>
            <a:cxnSpLocks/>
          </p:cNvCxnSpPr>
          <p:nvPr/>
        </p:nvCxnSpPr>
        <p:spPr>
          <a:xfrm>
            <a:off x="58826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CD93493-2C54-A049-86CD-ECA07ADDE8D5}"/>
              </a:ext>
            </a:extLst>
          </p:cNvPr>
          <p:cNvCxnSpPr>
            <a:cxnSpLocks/>
          </p:cNvCxnSpPr>
          <p:nvPr/>
        </p:nvCxnSpPr>
        <p:spPr>
          <a:xfrm>
            <a:off x="343814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704B73-1C6D-EB40-B148-1BD011C33044}"/>
              </a:ext>
            </a:extLst>
          </p:cNvPr>
          <p:cNvCxnSpPr>
            <a:cxnSpLocks/>
          </p:cNvCxnSpPr>
          <p:nvPr/>
        </p:nvCxnSpPr>
        <p:spPr>
          <a:xfrm>
            <a:off x="628802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99FFAE-57BC-084C-869B-21D331344BD2}"/>
              </a:ext>
            </a:extLst>
          </p:cNvPr>
          <p:cNvCxnSpPr>
            <a:cxnSpLocks/>
          </p:cNvCxnSpPr>
          <p:nvPr/>
        </p:nvCxnSpPr>
        <p:spPr>
          <a:xfrm>
            <a:off x="913790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E386A9A-C3BC-43BE-A6FB-BEA0A867B0C1}"/>
              </a:ext>
            </a:extLst>
          </p:cNvPr>
          <p:cNvGrpSpPr/>
          <p:nvPr/>
        </p:nvGrpSpPr>
        <p:grpSpPr>
          <a:xfrm>
            <a:off x="0" y="6497955"/>
            <a:ext cx="12192000" cy="360045"/>
            <a:chOff x="0" y="6497955"/>
            <a:chExt cx="12192000" cy="360045"/>
          </a:xfrm>
        </p:grpSpPr>
        <p:sp>
          <p:nvSpPr>
            <p:cNvPr id="24" name="bk object 17">
              <a:extLst>
                <a:ext uri="{FF2B5EF4-FFF2-40B4-BE49-F238E27FC236}">
                  <a16:creationId xmlns:a16="http://schemas.microsoft.com/office/drawing/2014/main" id="{B4D832ED-9167-4E9C-ABD6-AC7BFE281D5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5" name="TextBox 24">
              <a:extLst>
                <a:ext uri="{FF2B5EF4-FFF2-40B4-BE49-F238E27FC236}">
                  <a16:creationId xmlns:a16="http://schemas.microsoft.com/office/drawing/2014/main" id="{950A8C7C-9F47-4617-B2D2-16F119AFC0E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3696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09435" y="366578"/>
            <a:ext cx="7452151" cy="1504122"/>
          </a:xfrm>
        </p:spPr>
        <p:txBody>
          <a:bodyPr/>
          <a:lstStyle/>
          <a:p>
            <a:r>
              <a:rPr lang="en-US"/>
              <a:t>Application Gateway components</a:t>
            </a:r>
          </a:p>
        </p:txBody>
      </p:sp>
      <p:pic>
        <p:nvPicPr>
          <p:cNvPr id="7" name="Picture 4">
            <a:extLst>
              <a:ext uri="{FF2B5EF4-FFF2-40B4-BE49-F238E27FC236}">
                <a16:creationId xmlns:a16="http://schemas.microsoft.com/office/drawing/2014/main" id="{A7978558-5D31-C243-A6E5-AA6E383FA18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grpSp>
        <p:nvGrpSpPr>
          <p:cNvPr id="30" name="Group 29">
            <a:extLst>
              <a:ext uri="{FF2B5EF4-FFF2-40B4-BE49-F238E27FC236}">
                <a16:creationId xmlns:a16="http://schemas.microsoft.com/office/drawing/2014/main" id="{9D44A853-5820-F44D-A515-95B170680754}"/>
              </a:ext>
            </a:extLst>
          </p:cNvPr>
          <p:cNvGrpSpPr/>
          <p:nvPr/>
        </p:nvGrpSpPr>
        <p:grpSpPr>
          <a:xfrm>
            <a:off x="685363" y="1704129"/>
            <a:ext cx="5522333" cy="3950122"/>
            <a:chOff x="5903716" y="749467"/>
            <a:chExt cx="5388985" cy="3385863"/>
          </a:xfrm>
        </p:grpSpPr>
        <p:sp>
          <p:nvSpPr>
            <p:cNvPr id="31" name="Rectangle 30">
              <a:extLst>
                <a:ext uri="{FF2B5EF4-FFF2-40B4-BE49-F238E27FC236}">
                  <a16:creationId xmlns:a16="http://schemas.microsoft.com/office/drawing/2014/main" id="{CBC0F467-F19B-D14C-86DF-35776CA27785}"/>
                </a:ext>
              </a:extLst>
            </p:cNvPr>
            <p:cNvSpPr/>
            <p:nvPr/>
          </p:nvSpPr>
          <p:spPr bwMode="auto">
            <a:xfrm>
              <a:off x="5925002" y="2522353"/>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Routing rules </a:t>
              </a:r>
            </a:p>
          </p:txBody>
        </p:sp>
        <p:sp>
          <p:nvSpPr>
            <p:cNvPr id="32" name="Rectangle 31">
              <a:extLst>
                <a:ext uri="{FF2B5EF4-FFF2-40B4-BE49-F238E27FC236}">
                  <a16:creationId xmlns:a16="http://schemas.microsoft.com/office/drawing/2014/main" id="{0F9F3A33-F3C3-E648-A6A3-0665EF5DA470}"/>
                </a:ext>
              </a:extLst>
            </p:cNvPr>
            <p:cNvSpPr/>
            <p:nvPr/>
          </p:nvSpPr>
          <p:spPr bwMode="auto">
            <a:xfrm>
              <a:off x="8695785" y="2522353"/>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Backend pools</a:t>
              </a:r>
            </a:p>
            <a:p>
              <a:pPr marL="0" lvl="1">
                <a:spcAft>
                  <a:spcPts val="600"/>
                </a:spcAft>
              </a:pPr>
              <a:r>
                <a:rPr lang="en-US">
                  <a:solidFill>
                    <a:srgbClr val="FFFFFF">
                      <a:lumMod val="75000"/>
                    </a:srgbClr>
                  </a:solidFill>
                  <a:latin typeface="Segoe UI" panose="020B0502040204020203" pitchFamily="34" charset="0"/>
                </a:rPr>
                <a:t>VMs, VMSS</a:t>
              </a:r>
            </a:p>
            <a:p>
              <a:pPr marL="0" lvl="1">
                <a:spcAft>
                  <a:spcPts val="600"/>
                </a:spcAft>
              </a:pPr>
              <a:r>
                <a:rPr lang="en-US">
                  <a:solidFill>
                    <a:srgbClr val="FFFFFF">
                      <a:lumMod val="75000"/>
                    </a:srgbClr>
                  </a:solidFill>
                  <a:latin typeface="Segoe UI" panose="020B0502040204020203" pitchFamily="34" charset="0"/>
                </a:rPr>
                <a:t>IP addresses, FQDN</a:t>
              </a:r>
            </a:p>
          </p:txBody>
        </p:sp>
        <p:sp>
          <p:nvSpPr>
            <p:cNvPr id="33" name="Rectangle 32">
              <a:extLst>
                <a:ext uri="{FF2B5EF4-FFF2-40B4-BE49-F238E27FC236}">
                  <a16:creationId xmlns:a16="http://schemas.microsoft.com/office/drawing/2014/main" id="{671D21AF-A474-8147-AB40-7BCCB1F67C72}"/>
                </a:ext>
              </a:extLst>
            </p:cNvPr>
            <p:cNvSpPr/>
            <p:nvPr/>
          </p:nvSpPr>
          <p:spPr bwMode="auto">
            <a:xfrm>
              <a:off x="5903716" y="74946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Frontend</a:t>
              </a:r>
            </a:p>
            <a:p>
              <a:pPr marL="0" lvl="1">
                <a:spcAft>
                  <a:spcPts val="600"/>
                </a:spcAft>
              </a:pPr>
              <a:r>
                <a:rPr lang="en-US">
                  <a:solidFill>
                    <a:srgbClr val="FFFFFF">
                      <a:lumMod val="75000"/>
                    </a:srgbClr>
                  </a:solidFill>
                  <a:latin typeface="Segoe UI" panose="020B0502040204020203" pitchFamily="34" charset="0"/>
                </a:rPr>
                <a:t>Public, Private</a:t>
              </a:r>
            </a:p>
          </p:txBody>
        </p:sp>
        <p:sp>
          <p:nvSpPr>
            <p:cNvPr id="34" name="Rectangle 33">
              <a:extLst>
                <a:ext uri="{FF2B5EF4-FFF2-40B4-BE49-F238E27FC236}">
                  <a16:creationId xmlns:a16="http://schemas.microsoft.com/office/drawing/2014/main" id="{7748AE6F-6074-4B40-9A22-530F84823350}"/>
                </a:ext>
              </a:extLst>
            </p:cNvPr>
            <p:cNvSpPr/>
            <p:nvPr/>
          </p:nvSpPr>
          <p:spPr bwMode="auto">
            <a:xfrm>
              <a:off x="8674499" y="74946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Listener</a:t>
              </a:r>
            </a:p>
          </p:txBody>
        </p:sp>
      </p:grpSp>
      <p:pic>
        <p:nvPicPr>
          <p:cNvPr id="2" name="Picture 4">
            <a:extLst>
              <a:ext uri="{FF2B5EF4-FFF2-40B4-BE49-F238E27FC236}">
                <a16:creationId xmlns:a16="http://schemas.microsoft.com/office/drawing/2014/main" id="{93BDBD83-5EC3-4E9C-851E-A9B8EA037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265157" y="2232822"/>
            <a:ext cx="1075512" cy="1075512"/>
          </a:xfrm>
          <a:prstGeom prst="rect">
            <a:avLst/>
          </a:prstGeom>
        </p:spPr>
      </p:pic>
      <p:cxnSp>
        <p:nvCxnSpPr>
          <p:cNvPr id="3" name="Straight Connector 2">
            <a:extLst>
              <a:ext uri="{FF2B5EF4-FFF2-40B4-BE49-F238E27FC236}">
                <a16:creationId xmlns:a16="http://schemas.microsoft.com/office/drawing/2014/main" id="{F29B4EC0-3CA5-48AB-B5F7-41C1DED16DCE}"/>
              </a:ext>
            </a:extLst>
          </p:cNvPr>
          <p:cNvCxnSpPr>
            <a:cxnSpLocks/>
          </p:cNvCxnSpPr>
          <p:nvPr/>
        </p:nvCxnSpPr>
        <p:spPr>
          <a:xfrm>
            <a:off x="9794957" y="1815674"/>
            <a:ext cx="0" cy="447130"/>
          </a:xfrm>
          <a:prstGeom prst="line">
            <a:avLst/>
          </a:prstGeom>
          <a:ln w="3810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0385D039-DBDC-4D63-95B1-5ECD15471B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5453" y="4435196"/>
            <a:ext cx="498828" cy="498828"/>
          </a:xfrm>
          <a:prstGeom prst="rect">
            <a:avLst/>
          </a:prstGeom>
        </p:spPr>
      </p:pic>
      <p:pic>
        <p:nvPicPr>
          <p:cNvPr id="5" name="Graphic 4">
            <a:extLst>
              <a:ext uri="{FF2B5EF4-FFF2-40B4-BE49-F238E27FC236}">
                <a16:creationId xmlns:a16="http://schemas.microsoft.com/office/drawing/2014/main" id="{57A02778-B1CE-4BD6-8C3B-6F4F5E5DEE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7853" y="4587596"/>
            <a:ext cx="498828" cy="498828"/>
          </a:xfrm>
          <a:prstGeom prst="rect">
            <a:avLst/>
          </a:prstGeom>
        </p:spPr>
      </p:pic>
      <p:pic>
        <p:nvPicPr>
          <p:cNvPr id="6" name="Graphic 5">
            <a:extLst>
              <a:ext uri="{FF2B5EF4-FFF2-40B4-BE49-F238E27FC236}">
                <a16:creationId xmlns:a16="http://schemas.microsoft.com/office/drawing/2014/main" id="{2AF06678-EB45-4184-8CC7-0C7DAAE113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0253" y="4739996"/>
            <a:ext cx="498828" cy="498828"/>
          </a:xfrm>
          <a:prstGeom prst="rect">
            <a:avLst/>
          </a:prstGeom>
        </p:spPr>
      </p:pic>
      <p:pic>
        <p:nvPicPr>
          <p:cNvPr id="8" name="Graphic 7">
            <a:extLst>
              <a:ext uri="{FF2B5EF4-FFF2-40B4-BE49-F238E27FC236}">
                <a16:creationId xmlns:a16="http://schemas.microsoft.com/office/drawing/2014/main" id="{DB3E5484-95E3-4EB7-A6D8-B1153AF2A4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5506" y="4427339"/>
            <a:ext cx="498828" cy="498828"/>
          </a:xfrm>
          <a:prstGeom prst="rect">
            <a:avLst/>
          </a:prstGeom>
        </p:spPr>
      </p:pic>
      <p:pic>
        <p:nvPicPr>
          <p:cNvPr id="10" name="Graphic 9">
            <a:extLst>
              <a:ext uri="{FF2B5EF4-FFF2-40B4-BE49-F238E27FC236}">
                <a16:creationId xmlns:a16="http://schemas.microsoft.com/office/drawing/2014/main" id="{56C68A31-3C2E-4536-AE57-6F8707A9E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7906" y="4579739"/>
            <a:ext cx="498828" cy="498828"/>
          </a:xfrm>
          <a:prstGeom prst="rect">
            <a:avLst/>
          </a:prstGeom>
        </p:spPr>
      </p:pic>
      <p:pic>
        <p:nvPicPr>
          <p:cNvPr id="14" name="Graphic 13">
            <a:extLst>
              <a:ext uri="{FF2B5EF4-FFF2-40B4-BE49-F238E27FC236}">
                <a16:creationId xmlns:a16="http://schemas.microsoft.com/office/drawing/2014/main" id="{7ACFA973-E659-4591-9B0E-DB36437961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0306" y="4732139"/>
            <a:ext cx="498828" cy="498828"/>
          </a:xfrm>
          <a:prstGeom prst="rect">
            <a:avLst/>
          </a:prstGeom>
        </p:spPr>
      </p:pic>
      <p:grpSp>
        <p:nvGrpSpPr>
          <p:cNvPr id="17" name="Group 16">
            <a:extLst>
              <a:ext uri="{FF2B5EF4-FFF2-40B4-BE49-F238E27FC236}">
                <a16:creationId xmlns:a16="http://schemas.microsoft.com/office/drawing/2014/main" id="{E0FBD966-1A06-47F0-B9B6-75967B5D0EE8}"/>
              </a:ext>
            </a:extLst>
          </p:cNvPr>
          <p:cNvGrpSpPr/>
          <p:nvPr/>
        </p:nvGrpSpPr>
        <p:grpSpPr>
          <a:xfrm>
            <a:off x="0" y="6497955"/>
            <a:ext cx="12192000" cy="360045"/>
            <a:chOff x="0" y="6497955"/>
            <a:chExt cx="12192000" cy="360045"/>
          </a:xfrm>
        </p:grpSpPr>
        <p:sp>
          <p:nvSpPr>
            <p:cNvPr id="18" name="bk object 17">
              <a:extLst>
                <a:ext uri="{FF2B5EF4-FFF2-40B4-BE49-F238E27FC236}">
                  <a16:creationId xmlns:a16="http://schemas.microsoft.com/office/drawing/2014/main" id="{8100A270-EEEE-4B03-AB5F-466C0F75CC9E}"/>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9" name="TextBox 18">
              <a:extLst>
                <a:ext uri="{FF2B5EF4-FFF2-40B4-BE49-F238E27FC236}">
                  <a16:creationId xmlns:a16="http://schemas.microsoft.com/office/drawing/2014/main" id="{66469642-B79B-4D43-B921-C9B2EF115A0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687128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263" y="457200"/>
            <a:ext cx="11018520" cy="553998"/>
          </a:xfrm>
        </p:spPr>
        <p:txBody>
          <a:bodyPr/>
          <a:lstStyle/>
          <a:p>
            <a:r>
              <a:rPr lang="en-US" dirty="0"/>
              <a:t>Application Gateway routing</a:t>
            </a:r>
          </a:p>
        </p:txBody>
      </p:sp>
      <p:pic>
        <p:nvPicPr>
          <p:cNvPr id="5" name="Picture 4">
            <a:extLst>
              <a:ext uri="{FF2B5EF4-FFF2-40B4-BE49-F238E27FC236}">
                <a16:creationId xmlns:a16="http://schemas.microsoft.com/office/drawing/2014/main" id="{D4432021-BE8A-AB4A-A46B-AC9D07E4566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sp>
        <p:nvSpPr>
          <p:cNvPr id="19" name="TextBox 18">
            <a:extLst>
              <a:ext uri="{FF2B5EF4-FFF2-40B4-BE49-F238E27FC236}">
                <a16:creationId xmlns:a16="http://schemas.microsoft.com/office/drawing/2014/main" id="{380F6A68-3299-BC4B-9724-2AC6758F2E41}"/>
              </a:ext>
            </a:extLst>
          </p:cNvPr>
          <p:cNvSpPr txBox="1"/>
          <p:nvPr/>
        </p:nvSpPr>
        <p:spPr>
          <a:xfrm>
            <a:off x="429389" y="3734536"/>
            <a:ext cx="2631863" cy="461665"/>
          </a:xfrm>
          <a:prstGeom prst="rect">
            <a:avLst/>
          </a:prstGeom>
          <a:noFill/>
        </p:spPr>
        <p:txBody>
          <a:bodyPr wrap="square" rtlCol="0">
            <a:spAutoFit/>
          </a:bodyPr>
          <a:lstStyle/>
          <a:p>
            <a:pPr marL="0" lvl="1">
              <a:spcAft>
                <a:spcPts val="600"/>
              </a:spcAft>
            </a:pPr>
            <a:r>
              <a:rPr lang="en-US" sz="2400">
                <a:solidFill>
                  <a:schemeClr val="accent1"/>
                </a:solidFill>
                <a:latin typeface="+mj-lt"/>
              </a:rPr>
              <a:t>Regional</a:t>
            </a:r>
          </a:p>
        </p:txBody>
      </p:sp>
      <p:sp>
        <p:nvSpPr>
          <p:cNvPr id="20" name="TextBox 19">
            <a:extLst>
              <a:ext uri="{FF2B5EF4-FFF2-40B4-BE49-F238E27FC236}">
                <a16:creationId xmlns:a16="http://schemas.microsoft.com/office/drawing/2014/main" id="{5A47D590-9047-AA45-82BC-CAEFEB1C296B}"/>
              </a:ext>
            </a:extLst>
          </p:cNvPr>
          <p:cNvSpPr txBox="1"/>
          <p:nvPr/>
        </p:nvSpPr>
        <p:spPr>
          <a:xfrm>
            <a:off x="3305111" y="3734536"/>
            <a:ext cx="2631863" cy="815608"/>
          </a:xfrm>
          <a:prstGeom prst="rect">
            <a:avLst/>
          </a:prstGeom>
          <a:noFill/>
        </p:spPr>
        <p:txBody>
          <a:bodyPr wrap="square" rtlCol="0">
            <a:spAutoFit/>
          </a:bodyPr>
          <a:lstStyle/>
          <a:p>
            <a:pPr marL="0" lvl="1">
              <a:spcAft>
                <a:spcPts val="600"/>
              </a:spcAft>
            </a:pPr>
            <a:r>
              <a:rPr lang="en-US" sz="2400" dirty="0">
                <a:solidFill>
                  <a:schemeClr val="accent1"/>
                </a:solidFill>
                <a:latin typeface="+mj-lt"/>
              </a:rPr>
              <a:t>Content based</a:t>
            </a:r>
          </a:p>
          <a:p>
            <a:pPr marL="0" lvl="1">
              <a:spcAft>
                <a:spcPts val="600"/>
              </a:spcAft>
            </a:pPr>
            <a:r>
              <a:rPr lang="en-US" dirty="0">
                <a:solidFill>
                  <a:schemeClr val="tx1">
                    <a:lumMod val="75000"/>
                  </a:schemeClr>
                </a:solidFill>
                <a:latin typeface="Segoe UI" panose="020B0502040204020203" pitchFamily="34" charset="0"/>
              </a:rPr>
              <a:t>Incoming URL attributes</a:t>
            </a:r>
          </a:p>
        </p:txBody>
      </p:sp>
      <p:sp>
        <p:nvSpPr>
          <p:cNvPr id="21" name="TextBox 20">
            <a:extLst>
              <a:ext uri="{FF2B5EF4-FFF2-40B4-BE49-F238E27FC236}">
                <a16:creationId xmlns:a16="http://schemas.microsoft.com/office/drawing/2014/main" id="{3ED0DDE1-696F-5A43-8FBF-AA1363560501}"/>
              </a:ext>
            </a:extLst>
          </p:cNvPr>
          <p:cNvSpPr txBox="1"/>
          <p:nvPr/>
        </p:nvSpPr>
        <p:spPr>
          <a:xfrm>
            <a:off x="449491" y="5296176"/>
            <a:ext cx="2631863" cy="830997"/>
          </a:xfrm>
          <a:prstGeom prst="rect">
            <a:avLst/>
          </a:prstGeom>
          <a:noFill/>
        </p:spPr>
        <p:txBody>
          <a:bodyPr wrap="square" rtlCol="0">
            <a:spAutoFit/>
          </a:bodyPr>
          <a:lstStyle/>
          <a:p>
            <a:pPr marL="0" lvl="1">
              <a:spcAft>
                <a:spcPts val="600"/>
              </a:spcAft>
            </a:pPr>
            <a:r>
              <a:rPr lang="en-US" sz="2400" dirty="0">
                <a:solidFill>
                  <a:schemeClr val="accent1"/>
                </a:solidFill>
                <a:latin typeface="+mj-lt"/>
              </a:rPr>
              <a:t>Host/domain name based</a:t>
            </a:r>
          </a:p>
        </p:txBody>
      </p:sp>
      <p:sp>
        <p:nvSpPr>
          <p:cNvPr id="22" name="TextBox 21">
            <a:extLst>
              <a:ext uri="{FF2B5EF4-FFF2-40B4-BE49-F238E27FC236}">
                <a16:creationId xmlns:a16="http://schemas.microsoft.com/office/drawing/2014/main" id="{4484A1D2-DD57-8D4E-940C-EBF7A862691F}"/>
              </a:ext>
            </a:extLst>
          </p:cNvPr>
          <p:cNvSpPr txBox="1"/>
          <p:nvPr/>
        </p:nvSpPr>
        <p:spPr>
          <a:xfrm>
            <a:off x="3325212" y="5296176"/>
            <a:ext cx="2631863" cy="1800493"/>
          </a:xfrm>
          <a:prstGeom prst="rect">
            <a:avLst/>
          </a:prstGeom>
          <a:noFill/>
        </p:spPr>
        <p:txBody>
          <a:bodyPr wrap="square" rtlCol="0">
            <a:spAutoFit/>
          </a:bodyPr>
          <a:lstStyle/>
          <a:p>
            <a:pPr marL="0" lvl="1">
              <a:spcAft>
                <a:spcPts val="600"/>
              </a:spcAft>
            </a:pPr>
            <a:r>
              <a:rPr lang="en-US" sz="2400">
                <a:solidFill>
                  <a:schemeClr val="accent1"/>
                </a:solidFill>
                <a:latin typeface="+mj-lt"/>
              </a:rPr>
              <a:t>Cookie based session affinity</a:t>
            </a:r>
          </a:p>
          <a:p>
            <a:pPr marL="12700" lvl="2">
              <a:spcAft>
                <a:spcPts val="1200"/>
              </a:spcAft>
            </a:pPr>
            <a:endParaRPr lang="en-US" sz="2400"/>
          </a:p>
          <a:p>
            <a:pPr marL="12700" lvl="1">
              <a:spcAft>
                <a:spcPts val="1200"/>
              </a:spcAft>
            </a:pPr>
            <a:endParaRPr lang="en-US" sz="2400"/>
          </a:p>
        </p:txBody>
      </p:sp>
      <p:cxnSp>
        <p:nvCxnSpPr>
          <p:cNvPr id="29" name="Straight Connector 28">
            <a:extLst>
              <a:ext uri="{FF2B5EF4-FFF2-40B4-BE49-F238E27FC236}">
                <a16:creationId xmlns:a16="http://schemas.microsoft.com/office/drawing/2014/main" id="{1580AD4F-9056-B548-8A75-AD80E61D3C56}"/>
              </a:ext>
            </a:extLst>
          </p:cNvPr>
          <p:cNvCxnSpPr>
            <a:cxnSpLocks/>
          </p:cNvCxnSpPr>
          <p:nvPr/>
        </p:nvCxnSpPr>
        <p:spPr>
          <a:xfrm>
            <a:off x="477169" y="4982334"/>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52C3A7-81D7-E546-B5B5-3134143E0895}"/>
              </a:ext>
            </a:extLst>
          </p:cNvPr>
          <p:cNvCxnSpPr>
            <a:cxnSpLocks/>
          </p:cNvCxnSpPr>
          <p:nvPr/>
        </p:nvCxnSpPr>
        <p:spPr>
          <a:xfrm>
            <a:off x="3327049" y="4982334"/>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11C9CC8-4078-4304-A190-1F817EBE018E}"/>
              </a:ext>
            </a:extLst>
          </p:cNvPr>
          <p:cNvSpPr/>
          <p:nvPr/>
        </p:nvSpPr>
        <p:spPr>
          <a:xfrm>
            <a:off x="7546514"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92BA4ED-FE1A-473D-AA53-0947FF8FCB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5094" y="2830154"/>
            <a:ext cx="890657" cy="890657"/>
          </a:xfrm>
          <a:prstGeom prst="rect">
            <a:avLst/>
          </a:prstGeom>
        </p:spPr>
      </p:pic>
      <p:cxnSp>
        <p:nvCxnSpPr>
          <p:cNvPr id="6" name="Straight Arrow Connector 5">
            <a:extLst>
              <a:ext uri="{FF2B5EF4-FFF2-40B4-BE49-F238E27FC236}">
                <a16:creationId xmlns:a16="http://schemas.microsoft.com/office/drawing/2014/main" id="{5F76E6BD-FCC7-447E-A135-AE511A18F95E}"/>
              </a:ext>
            </a:extLst>
          </p:cNvPr>
          <p:cNvCxnSpPr>
            <a:cxnSpLocks/>
            <a:stCxn id="7" idx="2"/>
          </p:cNvCxnSpPr>
          <p:nvPr/>
        </p:nvCxnSpPr>
        <p:spPr>
          <a:xfrm>
            <a:off x="9040150" y="1813636"/>
            <a:ext cx="2" cy="2761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Users">
            <a:extLst>
              <a:ext uri="{FF2B5EF4-FFF2-40B4-BE49-F238E27FC236}">
                <a16:creationId xmlns:a16="http://schemas.microsoft.com/office/drawing/2014/main" id="{7E05FF15-F128-4D29-A422-C52CDB067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9513" y="1212362"/>
            <a:ext cx="601274" cy="601274"/>
          </a:xfrm>
          <a:prstGeom prst="rect">
            <a:avLst/>
          </a:prstGeom>
        </p:spPr>
      </p:pic>
      <p:grpSp>
        <p:nvGrpSpPr>
          <p:cNvPr id="18" name="Group 17">
            <a:extLst>
              <a:ext uri="{FF2B5EF4-FFF2-40B4-BE49-F238E27FC236}">
                <a16:creationId xmlns:a16="http://schemas.microsoft.com/office/drawing/2014/main" id="{03016C62-C962-1D45-BAC5-87DB2E0D0E47}"/>
              </a:ext>
            </a:extLst>
          </p:cNvPr>
          <p:cNvGrpSpPr/>
          <p:nvPr/>
        </p:nvGrpSpPr>
        <p:grpSpPr>
          <a:xfrm>
            <a:off x="7855284" y="5104892"/>
            <a:ext cx="738312" cy="803628"/>
            <a:chOff x="8160084" y="5232888"/>
            <a:chExt cx="738312" cy="803628"/>
          </a:xfrm>
        </p:grpSpPr>
        <p:pic>
          <p:nvPicPr>
            <p:cNvPr id="8" name="Graphic 7">
              <a:extLst>
                <a:ext uri="{FF2B5EF4-FFF2-40B4-BE49-F238E27FC236}">
                  <a16:creationId xmlns:a16="http://schemas.microsoft.com/office/drawing/2014/main" id="{F291B091-8F2A-4F99-82F6-4CD5B08F79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9" name="Graphic 8">
              <a:extLst>
                <a:ext uri="{FF2B5EF4-FFF2-40B4-BE49-F238E27FC236}">
                  <a16:creationId xmlns:a16="http://schemas.microsoft.com/office/drawing/2014/main" id="{E641FC66-48D6-4D9B-907E-5F40F0E61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10" name="Graphic 9">
              <a:extLst>
                <a:ext uri="{FF2B5EF4-FFF2-40B4-BE49-F238E27FC236}">
                  <a16:creationId xmlns:a16="http://schemas.microsoft.com/office/drawing/2014/main" id="{1F2FF984-55BB-45F3-A9B5-B8CB6ECCBA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sp>
        <p:nvSpPr>
          <p:cNvPr id="36" name="TextBox 35">
            <a:extLst>
              <a:ext uri="{FF2B5EF4-FFF2-40B4-BE49-F238E27FC236}">
                <a16:creationId xmlns:a16="http://schemas.microsoft.com/office/drawing/2014/main" id="{E1100FD4-24F7-4DB8-B90C-2F320D2F0C37}"/>
              </a:ext>
            </a:extLst>
          </p:cNvPr>
          <p:cNvSpPr txBox="1"/>
          <p:nvPr/>
        </p:nvSpPr>
        <p:spPr>
          <a:xfrm>
            <a:off x="9346991" y="2003637"/>
            <a:ext cx="2028681" cy="646331"/>
          </a:xfrm>
          <a:prstGeom prst="rect">
            <a:avLst/>
          </a:prstGeom>
          <a:noFill/>
        </p:spPr>
        <p:txBody>
          <a:bodyPr wrap="square" rtlCol="0">
            <a:spAutoFit/>
          </a:bodyPr>
          <a:lstStyle/>
          <a:p>
            <a:r>
              <a:rPr lang="en-US" dirty="0"/>
              <a:t>Contoso.com</a:t>
            </a:r>
          </a:p>
          <a:p>
            <a:pPr algn="ctr"/>
            <a:r>
              <a:rPr lang="en-US" dirty="0"/>
              <a:t>172.168.37.31</a:t>
            </a:r>
          </a:p>
        </p:txBody>
      </p:sp>
      <p:cxnSp>
        <p:nvCxnSpPr>
          <p:cNvPr id="38" name="Straight Connector 37">
            <a:extLst>
              <a:ext uri="{FF2B5EF4-FFF2-40B4-BE49-F238E27FC236}">
                <a16:creationId xmlns:a16="http://schemas.microsoft.com/office/drawing/2014/main" id="{62F67088-BFAB-4208-8A9A-19B2E8BC4BAE}"/>
              </a:ext>
            </a:extLst>
          </p:cNvPr>
          <p:cNvCxnSpPr>
            <a:cxnSpLocks/>
          </p:cNvCxnSpPr>
          <p:nvPr/>
        </p:nvCxnSpPr>
        <p:spPr>
          <a:xfrm>
            <a:off x="9040150" y="2383024"/>
            <a:ext cx="0" cy="44713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56C0198-3B2C-4D74-A6EC-C58DCC8741B2}"/>
              </a:ext>
            </a:extLst>
          </p:cNvPr>
          <p:cNvSpPr txBox="1"/>
          <p:nvPr/>
        </p:nvSpPr>
        <p:spPr>
          <a:xfrm>
            <a:off x="7056910" y="3907327"/>
            <a:ext cx="1416154" cy="369332"/>
          </a:xfrm>
          <a:prstGeom prst="rect">
            <a:avLst/>
          </a:prstGeom>
          <a:noFill/>
        </p:spPr>
        <p:txBody>
          <a:bodyPr wrap="square" rtlCol="0">
            <a:spAutoFit/>
          </a:bodyPr>
          <a:lstStyle/>
          <a:p>
            <a:pPr algn="ctr"/>
            <a:r>
              <a:rPr lang="en-US" dirty="0"/>
              <a:t>/images/*</a:t>
            </a:r>
          </a:p>
        </p:txBody>
      </p:sp>
      <p:sp>
        <p:nvSpPr>
          <p:cNvPr id="42" name="TextBox 41">
            <a:extLst>
              <a:ext uri="{FF2B5EF4-FFF2-40B4-BE49-F238E27FC236}">
                <a16:creationId xmlns:a16="http://schemas.microsoft.com/office/drawing/2014/main" id="{3F3A9745-D30E-49C0-B529-29189060E092}"/>
              </a:ext>
            </a:extLst>
          </p:cNvPr>
          <p:cNvSpPr txBox="1"/>
          <p:nvPr/>
        </p:nvSpPr>
        <p:spPr>
          <a:xfrm>
            <a:off x="9673197" y="3907327"/>
            <a:ext cx="1416154" cy="369332"/>
          </a:xfrm>
          <a:prstGeom prst="rect">
            <a:avLst/>
          </a:prstGeom>
          <a:noFill/>
        </p:spPr>
        <p:txBody>
          <a:bodyPr wrap="square" rtlCol="0">
            <a:spAutoFit/>
          </a:bodyPr>
          <a:lstStyle/>
          <a:p>
            <a:pPr algn="ctr"/>
            <a:r>
              <a:rPr lang="en-US" dirty="0"/>
              <a:t>/video/*</a:t>
            </a:r>
          </a:p>
        </p:txBody>
      </p:sp>
      <p:cxnSp>
        <p:nvCxnSpPr>
          <p:cNvPr id="32" name="Straight Arrow Connector 31">
            <a:extLst>
              <a:ext uri="{FF2B5EF4-FFF2-40B4-BE49-F238E27FC236}">
                <a16:creationId xmlns:a16="http://schemas.microsoft.com/office/drawing/2014/main" id="{453E2424-71CC-5F4B-9DE5-C32F0A36AFE1}"/>
              </a:ext>
            </a:extLst>
          </p:cNvPr>
          <p:cNvCxnSpPr>
            <a:cxnSpLocks/>
          </p:cNvCxnSpPr>
          <p:nvPr/>
        </p:nvCxnSpPr>
        <p:spPr>
          <a:xfrm>
            <a:off x="9346991"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E68722-30AB-AE4E-A1FF-716AFB01C4A9}"/>
              </a:ext>
            </a:extLst>
          </p:cNvPr>
          <p:cNvCxnSpPr>
            <a:cxnSpLocks/>
          </p:cNvCxnSpPr>
          <p:nvPr/>
        </p:nvCxnSpPr>
        <p:spPr>
          <a:xfrm flipH="1">
            <a:off x="8191786"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
            <a:extLst>
              <a:ext uri="{FF2B5EF4-FFF2-40B4-BE49-F238E27FC236}">
                <a16:creationId xmlns:a16="http://schemas.microsoft.com/office/drawing/2014/main" id="{C51649C7-D793-0946-8A8A-CE5884BEEA51}"/>
              </a:ext>
            </a:extLst>
          </p:cNvPr>
          <p:cNvSpPr/>
          <p:nvPr/>
        </p:nvSpPr>
        <p:spPr>
          <a:xfrm>
            <a:off x="9244685"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A93C76C-AB88-CA4E-9AAD-614A58A485C4}"/>
              </a:ext>
            </a:extLst>
          </p:cNvPr>
          <p:cNvGrpSpPr/>
          <p:nvPr/>
        </p:nvGrpSpPr>
        <p:grpSpPr>
          <a:xfrm>
            <a:off x="9553455" y="5104892"/>
            <a:ext cx="738312" cy="803628"/>
            <a:chOff x="8160084" y="5232888"/>
            <a:chExt cx="738312" cy="803628"/>
          </a:xfrm>
        </p:grpSpPr>
        <p:pic>
          <p:nvPicPr>
            <p:cNvPr id="41" name="Graphic 40">
              <a:extLst>
                <a:ext uri="{FF2B5EF4-FFF2-40B4-BE49-F238E27FC236}">
                  <a16:creationId xmlns:a16="http://schemas.microsoft.com/office/drawing/2014/main" id="{143875BB-B532-BF41-BBF3-FA715C00D2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43" name="Graphic 42">
              <a:extLst>
                <a:ext uri="{FF2B5EF4-FFF2-40B4-BE49-F238E27FC236}">
                  <a16:creationId xmlns:a16="http://schemas.microsoft.com/office/drawing/2014/main" id="{30DA41FA-D9B8-E942-B21F-E268C0A5B2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45" name="Graphic 44">
              <a:extLst>
                <a:ext uri="{FF2B5EF4-FFF2-40B4-BE49-F238E27FC236}">
                  <a16:creationId xmlns:a16="http://schemas.microsoft.com/office/drawing/2014/main" id="{5E89F814-26A1-3449-8BA0-0E1FD59CA8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grpSp>
        <p:nvGrpSpPr>
          <p:cNvPr id="31" name="Group 30">
            <a:extLst>
              <a:ext uri="{FF2B5EF4-FFF2-40B4-BE49-F238E27FC236}">
                <a16:creationId xmlns:a16="http://schemas.microsoft.com/office/drawing/2014/main" id="{01862682-F701-423A-89AD-546F0E825FBE}"/>
              </a:ext>
            </a:extLst>
          </p:cNvPr>
          <p:cNvGrpSpPr/>
          <p:nvPr/>
        </p:nvGrpSpPr>
        <p:grpSpPr>
          <a:xfrm>
            <a:off x="0" y="6497955"/>
            <a:ext cx="12192000" cy="360045"/>
            <a:chOff x="0" y="6497955"/>
            <a:chExt cx="12192000" cy="360045"/>
          </a:xfrm>
        </p:grpSpPr>
        <p:sp>
          <p:nvSpPr>
            <p:cNvPr id="33" name="bk object 17">
              <a:extLst>
                <a:ext uri="{FF2B5EF4-FFF2-40B4-BE49-F238E27FC236}">
                  <a16:creationId xmlns:a16="http://schemas.microsoft.com/office/drawing/2014/main" id="{ECE6A7E8-6256-406C-832F-2262E93FCBB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5" name="TextBox 34">
              <a:extLst>
                <a:ext uri="{FF2B5EF4-FFF2-40B4-BE49-F238E27FC236}">
                  <a16:creationId xmlns:a16="http://schemas.microsoft.com/office/drawing/2014/main" id="{111630F1-07F8-4586-ADCA-073B24B181E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40765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7A589D-E409-45E0-B19E-C02C8DFEC69A}"/>
              </a:ext>
            </a:extLst>
          </p:cNvPr>
          <p:cNvSpPr>
            <a:spLocks noGrp="1"/>
          </p:cNvSpPr>
          <p:nvPr>
            <p:ph type="body" sz="quarter" idx="10"/>
          </p:nvPr>
        </p:nvSpPr>
        <p:spPr>
          <a:xfrm>
            <a:off x="416220" y="1686586"/>
            <a:ext cx="5437226" cy="3342453"/>
          </a:xfrm>
        </p:spPr>
        <p:txBody>
          <a:bodyPr/>
          <a:lstStyle/>
          <a:p>
            <a:pPr marL="0" indent="0">
              <a:buNone/>
            </a:pPr>
            <a:r>
              <a:rPr lang="en-US" sz="1800">
                <a:solidFill>
                  <a:schemeClr val="accent1"/>
                </a:solidFill>
                <a:latin typeface="Segoe UI Semibold"/>
              </a:rPr>
              <a:t>Autoscaling</a:t>
            </a:r>
          </a:p>
          <a:p>
            <a:pPr marL="0" indent="0">
              <a:buNone/>
            </a:pPr>
            <a:r>
              <a:rPr lang="en-US" sz="1600">
                <a:latin typeface="+mn-lt"/>
              </a:rPr>
              <a:t>Grows and shrinks based on application traffic requirements</a:t>
            </a:r>
          </a:p>
          <a:p>
            <a:pPr marL="0" indent="0">
              <a:buNone/>
            </a:pPr>
            <a:r>
              <a:rPr lang="en-US" sz="1600">
                <a:latin typeface="+mn-lt"/>
              </a:rPr>
              <a:t>No need to overprovision or guess instance size</a:t>
            </a:r>
          </a:p>
          <a:p>
            <a:pPr marL="0" indent="0">
              <a:buNone/>
            </a:pPr>
            <a:r>
              <a:rPr lang="en-US" sz="1600">
                <a:latin typeface="+mn-lt"/>
              </a:rPr>
              <a:t>Reduce operating cost </a:t>
            </a:r>
          </a:p>
          <a:p>
            <a:pPr marL="0" indent="0">
              <a:buNone/>
            </a:pPr>
            <a:endParaRPr lang="en-US" sz="1800" b="1" spc="-50">
              <a:ln w="3175">
                <a:noFill/>
              </a:ln>
              <a:solidFill>
                <a:srgbClr val="DC501C"/>
              </a:solidFill>
              <a:latin typeface="+mj-lt"/>
            </a:endParaRPr>
          </a:p>
          <a:p>
            <a:pPr marL="0" indent="0">
              <a:buNone/>
            </a:pPr>
            <a:r>
              <a:rPr lang="en-US" sz="1800">
                <a:solidFill>
                  <a:schemeClr val="accent1"/>
                </a:solidFill>
                <a:latin typeface="Segoe UI Semibold"/>
              </a:rPr>
              <a:t>High performance SSL offloads</a:t>
            </a:r>
          </a:p>
          <a:p>
            <a:pPr marL="0" indent="0">
              <a:buNone/>
            </a:pPr>
            <a:r>
              <a:rPr lang="en-US" sz="1600" b="1">
                <a:latin typeface="+mn-lt"/>
              </a:rPr>
              <a:t>500-50,000 </a:t>
            </a:r>
            <a:r>
              <a:rPr lang="en-US" sz="1600">
                <a:latin typeface="+mn-lt"/>
              </a:rPr>
              <a:t>connections/sec with RSA 2048 bit key Certs</a:t>
            </a:r>
          </a:p>
          <a:p>
            <a:pPr marL="0" indent="0">
              <a:buNone/>
            </a:pPr>
            <a:r>
              <a:rPr lang="en-US" sz="1600" b="1">
                <a:latin typeface="+mn-lt"/>
              </a:rPr>
              <a:t>30,000-3,000,000</a:t>
            </a:r>
            <a:r>
              <a:rPr lang="en-US" sz="1600">
                <a:latin typeface="+mn-lt"/>
              </a:rPr>
              <a:t> persistent connections</a:t>
            </a:r>
          </a:p>
          <a:p>
            <a:pPr marL="0" indent="0">
              <a:buNone/>
            </a:pPr>
            <a:r>
              <a:rPr lang="en-US" sz="1600" b="1">
                <a:latin typeface="+mn-lt"/>
              </a:rPr>
              <a:t>2500-250,000</a:t>
            </a:r>
            <a:r>
              <a:rPr lang="en-US" sz="1600">
                <a:latin typeface="+mn-lt"/>
              </a:rPr>
              <a:t> HTTP req/sec</a:t>
            </a:r>
          </a:p>
          <a:p>
            <a:pPr marL="0" indent="0">
              <a:buNone/>
            </a:pPr>
            <a:endParaRPr lang="en-US" sz="1600">
              <a:latin typeface="+mn-lt"/>
            </a:endParaRPr>
          </a:p>
          <a:p>
            <a:endParaRPr lang="en-US" sz="1800"/>
          </a:p>
        </p:txBody>
      </p:sp>
      <p:grpSp>
        <p:nvGrpSpPr>
          <p:cNvPr id="293" name="Group 292">
            <a:extLst>
              <a:ext uri="{FF2B5EF4-FFF2-40B4-BE49-F238E27FC236}">
                <a16:creationId xmlns:a16="http://schemas.microsoft.com/office/drawing/2014/main" id="{CD98CDFB-2808-4F3A-AEFF-7994065D76E0}"/>
              </a:ext>
            </a:extLst>
          </p:cNvPr>
          <p:cNvGrpSpPr/>
          <p:nvPr/>
        </p:nvGrpSpPr>
        <p:grpSpPr>
          <a:xfrm>
            <a:off x="6263057" y="1442423"/>
            <a:ext cx="5836395" cy="3617709"/>
            <a:chOff x="4006392" y="1988883"/>
            <a:chExt cx="5836395" cy="3617709"/>
          </a:xfrm>
        </p:grpSpPr>
        <p:sp>
          <p:nvSpPr>
            <p:cNvPr id="294" name="Rectangle 293">
              <a:extLst>
                <a:ext uri="{FF2B5EF4-FFF2-40B4-BE49-F238E27FC236}">
                  <a16:creationId xmlns:a16="http://schemas.microsoft.com/office/drawing/2014/main" id="{29C7A28D-AD8C-4156-936C-4159FA1AE495}"/>
                </a:ext>
              </a:extLst>
            </p:cNvPr>
            <p:cNvSpPr/>
            <p:nvPr/>
          </p:nvSpPr>
          <p:spPr bwMode="auto">
            <a:xfrm>
              <a:off x="4006392" y="2813983"/>
              <a:ext cx="2792820" cy="2792609"/>
            </a:xfrm>
            <a:prstGeom prst="rect">
              <a:avLst/>
            </a:prstGeom>
            <a:noFill/>
            <a:ln w="19050" cap="flat" cmpd="sng" algn="ctr">
              <a:solidFill>
                <a:srgbClr val="4472C4"/>
              </a:solidFill>
              <a:prstDash val="sysDash"/>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8D261CBC-940B-4BDB-86EB-BB8E2436F86E}"/>
                </a:ext>
              </a:extLst>
            </p:cNvPr>
            <p:cNvSpPr/>
            <p:nvPr/>
          </p:nvSpPr>
          <p:spPr bwMode="auto">
            <a:xfrm>
              <a:off x="5171676" y="3211184"/>
              <a:ext cx="640080" cy="141613"/>
            </a:xfrm>
            <a:prstGeom prst="rect">
              <a:avLst/>
            </a:prstGeom>
            <a:solidFill>
              <a:sysClr val="window" lastClr="FFFFFF"/>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96" name="TextBox 295">
              <a:extLst>
                <a:ext uri="{FF2B5EF4-FFF2-40B4-BE49-F238E27FC236}">
                  <a16:creationId xmlns:a16="http://schemas.microsoft.com/office/drawing/2014/main" id="{60700FAE-BE33-49D7-999B-02D06D9C9D80}"/>
                </a:ext>
              </a:extLst>
            </p:cNvPr>
            <p:cNvSpPr txBox="1"/>
            <p:nvPr/>
          </p:nvSpPr>
          <p:spPr>
            <a:xfrm>
              <a:off x="4343943" y="5328355"/>
              <a:ext cx="1040828" cy="215444"/>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VMSS</a:t>
              </a:r>
            </a:p>
          </p:txBody>
        </p:sp>
        <p:grpSp>
          <p:nvGrpSpPr>
            <p:cNvPr id="297" name="Group 25">
              <a:extLst>
                <a:ext uri="{FF2B5EF4-FFF2-40B4-BE49-F238E27FC236}">
                  <a16:creationId xmlns:a16="http://schemas.microsoft.com/office/drawing/2014/main" id="{0347283B-B8D4-405A-9E1F-B6C3269A4196}"/>
                </a:ext>
              </a:extLst>
            </p:cNvPr>
            <p:cNvGrpSpPr>
              <a:grpSpLocks noChangeAspect="1"/>
            </p:cNvGrpSpPr>
            <p:nvPr/>
          </p:nvGrpSpPr>
          <p:grpSpPr bwMode="auto">
            <a:xfrm>
              <a:off x="4455972" y="4614820"/>
              <a:ext cx="457022" cy="354303"/>
              <a:chOff x="3689" y="2040"/>
              <a:chExt cx="307" cy="238"/>
            </a:xfrm>
          </p:grpSpPr>
          <p:sp>
            <p:nvSpPr>
              <p:cNvPr id="380" name="Freeform 26">
                <a:extLst>
                  <a:ext uri="{FF2B5EF4-FFF2-40B4-BE49-F238E27FC236}">
                    <a16:creationId xmlns:a16="http://schemas.microsoft.com/office/drawing/2014/main" id="{54D42111-7917-4796-B928-12085B3E4E7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1" name="Freeform 27">
                <a:extLst>
                  <a:ext uri="{FF2B5EF4-FFF2-40B4-BE49-F238E27FC236}">
                    <a16:creationId xmlns:a16="http://schemas.microsoft.com/office/drawing/2014/main" id="{46426E8A-AD53-4B97-92CD-CBA3D779DD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2" name="Freeform 28">
                <a:extLst>
                  <a:ext uri="{FF2B5EF4-FFF2-40B4-BE49-F238E27FC236}">
                    <a16:creationId xmlns:a16="http://schemas.microsoft.com/office/drawing/2014/main" id="{95DFCFBE-7B60-4A8B-83BA-25FB9DAC1E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3" name="Line 29">
                <a:extLst>
                  <a:ext uri="{FF2B5EF4-FFF2-40B4-BE49-F238E27FC236}">
                    <a16:creationId xmlns:a16="http://schemas.microsoft.com/office/drawing/2014/main" id="{6541FBAB-F7C6-445C-B1EA-435442B0EDF1}"/>
                  </a:ext>
                </a:extLst>
              </p:cNvPr>
              <p:cNvSpPr>
                <a:spLocks noChangeShapeType="1"/>
              </p:cNvSpPr>
              <p:nvPr/>
            </p:nvSpPr>
            <p:spPr bwMode="auto">
              <a:xfrm>
                <a:off x="3841" y="2128"/>
                <a:ext cx="0" cy="63"/>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4" name="Freeform 30">
                <a:extLst>
                  <a:ext uri="{FF2B5EF4-FFF2-40B4-BE49-F238E27FC236}">
                    <a16:creationId xmlns:a16="http://schemas.microsoft.com/office/drawing/2014/main" id="{FAD00B0E-B79A-41D8-9D28-6AF46BA58C0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298" name="Rectangle 297">
              <a:extLst>
                <a:ext uri="{FF2B5EF4-FFF2-40B4-BE49-F238E27FC236}">
                  <a16:creationId xmlns:a16="http://schemas.microsoft.com/office/drawing/2014/main" id="{E56B3A1F-81A0-45E0-ADF0-84233DA7D16F}"/>
                </a:ext>
              </a:extLst>
            </p:cNvPr>
            <p:cNvSpPr/>
            <p:nvPr/>
          </p:nvSpPr>
          <p:spPr bwMode="auto">
            <a:xfrm>
              <a:off x="4388447" y="4544219"/>
              <a:ext cx="951820" cy="778081"/>
            </a:xfrm>
            <a:prstGeom prst="rect">
              <a:avLst/>
            </a:prstGeom>
            <a:noFill/>
            <a:ln w="19050" cap="flat" cmpd="sng" algn="ctr">
              <a:solidFill>
                <a:srgbClr val="5B9BD5"/>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nvGrpSpPr>
            <p:cNvPr id="299" name="Group 25">
              <a:extLst>
                <a:ext uri="{FF2B5EF4-FFF2-40B4-BE49-F238E27FC236}">
                  <a16:creationId xmlns:a16="http://schemas.microsoft.com/office/drawing/2014/main" id="{722F8FA7-7CF2-44BA-893E-50A8189A79F7}"/>
                </a:ext>
              </a:extLst>
            </p:cNvPr>
            <p:cNvGrpSpPr>
              <a:grpSpLocks noChangeAspect="1"/>
            </p:cNvGrpSpPr>
            <p:nvPr/>
          </p:nvGrpSpPr>
          <p:grpSpPr bwMode="auto">
            <a:xfrm>
              <a:off x="4546932" y="4689010"/>
              <a:ext cx="457022" cy="354303"/>
              <a:chOff x="3689" y="2040"/>
              <a:chExt cx="307" cy="238"/>
            </a:xfrm>
            <a:solidFill>
              <a:sysClr val="window" lastClr="FFFFFF"/>
            </a:solidFill>
          </p:grpSpPr>
          <p:sp>
            <p:nvSpPr>
              <p:cNvPr id="375" name="Freeform 26">
                <a:extLst>
                  <a:ext uri="{FF2B5EF4-FFF2-40B4-BE49-F238E27FC236}">
                    <a16:creationId xmlns:a16="http://schemas.microsoft.com/office/drawing/2014/main" id="{F3080098-38AB-498F-AF9C-25B466966F8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6" name="Freeform 27">
                <a:extLst>
                  <a:ext uri="{FF2B5EF4-FFF2-40B4-BE49-F238E27FC236}">
                    <a16:creationId xmlns:a16="http://schemas.microsoft.com/office/drawing/2014/main" id="{CAA6EDFD-AF11-4017-9F8C-13426E537CF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7" name="Freeform 28">
                <a:extLst>
                  <a:ext uri="{FF2B5EF4-FFF2-40B4-BE49-F238E27FC236}">
                    <a16:creationId xmlns:a16="http://schemas.microsoft.com/office/drawing/2014/main" id="{40ABF25C-3529-46D9-ADAE-CBC02991C92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8" name="Line 29">
                <a:extLst>
                  <a:ext uri="{FF2B5EF4-FFF2-40B4-BE49-F238E27FC236}">
                    <a16:creationId xmlns:a16="http://schemas.microsoft.com/office/drawing/2014/main" id="{C1541A74-B76A-43FB-B660-86FCC3F5B15A}"/>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9" name="Freeform 30">
                <a:extLst>
                  <a:ext uri="{FF2B5EF4-FFF2-40B4-BE49-F238E27FC236}">
                    <a16:creationId xmlns:a16="http://schemas.microsoft.com/office/drawing/2014/main" id="{55F83170-40C2-4653-9190-71369671C6C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00" name="Group 25">
              <a:extLst>
                <a:ext uri="{FF2B5EF4-FFF2-40B4-BE49-F238E27FC236}">
                  <a16:creationId xmlns:a16="http://schemas.microsoft.com/office/drawing/2014/main" id="{B5DF63EA-9F6D-4903-BAA6-D635F3C58D05}"/>
                </a:ext>
              </a:extLst>
            </p:cNvPr>
            <p:cNvGrpSpPr>
              <a:grpSpLocks noChangeAspect="1"/>
            </p:cNvGrpSpPr>
            <p:nvPr/>
          </p:nvGrpSpPr>
          <p:grpSpPr bwMode="auto">
            <a:xfrm>
              <a:off x="4637892" y="4763200"/>
              <a:ext cx="457022" cy="354303"/>
              <a:chOff x="3689" y="2040"/>
              <a:chExt cx="307" cy="238"/>
            </a:xfrm>
            <a:solidFill>
              <a:sysClr val="window" lastClr="FFFFFF"/>
            </a:solidFill>
          </p:grpSpPr>
          <p:sp>
            <p:nvSpPr>
              <p:cNvPr id="370" name="Freeform 26">
                <a:extLst>
                  <a:ext uri="{FF2B5EF4-FFF2-40B4-BE49-F238E27FC236}">
                    <a16:creationId xmlns:a16="http://schemas.microsoft.com/office/drawing/2014/main" id="{13A209E6-4FE0-412C-8683-479524C7A58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1" name="Freeform 27">
                <a:extLst>
                  <a:ext uri="{FF2B5EF4-FFF2-40B4-BE49-F238E27FC236}">
                    <a16:creationId xmlns:a16="http://schemas.microsoft.com/office/drawing/2014/main" id="{49EB65FF-8225-4DD3-8BBA-4561C1CA0ED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2" name="Freeform 28">
                <a:extLst>
                  <a:ext uri="{FF2B5EF4-FFF2-40B4-BE49-F238E27FC236}">
                    <a16:creationId xmlns:a16="http://schemas.microsoft.com/office/drawing/2014/main" id="{34AB9415-6F3C-4AE0-B06C-60DFEA4E32D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3" name="Line 29">
                <a:extLst>
                  <a:ext uri="{FF2B5EF4-FFF2-40B4-BE49-F238E27FC236}">
                    <a16:creationId xmlns:a16="http://schemas.microsoft.com/office/drawing/2014/main" id="{C13BF67D-3EDD-47A4-9B0C-D169682917BB}"/>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4" name="Freeform 30">
                <a:extLst>
                  <a:ext uri="{FF2B5EF4-FFF2-40B4-BE49-F238E27FC236}">
                    <a16:creationId xmlns:a16="http://schemas.microsoft.com/office/drawing/2014/main" id="{E34D0CC0-AB41-46B6-AD45-267A37D24BB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01" name="Group 25">
              <a:extLst>
                <a:ext uri="{FF2B5EF4-FFF2-40B4-BE49-F238E27FC236}">
                  <a16:creationId xmlns:a16="http://schemas.microsoft.com/office/drawing/2014/main" id="{0F37170C-838D-4D0C-BEA8-39E419F32512}"/>
                </a:ext>
              </a:extLst>
            </p:cNvPr>
            <p:cNvGrpSpPr>
              <a:grpSpLocks noChangeAspect="1"/>
            </p:cNvGrpSpPr>
            <p:nvPr/>
          </p:nvGrpSpPr>
          <p:grpSpPr bwMode="auto">
            <a:xfrm>
              <a:off x="4728852" y="4837390"/>
              <a:ext cx="457022" cy="354303"/>
              <a:chOff x="3689" y="2040"/>
              <a:chExt cx="307" cy="238"/>
            </a:xfrm>
            <a:solidFill>
              <a:sysClr val="window" lastClr="FFFFFF"/>
            </a:solidFill>
          </p:grpSpPr>
          <p:sp>
            <p:nvSpPr>
              <p:cNvPr id="365" name="Freeform 26">
                <a:extLst>
                  <a:ext uri="{FF2B5EF4-FFF2-40B4-BE49-F238E27FC236}">
                    <a16:creationId xmlns:a16="http://schemas.microsoft.com/office/drawing/2014/main" id="{0D75FB44-96FF-46C6-B5B2-79FABB91ED8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6" name="Freeform 27">
                <a:extLst>
                  <a:ext uri="{FF2B5EF4-FFF2-40B4-BE49-F238E27FC236}">
                    <a16:creationId xmlns:a16="http://schemas.microsoft.com/office/drawing/2014/main" id="{6C1F3910-019F-4BBB-94E2-3547E99ED3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7" name="Freeform 28">
                <a:extLst>
                  <a:ext uri="{FF2B5EF4-FFF2-40B4-BE49-F238E27FC236}">
                    <a16:creationId xmlns:a16="http://schemas.microsoft.com/office/drawing/2014/main" id="{4EE2BDF0-FFC2-4AC6-8C57-9B454881AA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8" name="Line 29">
                <a:extLst>
                  <a:ext uri="{FF2B5EF4-FFF2-40B4-BE49-F238E27FC236}">
                    <a16:creationId xmlns:a16="http://schemas.microsoft.com/office/drawing/2014/main" id="{4E86CD58-D739-4631-B967-922D9294E644}"/>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9" name="Freeform 30">
                <a:extLst>
                  <a:ext uri="{FF2B5EF4-FFF2-40B4-BE49-F238E27FC236}">
                    <a16:creationId xmlns:a16="http://schemas.microsoft.com/office/drawing/2014/main" id="{228AA252-AFCF-4D27-86FD-C3DBF130280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02" name="Group 25">
              <a:extLst>
                <a:ext uri="{FF2B5EF4-FFF2-40B4-BE49-F238E27FC236}">
                  <a16:creationId xmlns:a16="http://schemas.microsoft.com/office/drawing/2014/main" id="{F240730E-4319-4E8C-A00C-A94AC8B0923B}"/>
                </a:ext>
              </a:extLst>
            </p:cNvPr>
            <p:cNvGrpSpPr>
              <a:grpSpLocks noChangeAspect="1"/>
            </p:cNvGrpSpPr>
            <p:nvPr/>
          </p:nvGrpSpPr>
          <p:grpSpPr bwMode="auto">
            <a:xfrm>
              <a:off x="4819813" y="4911581"/>
              <a:ext cx="457022" cy="354303"/>
              <a:chOff x="3689" y="2040"/>
              <a:chExt cx="307" cy="238"/>
            </a:xfrm>
            <a:solidFill>
              <a:sysClr val="window" lastClr="FFFFFF"/>
            </a:solidFill>
          </p:grpSpPr>
          <p:sp>
            <p:nvSpPr>
              <p:cNvPr id="360" name="Freeform 26">
                <a:extLst>
                  <a:ext uri="{FF2B5EF4-FFF2-40B4-BE49-F238E27FC236}">
                    <a16:creationId xmlns:a16="http://schemas.microsoft.com/office/drawing/2014/main" id="{DFB6B741-C863-4569-BD45-37FAEB82D3B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1" name="Freeform 27">
                <a:extLst>
                  <a:ext uri="{FF2B5EF4-FFF2-40B4-BE49-F238E27FC236}">
                    <a16:creationId xmlns:a16="http://schemas.microsoft.com/office/drawing/2014/main" id="{ACE4C5FD-3F7A-42DC-9F93-ADAC52032B3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2" name="Freeform 28">
                <a:extLst>
                  <a:ext uri="{FF2B5EF4-FFF2-40B4-BE49-F238E27FC236}">
                    <a16:creationId xmlns:a16="http://schemas.microsoft.com/office/drawing/2014/main" id="{9073D7B0-347F-4B28-9912-7A226E6A023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3" name="Line 29">
                <a:extLst>
                  <a:ext uri="{FF2B5EF4-FFF2-40B4-BE49-F238E27FC236}">
                    <a16:creationId xmlns:a16="http://schemas.microsoft.com/office/drawing/2014/main" id="{A559933B-EA64-4ABE-B832-77466BB8551C}"/>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64" name="Freeform 30">
                <a:extLst>
                  <a:ext uri="{FF2B5EF4-FFF2-40B4-BE49-F238E27FC236}">
                    <a16:creationId xmlns:a16="http://schemas.microsoft.com/office/drawing/2014/main" id="{8DFEF15E-850F-4F27-9AEC-9E4EE4D1C54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303" name="TextBox 302">
              <a:extLst>
                <a:ext uri="{FF2B5EF4-FFF2-40B4-BE49-F238E27FC236}">
                  <a16:creationId xmlns:a16="http://schemas.microsoft.com/office/drawing/2014/main" id="{5ABCAF2E-994E-481F-B7E8-9FA31B08B86E}"/>
                </a:ext>
              </a:extLst>
            </p:cNvPr>
            <p:cNvSpPr txBox="1"/>
            <p:nvPr/>
          </p:nvSpPr>
          <p:spPr>
            <a:xfrm>
              <a:off x="4451623" y="4295005"/>
              <a:ext cx="993185" cy="215444"/>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Avail Zone 1</a:t>
              </a:r>
            </a:p>
          </p:txBody>
        </p:sp>
        <p:sp>
          <p:nvSpPr>
            <p:cNvPr id="304" name="TextBox 303">
              <a:extLst>
                <a:ext uri="{FF2B5EF4-FFF2-40B4-BE49-F238E27FC236}">
                  <a16:creationId xmlns:a16="http://schemas.microsoft.com/office/drawing/2014/main" id="{E9577C58-D75C-4850-80FE-376983E270B3}"/>
                </a:ext>
              </a:extLst>
            </p:cNvPr>
            <p:cNvSpPr txBox="1"/>
            <p:nvPr/>
          </p:nvSpPr>
          <p:spPr>
            <a:xfrm>
              <a:off x="5582390" y="5328355"/>
              <a:ext cx="1040828" cy="215444"/>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VMSS</a:t>
              </a:r>
            </a:p>
          </p:txBody>
        </p:sp>
        <p:grpSp>
          <p:nvGrpSpPr>
            <p:cNvPr id="305" name="Group 25">
              <a:extLst>
                <a:ext uri="{FF2B5EF4-FFF2-40B4-BE49-F238E27FC236}">
                  <a16:creationId xmlns:a16="http://schemas.microsoft.com/office/drawing/2014/main" id="{4841F5D6-F555-49EC-8672-14EE570A0596}"/>
                </a:ext>
              </a:extLst>
            </p:cNvPr>
            <p:cNvGrpSpPr>
              <a:grpSpLocks noChangeAspect="1"/>
            </p:cNvGrpSpPr>
            <p:nvPr/>
          </p:nvGrpSpPr>
          <p:grpSpPr bwMode="auto">
            <a:xfrm>
              <a:off x="5694419" y="4614820"/>
              <a:ext cx="457022" cy="354303"/>
              <a:chOff x="3689" y="2040"/>
              <a:chExt cx="307" cy="238"/>
            </a:xfrm>
          </p:grpSpPr>
          <p:sp>
            <p:nvSpPr>
              <p:cNvPr id="355" name="Freeform 26">
                <a:extLst>
                  <a:ext uri="{FF2B5EF4-FFF2-40B4-BE49-F238E27FC236}">
                    <a16:creationId xmlns:a16="http://schemas.microsoft.com/office/drawing/2014/main" id="{CA227918-04CE-4CF6-8438-D4471848C2F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6" name="Freeform 27">
                <a:extLst>
                  <a:ext uri="{FF2B5EF4-FFF2-40B4-BE49-F238E27FC236}">
                    <a16:creationId xmlns:a16="http://schemas.microsoft.com/office/drawing/2014/main" id="{765DE979-9285-4BF5-92AE-0EA39FCF165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7" name="Freeform 28">
                <a:extLst>
                  <a:ext uri="{FF2B5EF4-FFF2-40B4-BE49-F238E27FC236}">
                    <a16:creationId xmlns:a16="http://schemas.microsoft.com/office/drawing/2014/main" id="{CFC99956-6179-45F7-B1A4-E523C23543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8" name="Line 29">
                <a:extLst>
                  <a:ext uri="{FF2B5EF4-FFF2-40B4-BE49-F238E27FC236}">
                    <a16:creationId xmlns:a16="http://schemas.microsoft.com/office/drawing/2014/main" id="{251289AC-7F36-4B23-8642-A824133176AE}"/>
                  </a:ext>
                </a:extLst>
              </p:cNvPr>
              <p:cNvSpPr>
                <a:spLocks noChangeShapeType="1"/>
              </p:cNvSpPr>
              <p:nvPr/>
            </p:nvSpPr>
            <p:spPr bwMode="auto">
              <a:xfrm>
                <a:off x="3841" y="2128"/>
                <a:ext cx="0" cy="63"/>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9" name="Freeform 30">
                <a:extLst>
                  <a:ext uri="{FF2B5EF4-FFF2-40B4-BE49-F238E27FC236}">
                    <a16:creationId xmlns:a16="http://schemas.microsoft.com/office/drawing/2014/main" id="{19C9A6B7-0809-44B6-A162-0746CF7B32E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306" name="Rectangle 305">
              <a:extLst>
                <a:ext uri="{FF2B5EF4-FFF2-40B4-BE49-F238E27FC236}">
                  <a16:creationId xmlns:a16="http://schemas.microsoft.com/office/drawing/2014/main" id="{8EF6EAAA-6202-4D99-894E-6AD74684991B}"/>
                </a:ext>
              </a:extLst>
            </p:cNvPr>
            <p:cNvSpPr/>
            <p:nvPr/>
          </p:nvSpPr>
          <p:spPr bwMode="auto">
            <a:xfrm>
              <a:off x="5626894" y="4544219"/>
              <a:ext cx="951820" cy="778081"/>
            </a:xfrm>
            <a:prstGeom prst="rect">
              <a:avLst/>
            </a:prstGeom>
            <a:noFill/>
            <a:ln w="19050" cap="flat" cmpd="sng" algn="ctr">
              <a:solidFill>
                <a:srgbClr val="5B9BD5"/>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nvGrpSpPr>
            <p:cNvPr id="307" name="Group 25">
              <a:extLst>
                <a:ext uri="{FF2B5EF4-FFF2-40B4-BE49-F238E27FC236}">
                  <a16:creationId xmlns:a16="http://schemas.microsoft.com/office/drawing/2014/main" id="{C2ADD800-A66D-42E9-B039-DC056A768B9F}"/>
                </a:ext>
              </a:extLst>
            </p:cNvPr>
            <p:cNvGrpSpPr>
              <a:grpSpLocks noChangeAspect="1"/>
            </p:cNvGrpSpPr>
            <p:nvPr/>
          </p:nvGrpSpPr>
          <p:grpSpPr bwMode="auto">
            <a:xfrm>
              <a:off x="5785379" y="4689010"/>
              <a:ext cx="457022" cy="354303"/>
              <a:chOff x="3689" y="2040"/>
              <a:chExt cx="307" cy="238"/>
            </a:xfrm>
            <a:solidFill>
              <a:sysClr val="window" lastClr="FFFFFF"/>
            </a:solidFill>
          </p:grpSpPr>
          <p:sp>
            <p:nvSpPr>
              <p:cNvPr id="350" name="Freeform 26">
                <a:extLst>
                  <a:ext uri="{FF2B5EF4-FFF2-40B4-BE49-F238E27FC236}">
                    <a16:creationId xmlns:a16="http://schemas.microsoft.com/office/drawing/2014/main" id="{079EF8E6-A246-4E6D-A93E-E979CB76814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1" name="Freeform 27">
                <a:extLst>
                  <a:ext uri="{FF2B5EF4-FFF2-40B4-BE49-F238E27FC236}">
                    <a16:creationId xmlns:a16="http://schemas.microsoft.com/office/drawing/2014/main" id="{215DDD84-1A62-4CBE-B473-090A41DFE51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2" name="Freeform 28">
                <a:extLst>
                  <a:ext uri="{FF2B5EF4-FFF2-40B4-BE49-F238E27FC236}">
                    <a16:creationId xmlns:a16="http://schemas.microsoft.com/office/drawing/2014/main" id="{1342574F-71C2-4C10-86F5-F21A3656E13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3" name="Line 29">
                <a:extLst>
                  <a:ext uri="{FF2B5EF4-FFF2-40B4-BE49-F238E27FC236}">
                    <a16:creationId xmlns:a16="http://schemas.microsoft.com/office/drawing/2014/main" id="{6F6F605E-0EB5-4638-AB90-2C94665AFFED}"/>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4" name="Freeform 30">
                <a:extLst>
                  <a:ext uri="{FF2B5EF4-FFF2-40B4-BE49-F238E27FC236}">
                    <a16:creationId xmlns:a16="http://schemas.microsoft.com/office/drawing/2014/main" id="{F5C5F30C-1C0D-452D-BD01-7A2EEA0CDA5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08" name="Group 25">
              <a:extLst>
                <a:ext uri="{FF2B5EF4-FFF2-40B4-BE49-F238E27FC236}">
                  <a16:creationId xmlns:a16="http://schemas.microsoft.com/office/drawing/2014/main" id="{3BF13812-D7A5-4ABA-B18F-D4107849C16A}"/>
                </a:ext>
              </a:extLst>
            </p:cNvPr>
            <p:cNvGrpSpPr>
              <a:grpSpLocks noChangeAspect="1"/>
            </p:cNvGrpSpPr>
            <p:nvPr/>
          </p:nvGrpSpPr>
          <p:grpSpPr bwMode="auto">
            <a:xfrm>
              <a:off x="5876339" y="4763200"/>
              <a:ext cx="457022" cy="354303"/>
              <a:chOff x="3689" y="2040"/>
              <a:chExt cx="307" cy="238"/>
            </a:xfrm>
            <a:solidFill>
              <a:sysClr val="window" lastClr="FFFFFF"/>
            </a:solidFill>
          </p:grpSpPr>
          <p:sp>
            <p:nvSpPr>
              <p:cNvPr id="345" name="Freeform 26">
                <a:extLst>
                  <a:ext uri="{FF2B5EF4-FFF2-40B4-BE49-F238E27FC236}">
                    <a16:creationId xmlns:a16="http://schemas.microsoft.com/office/drawing/2014/main" id="{31B89586-C9DE-44CF-B4F2-F25FC2A7FE1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6" name="Freeform 27">
                <a:extLst>
                  <a:ext uri="{FF2B5EF4-FFF2-40B4-BE49-F238E27FC236}">
                    <a16:creationId xmlns:a16="http://schemas.microsoft.com/office/drawing/2014/main" id="{CBA6A7B8-5F71-4705-9A1B-EF16B5E134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7" name="Freeform 28">
                <a:extLst>
                  <a:ext uri="{FF2B5EF4-FFF2-40B4-BE49-F238E27FC236}">
                    <a16:creationId xmlns:a16="http://schemas.microsoft.com/office/drawing/2014/main" id="{446A081D-3917-4010-BC76-52027867E5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8" name="Line 29">
                <a:extLst>
                  <a:ext uri="{FF2B5EF4-FFF2-40B4-BE49-F238E27FC236}">
                    <a16:creationId xmlns:a16="http://schemas.microsoft.com/office/drawing/2014/main" id="{C43E27F8-2ADF-49D1-939C-ED703BB8C081}"/>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9" name="Freeform 30">
                <a:extLst>
                  <a:ext uri="{FF2B5EF4-FFF2-40B4-BE49-F238E27FC236}">
                    <a16:creationId xmlns:a16="http://schemas.microsoft.com/office/drawing/2014/main" id="{90FAAB65-F1F4-4F80-AD0A-41E5371143D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09" name="Group 25">
              <a:extLst>
                <a:ext uri="{FF2B5EF4-FFF2-40B4-BE49-F238E27FC236}">
                  <a16:creationId xmlns:a16="http://schemas.microsoft.com/office/drawing/2014/main" id="{1CE1B566-7081-47D5-962C-AAC4A49B3782}"/>
                </a:ext>
              </a:extLst>
            </p:cNvPr>
            <p:cNvGrpSpPr>
              <a:grpSpLocks noChangeAspect="1"/>
            </p:cNvGrpSpPr>
            <p:nvPr/>
          </p:nvGrpSpPr>
          <p:grpSpPr bwMode="auto">
            <a:xfrm>
              <a:off x="5967299" y="4837390"/>
              <a:ext cx="457022" cy="354303"/>
              <a:chOff x="3689" y="2040"/>
              <a:chExt cx="307" cy="238"/>
            </a:xfrm>
            <a:solidFill>
              <a:sysClr val="window" lastClr="FFFFFF"/>
            </a:solidFill>
          </p:grpSpPr>
          <p:sp>
            <p:nvSpPr>
              <p:cNvPr id="340" name="Freeform 26">
                <a:extLst>
                  <a:ext uri="{FF2B5EF4-FFF2-40B4-BE49-F238E27FC236}">
                    <a16:creationId xmlns:a16="http://schemas.microsoft.com/office/drawing/2014/main" id="{32EEFAA7-EB53-4490-BBAC-1D1E1439AB6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1" name="Freeform 27">
                <a:extLst>
                  <a:ext uri="{FF2B5EF4-FFF2-40B4-BE49-F238E27FC236}">
                    <a16:creationId xmlns:a16="http://schemas.microsoft.com/office/drawing/2014/main" id="{9905BEDD-37ED-4F90-9103-A8A57EE7147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2" name="Freeform 28">
                <a:extLst>
                  <a:ext uri="{FF2B5EF4-FFF2-40B4-BE49-F238E27FC236}">
                    <a16:creationId xmlns:a16="http://schemas.microsoft.com/office/drawing/2014/main" id="{714BB525-C271-40E8-AE54-375FCA3C9C8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3" name="Line 29">
                <a:extLst>
                  <a:ext uri="{FF2B5EF4-FFF2-40B4-BE49-F238E27FC236}">
                    <a16:creationId xmlns:a16="http://schemas.microsoft.com/office/drawing/2014/main" id="{CF5F1B6A-09CC-4478-AFB1-4ECD118FA522}"/>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44" name="Freeform 30">
                <a:extLst>
                  <a:ext uri="{FF2B5EF4-FFF2-40B4-BE49-F238E27FC236}">
                    <a16:creationId xmlns:a16="http://schemas.microsoft.com/office/drawing/2014/main" id="{5D4B6DE8-B6A5-4F26-952F-978BDF1E06D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10" name="Group 309">
              <a:extLst>
                <a:ext uri="{FF2B5EF4-FFF2-40B4-BE49-F238E27FC236}">
                  <a16:creationId xmlns:a16="http://schemas.microsoft.com/office/drawing/2014/main" id="{62197EB0-A0AD-4724-9952-378519AEDBF5}"/>
                </a:ext>
              </a:extLst>
            </p:cNvPr>
            <p:cNvGrpSpPr>
              <a:grpSpLocks noChangeAspect="1"/>
            </p:cNvGrpSpPr>
            <p:nvPr/>
          </p:nvGrpSpPr>
          <p:grpSpPr bwMode="auto">
            <a:xfrm>
              <a:off x="6058260" y="4911581"/>
              <a:ext cx="457022" cy="354303"/>
              <a:chOff x="3689" y="2040"/>
              <a:chExt cx="307" cy="238"/>
            </a:xfrm>
            <a:solidFill>
              <a:sysClr val="window" lastClr="FFFFFF"/>
            </a:solidFill>
          </p:grpSpPr>
          <p:sp>
            <p:nvSpPr>
              <p:cNvPr id="335" name="Freeform 26">
                <a:extLst>
                  <a:ext uri="{FF2B5EF4-FFF2-40B4-BE49-F238E27FC236}">
                    <a16:creationId xmlns:a16="http://schemas.microsoft.com/office/drawing/2014/main" id="{A56E161E-6B64-4878-A4AF-8E4A9F59082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36" name="Freeform 27">
                <a:extLst>
                  <a:ext uri="{FF2B5EF4-FFF2-40B4-BE49-F238E27FC236}">
                    <a16:creationId xmlns:a16="http://schemas.microsoft.com/office/drawing/2014/main" id="{B11F6844-B941-4A47-8109-1EF42D58132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37" name="Freeform 28">
                <a:extLst>
                  <a:ext uri="{FF2B5EF4-FFF2-40B4-BE49-F238E27FC236}">
                    <a16:creationId xmlns:a16="http://schemas.microsoft.com/office/drawing/2014/main" id="{7AEBD8A0-8A45-481C-81A0-7B9F68E0D0B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38" name="Line 29">
                <a:extLst>
                  <a:ext uri="{FF2B5EF4-FFF2-40B4-BE49-F238E27FC236}">
                    <a16:creationId xmlns:a16="http://schemas.microsoft.com/office/drawing/2014/main" id="{9CB7AF4D-38EB-4BF1-A838-6E0113A2C4EA}"/>
                  </a:ext>
                </a:extLst>
              </p:cNvPr>
              <p:cNvSpPr>
                <a:spLocks noChangeShapeType="1"/>
              </p:cNvSpPr>
              <p:nvPr/>
            </p:nvSpPr>
            <p:spPr bwMode="auto">
              <a:xfrm>
                <a:off x="3841" y="2128"/>
                <a:ext cx="0" cy="63"/>
              </a:xfrm>
              <a:prstGeom prst="line">
                <a:avLst/>
              </a:pr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39" name="Freeform 30">
                <a:extLst>
                  <a:ext uri="{FF2B5EF4-FFF2-40B4-BE49-F238E27FC236}">
                    <a16:creationId xmlns:a16="http://schemas.microsoft.com/office/drawing/2014/main" id="{205807A2-CEE7-4C9A-9459-8558D3CF763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rgbClr val="4472C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311" name="TextBox 310">
              <a:extLst>
                <a:ext uri="{FF2B5EF4-FFF2-40B4-BE49-F238E27FC236}">
                  <a16:creationId xmlns:a16="http://schemas.microsoft.com/office/drawing/2014/main" id="{50DADFAE-7687-4160-AEBB-3B432C8F74B8}"/>
                </a:ext>
              </a:extLst>
            </p:cNvPr>
            <p:cNvSpPr txBox="1"/>
            <p:nvPr/>
          </p:nvSpPr>
          <p:spPr>
            <a:xfrm>
              <a:off x="5659616" y="4295005"/>
              <a:ext cx="1040821" cy="430887"/>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Avail Zone 2</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endParaRPr>
            </a:p>
          </p:txBody>
        </p:sp>
        <p:cxnSp>
          <p:nvCxnSpPr>
            <p:cNvPr id="312" name="Straight Arrow Connector 311">
              <a:extLst>
                <a:ext uri="{FF2B5EF4-FFF2-40B4-BE49-F238E27FC236}">
                  <a16:creationId xmlns:a16="http://schemas.microsoft.com/office/drawing/2014/main" id="{84E4C85C-EAF8-433D-BDA4-709E47C6DD81}"/>
                </a:ext>
              </a:extLst>
            </p:cNvPr>
            <p:cNvCxnSpPr>
              <a:cxnSpLocks/>
            </p:cNvCxnSpPr>
            <p:nvPr/>
          </p:nvCxnSpPr>
          <p:spPr>
            <a:xfrm flipV="1">
              <a:off x="5582761" y="3675880"/>
              <a:ext cx="1" cy="253250"/>
            </a:xfrm>
            <a:prstGeom prst="straightConnector1">
              <a:avLst/>
            </a:prstGeom>
            <a:noFill/>
            <a:ln w="19050" cap="flat" cmpd="sng" algn="ctr">
              <a:solidFill>
                <a:srgbClr val="5B9BD5"/>
              </a:solidFill>
              <a:prstDash val="solid"/>
              <a:miter lim="800000"/>
              <a:headEnd type="none" w="med" len="med"/>
              <a:tailEnd type="none" w="med" len="med"/>
            </a:ln>
            <a:effectLst/>
          </p:spPr>
        </p:cxnSp>
        <p:cxnSp>
          <p:nvCxnSpPr>
            <p:cNvPr id="313" name="Straight Arrow Connector 312">
              <a:extLst>
                <a:ext uri="{FF2B5EF4-FFF2-40B4-BE49-F238E27FC236}">
                  <a16:creationId xmlns:a16="http://schemas.microsoft.com/office/drawing/2014/main" id="{FAC2A25A-E3F5-415B-922C-B3C4E9950CD1}"/>
                </a:ext>
              </a:extLst>
            </p:cNvPr>
            <p:cNvCxnSpPr>
              <a:cxnSpLocks/>
            </p:cNvCxnSpPr>
            <p:nvPr/>
          </p:nvCxnSpPr>
          <p:spPr>
            <a:xfrm flipV="1">
              <a:off x="6082252" y="3925425"/>
              <a:ext cx="1" cy="292244"/>
            </a:xfrm>
            <a:prstGeom prst="straightConnector1">
              <a:avLst/>
            </a:prstGeom>
            <a:noFill/>
            <a:ln w="19050" cap="flat" cmpd="sng" algn="ctr">
              <a:solidFill>
                <a:srgbClr val="5B9BD5"/>
              </a:solidFill>
              <a:prstDash val="solid"/>
              <a:miter lim="800000"/>
              <a:headEnd type="arrow" w="med" len="med"/>
              <a:tailEnd type="none" w="lg" len="lg"/>
            </a:ln>
            <a:effectLst/>
          </p:spPr>
        </p:cxnSp>
        <p:cxnSp>
          <p:nvCxnSpPr>
            <p:cNvPr id="314" name="Straight Arrow Connector 313">
              <a:extLst>
                <a:ext uri="{FF2B5EF4-FFF2-40B4-BE49-F238E27FC236}">
                  <a16:creationId xmlns:a16="http://schemas.microsoft.com/office/drawing/2014/main" id="{7994FD2C-BD58-43A9-AA8C-3EBE301B92AB}"/>
                </a:ext>
              </a:extLst>
            </p:cNvPr>
            <p:cNvCxnSpPr>
              <a:cxnSpLocks/>
            </p:cNvCxnSpPr>
            <p:nvPr/>
          </p:nvCxnSpPr>
          <p:spPr>
            <a:xfrm flipH="1">
              <a:off x="5582390" y="3925889"/>
              <a:ext cx="496987" cy="0"/>
            </a:xfrm>
            <a:prstGeom prst="straightConnector1">
              <a:avLst/>
            </a:prstGeom>
            <a:noFill/>
            <a:ln w="19050" cap="flat" cmpd="sng" algn="ctr">
              <a:solidFill>
                <a:srgbClr val="5B9BD5"/>
              </a:solidFill>
              <a:prstDash val="solid"/>
              <a:miter lim="800000"/>
              <a:headEnd type="none" w="med" len="med"/>
              <a:tailEnd type="none" w="med" len="med"/>
            </a:ln>
            <a:effectLst/>
          </p:spPr>
        </p:cxnSp>
        <p:cxnSp>
          <p:nvCxnSpPr>
            <p:cNvPr id="315" name="Straight Arrow Connector 314">
              <a:extLst>
                <a:ext uri="{FF2B5EF4-FFF2-40B4-BE49-F238E27FC236}">
                  <a16:creationId xmlns:a16="http://schemas.microsoft.com/office/drawing/2014/main" id="{15199BDD-2106-44E0-88D4-29C19A8E0946}"/>
                </a:ext>
              </a:extLst>
            </p:cNvPr>
            <p:cNvCxnSpPr>
              <a:cxnSpLocks/>
            </p:cNvCxnSpPr>
            <p:nvPr/>
          </p:nvCxnSpPr>
          <p:spPr>
            <a:xfrm flipH="1" flipV="1">
              <a:off x="5380186" y="3675880"/>
              <a:ext cx="1" cy="253250"/>
            </a:xfrm>
            <a:prstGeom prst="straightConnector1">
              <a:avLst/>
            </a:prstGeom>
            <a:noFill/>
            <a:ln w="19050" cap="flat" cmpd="sng" algn="ctr">
              <a:solidFill>
                <a:srgbClr val="5B9BD5"/>
              </a:solidFill>
              <a:prstDash val="solid"/>
              <a:miter lim="800000"/>
              <a:headEnd type="none" w="med" len="med"/>
              <a:tailEnd type="none" w="med" len="med"/>
            </a:ln>
            <a:effectLst/>
          </p:spPr>
        </p:cxnSp>
        <p:cxnSp>
          <p:nvCxnSpPr>
            <p:cNvPr id="316" name="Straight Arrow Connector 315">
              <a:extLst>
                <a:ext uri="{FF2B5EF4-FFF2-40B4-BE49-F238E27FC236}">
                  <a16:creationId xmlns:a16="http://schemas.microsoft.com/office/drawing/2014/main" id="{D3F75A2F-19D9-468A-A00F-55478A82719C}"/>
                </a:ext>
              </a:extLst>
            </p:cNvPr>
            <p:cNvCxnSpPr>
              <a:cxnSpLocks/>
            </p:cNvCxnSpPr>
            <p:nvPr/>
          </p:nvCxnSpPr>
          <p:spPr>
            <a:xfrm flipH="1" flipV="1">
              <a:off x="4880695" y="3925425"/>
              <a:ext cx="1" cy="292244"/>
            </a:xfrm>
            <a:prstGeom prst="straightConnector1">
              <a:avLst/>
            </a:prstGeom>
            <a:noFill/>
            <a:ln w="19050" cap="flat" cmpd="sng" algn="ctr">
              <a:solidFill>
                <a:srgbClr val="5B9BD5"/>
              </a:solidFill>
              <a:prstDash val="solid"/>
              <a:miter lim="800000"/>
              <a:headEnd type="arrow" w="med" len="med"/>
              <a:tailEnd type="none" w="lg" len="lg"/>
            </a:ln>
            <a:effectLst/>
          </p:spPr>
        </p:cxnSp>
        <p:cxnSp>
          <p:nvCxnSpPr>
            <p:cNvPr id="317" name="Straight Arrow Connector 316">
              <a:extLst>
                <a:ext uri="{FF2B5EF4-FFF2-40B4-BE49-F238E27FC236}">
                  <a16:creationId xmlns:a16="http://schemas.microsoft.com/office/drawing/2014/main" id="{DE8982BD-C115-49C3-8C55-B8688AA8F63C}"/>
                </a:ext>
              </a:extLst>
            </p:cNvPr>
            <p:cNvCxnSpPr>
              <a:cxnSpLocks/>
            </p:cNvCxnSpPr>
            <p:nvPr/>
          </p:nvCxnSpPr>
          <p:spPr>
            <a:xfrm>
              <a:off x="4883571" y="3925889"/>
              <a:ext cx="496987" cy="0"/>
            </a:xfrm>
            <a:prstGeom prst="straightConnector1">
              <a:avLst/>
            </a:prstGeom>
            <a:noFill/>
            <a:ln w="19050" cap="flat" cmpd="sng" algn="ctr">
              <a:solidFill>
                <a:srgbClr val="5B9BD5"/>
              </a:solidFill>
              <a:prstDash val="solid"/>
              <a:miter lim="800000"/>
              <a:headEnd type="none" w="med" len="med"/>
              <a:tailEnd type="none" w="med" len="med"/>
            </a:ln>
            <a:effectLst/>
          </p:spPr>
        </p:cxnSp>
        <p:pic>
          <p:nvPicPr>
            <p:cNvPr id="318" name="Picture 317">
              <a:extLst>
                <a:ext uri="{FF2B5EF4-FFF2-40B4-BE49-F238E27FC236}">
                  <a16:creationId xmlns:a16="http://schemas.microsoft.com/office/drawing/2014/main" id="{09A31E90-E1BA-4428-9B9E-83FD3010189C}"/>
                </a:ext>
              </a:extLst>
            </p:cNvPr>
            <p:cNvPicPr>
              <a:picLocks noChangeAspect="1"/>
            </p:cNvPicPr>
            <p:nvPr/>
          </p:nvPicPr>
          <p:blipFill>
            <a:blip r:embed="rId3"/>
            <a:stretch>
              <a:fillRect/>
            </a:stretch>
          </p:blipFill>
          <p:spPr>
            <a:xfrm>
              <a:off x="5035889" y="2836610"/>
              <a:ext cx="884662" cy="867570"/>
            </a:xfrm>
            <a:prstGeom prst="rect">
              <a:avLst/>
            </a:prstGeom>
          </p:spPr>
        </p:pic>
        <p:sp>
          <p:nvSpPr>
            <p:cNvPr id="319" name="Oval 318">
              <a:extLst>
                <a:ext uri="{FF2B5EF4-FFF2-40B4-BE49-F238E27FC236}">
                  <a16:creationId xmlns:a16="http://schemas.microsoft.com/office/drawing/2014/main" id="{91FC4636-C50F-40AA-B995-2C58097642BF}"/>
                </a:ext>
              </a:extLst>
            </p:cNvPr>
            <p:cNvSpPr/>
            <p:nvPr/>
          </p:nvSpPr>
          <p:spPr bwMode="auto">
            <a:xfrm>
              <a:off x="6590037" y="3532700"/>
              <a:ext cx="454437" cy="521984"/>
            </a:xfrm>
            <a:prstGeom prst="ellipse">
              <a:avLst/>
            </a:prstGeom>
            <a:solidFill>
              <a:sysClr val="window" lastClr="FFFFFF"/>
            </a:solidFill>
            <a:ln w="28575">
              <a:solidFill>
                <a:sysClr val="window" lastClr="FFFFFF">
                  <a:lumMod val="65000"/>
                </a:sysClr>
              </a:solidFill>
              <a:prstDash val="sysDash"/>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endParaRPr>
            </a:p>
          </p:txBody>
        </p:sp>
        <p:pic>
          <p:nvPicPr>
            <p:cNvPr id="320" name="Picture 319">
              <a:extLst>
                <a:ext uri="{FF2B5EF4-FFF2-40B4-BE49-F238E27FC236}">
                  <a16:creationId xmlns:a16="http://schemas.microsoft.com/office/drawing/2014/main" id="{D1CEA51B-1C8F-4835-A595-98E1B1CFFC7A}"/>
                </a:ext>
              </a:extLst>
            </p:cNvPr>
            <p:cNvPicPr>
              <a:picLocks noChangeAspect="1"/>
            </p:cNvPicPr>
            <p:nvPr/>
          </p:nvPicPr>
          <p:blipFill>
            <a:blip r:embed="rId4"/>
            <a:stretch>
              <a:fillRect/>
            </a:stretch>
          </p:blipFill>
          <p:spPr>
            <a:xfrm>
              <a:off x="6652420" y="3617884"/>
              <a:ext cx="318542" cy="351614"/>
            </a:xfrm>
            <a:prstGeom prst="rect">
              <a:avLst/>
            </a:prstGeom>
            <a:solidFill>
              <a:sysClr val="window" lastClr="FFFFFF"/>
            </a:solidFill>
            <a:ln>
              <a:noFill/>
              <a:prstDash val="sysDash"/>
            </a:ln>
          </p:spPr>
        </p:pic>
        <p:sp>
          <p:nvSpPr>
            <p:cNvPr id="321" name="Oval 320">
              <a:extLst>
                <a:ext uri="{FF2B5EF4-FFF2-40B4-BE49-F238E27FC236}">
                  <a16:creationId xmlns:a16="http://schemas.microsoft.com/office/drawing/2014/main" id="{A23EF79E-1B66-49DA-A63D-74AD3EBCFF6A}"/>
                </a:ext>
              </a:extLst>
            </p:cNvPr>
            <p:cNvSpPr/>
            <p:nvPr/>
          </p:nvSpPr>
          <p:spPr>
            <a:xfrm>
              <a:off x="5380186" y="2233046"/>
              <a:ext cx="202204" cy="15985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22" name="Straight Arrow Connector 321">
              <a:extLst>
                <a:ext uri="{FF2B5EF4-FFF2-40B4-BE49-F238E27FC236}">
                  <a16:creationId xmlns:a16="http://schemas.microsoft.com/office/drawing/2014/main" id="{329826AE-A177-40F6-9053-FBEA1ECCBA50}"/>
                </a:ext>
              </a:extLst>
            </p:cNvPr>
            <p:cNvCxnSpPr>
              <a:cxnSpLocks/>
              <a:stCxn id="318" idx="0"/>
              <a:endCxn id="321" idx="4"/>
            </p:cNvCxnSpPr>
            <p:nvPr/>
          </p:nvCxnSpPr>
          <p:spPr>
            <a:xfrm flipV="1">
              <a:off x="5478220" y="2392896"/>
              <a:ext cx="3068" cy="443714"/>
            </a:xfrm>
            <a:prstGeom prst="straightConnector1">
              <a:avLst/>
            </a:prstGeom>
            <a:noFill/>
            <a:ln w="19050" cap="flat" cmpd="sng" algn="ctr">
              <a:solidFill>
                <a:srgbClr val="5B9BD5"/>
              </a:solidFill>
              <a:prstDash val="solid"/>
              <a:miter lim="800000"/>
              <a:headEnd type="arrow" w="med" len="med"/>
              <a:tailEnd type="none" w="lg" len="lg"/>
            </a:ln>
            <a:effectLst/>
          </p:spPr>
        </p:cxnSp>
        <p:sp>
          <p:nvSpPr>
            <p:cNvPr id="323" name="Rectangle: Rounded Corners 322">
              <a:extLst>
                <a:ext uri="{FF2B5EF4-FFF2-40B4-BE49-F238E27FC236}">
                  <a16:creationId xmlns:a16="http://schemas.microsoft.com/office/drawing/2014/main" id="{217B2337-11AC-4B6D-87F2-875732F9A388}"/>
                </a:ext>
              </a:extLst>
            </p:cNvPr>
            <p:cNvSpPr/>
            <p:nvPr/>
          </p:nvSpPr>
          <p:spPr>
            <a:xfrm>
              <a:off x="6892198" y="2190533"/>
              <a:ext cx="2950589" cy="815110"/>
            </a:xfrm>
            <a:prstGeom prst="roundRect">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Rectangle 323">
              <a:extLst>
                <a:ext uri="{FF2B5EF4-FFF2-40B4-BE49-F238E27FC236}">
                  <a16:creationId xmlns:a16="http://schemas.microsoft.com/office/drawing/2014/main" id="{03CAD597-AF2D-450B-A0C4-A6C467389C68}"/>
                </a:ext>
              </a:extLst>
            </p:cNvPr>
            <p:cNvSpPr/>
            <p:nvPr/>
          </p:nvSpPr>
          <p:spPr bwMode="auto">
            <a:xfrm>
              <a:off x="7141244" y="2459364"/>
              <a:ext cx="382048" cy="310778"/>
            </a:xfrm>
            <a:prstGeom prst="rect">
              <a:avLst/>
            </a:prstGeom>
            <a:solidFill>
              <a:srgbClr val="4472C4"/>
            </a:solidFill>
            <a:ln w="12700" cap="flat" cmpd="sng" algn="ctr">
              <a:solidFill>
                <a:sysClr val="window" lastClr="FFFFFF">
                  <a:lumMod val="65000"/>
                </a:sysClr>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325" name="Rectangle 324">
              <a:extLst>
                <a:ext uri="{FF2B5EF4-FFF2-40B4-BE49-F238E27FC236}">
                  <a16:creationId xmlns:a16="http://schemas.microsoft.com/office/drawing/2014/main" id="{1E005187-81BC-4492-9CD7-2FFD577CC7B2}"/>
                </a:ext>
              </a:extLst>
            </p:cNvPr>
            <p:cNvSpPr/>
            <p:nvPr/>
          </p:nvSpPr>
          <p:spPr bwMode="auto">
            <a:xfrm>
              <a:off x="7646280" y="2450397"/>
              <a:ext cx="382048" cy="310778"/>
            </a:xfrm>
            <a:prstGeom prst="rect">
              <a:avLst/>
            </a:prstGeom>
            <a:solidFill>
              <a:srgbClr val="4472C4"/>
            </a:solidFill>
            <a:ln w="12700" cap="flat" cmpd="sng" algn="ctr">
              <a:solidFill>
                <a:sysClr val="window" lastClr="FFFFFF">
                  <a:lumMod val="65000"/>
                </a:sysClr>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326" name="Rectangle 325">
              <a:extLst>
                <a:ext uri="{FF2B5EF4-FFF2-40B4-BE49-F238E27FC236}">
                  <a16:creationId xmlns:a16="http://schemas.microsoft.com/office/drawing/2014/main" id="{FEBE8E67-CCF9-416A-80D9-9B34D47D6A00}"/>
                </a:ext>
              </a:extLst>
            </p:cNvPr>
            <p:cNvSpPr/>
            <p:nvPr/>
          </p:nvSpPr>
          <p:spPr bwMode="auto">
            <a:xfrm>
              <a:off x="8778364" y="2459364"/>
              <a:ext cx="382048" cy="310778"/>
            </a:xfrm>
            <a:prstGeom prst="rect">
              <a:avLst/>
            </a:prstGeom>
            <a:solidFill>
              <a:srgbClr val="4472C4"/>
            </a:solidFill>
            <a:ln w="12700" cap="flat" cmpd="sng" algn="ctr">
              <a:solidFill>
                <a:sysClr val="window" lastClr="FFFFFF">
                  <a:lumMod val="65000"/>
                </a:sysClr>
              </a:solidFill>
              <a:prstDash val="sysDot"/>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327" name="Rectangle 326">
              <a:extLst>
                <a:ext uri="{FF2B5EF4-FFF2-40B4-BE49-F238E27FC236}">
                  <a16:creationId xmlns:a16="http://schemas.microsoft.com/office/drawing/2014/main" id="{3BE1F329-29EA-4C64-A7EE-99BB62F5F8E6}"/>
                </a:ext>
              </a:extLst>
            </p:cNvPr>
            <p:cNvSpPr/>
            <p:nvPr/>
          </p:nvSpPr>
          <p:spPr bwMode="auto">
            <a:xfrm>
              <a:off x="8195322" y="2459364"/>
              <a:ext cx="382048" cy="310778"/>
            </a:xfrm>
            <a:prstGeom prst="rect">
              <a:avLst/>
            </a:prstGeom>
            <a:solidFill>
              <a:srgbClr val="4472C4"/>
            </a:solidFill>
            <a:ln w="12700" cap="flat" cmpd="sng" algn="ctr">
              <a:solidFill>
                <a:sysClr val="window" lastClr="FFFFFF">
                  <a:lumMod val="65000"/>
                </a:sysClr>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328" name="Arc 327">
              <a:extLst>
                <a:ext uri="{FF2B5EF4-FFF2-40B4-BE49-F238E27FC236}">
                  <a16:creationId xmlns:a16="http://schemas.microsoft.com/office/drawing/2014/main" id="{D97141D6-0DEB-4A63-A189-541C79320144}"/>
                </a:ext>
              </a:extLst>
            </p:cNvPr>
            <p:cNvSpPr/>
            <p:nvPr/>
          </p:nvSpPr>
          <p:spPr>
            <a:xfrm rot="9002203" flipV="1">
              <a:off x="5711449" y="2579110"/>
              <a:ext cx="1231028" cy="385908"/>
            </a:xfrm>
            <a:prstGeom prst="arc">
              <a:avLst>
                <a:gd name="adj1" fmla="val 10998830"/>
                <a:gd name="adj2" fmla="val 21325551"/>
              </a:avLst>
            </a:prstGeom>
            <a:noFill/>
            <a:ln w="28575" cap="flat" cmpd="sng" algn="ctr">
              <a:solidFill>
                <a:srgbClr val="4472C4"/>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9" name="Rectangle 328">
              <a:extLst>
                <a:ext uri="{FF2B5EF4-FFF2-40B4-BE49-F238E27FC236}">
                  <a16:creationId xmlns:a16="http://schemas.microsoft.com/office/drawing/2014/main" id="{EF15FC95-6888-4485-BDCF-BBADA0649C9B}"/>
                </a:ext>
              </a:extLst>
            </p:cNvPr>
            <p:cNvSpPr/>
            <p:nvPr/>
          </p:nvSpPr>
          <p:spPr bwMode="auto">
            <a:xfrm>
              <a:off x="9361406" y="2450397"/>
              <a:ext cx="382048" cy="310778"/>
            </a:xfrm>
            <a:prstGeom prst="rect">
              <a:avLst/>
            </a:prstGeom>
            <a:solidFill>
              <a:srgbClr val="4472C4"/>
            </a:solidFill>
            <a:ln w="12700" cap="flat" cmpd="sng" algn="ctr">
              <a:solidFill>
                <a:sysClr val="window" lastClr="FFFFFF">
                  <a:lumMod val="65000"/>
                </a:sysClr>
              </a:solidFill>
              <a:prstDash val="sysDot"/>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330" name="Left Brace 329">
              <a:extLst>
                <a:ext uri="{FF2B5EF4-FFF2-40B4-BE49-F238E27FC236}">
                  <a16:creationId xmlns:a16="http://schemas.microsoft.com/office/drawing/2014/main" id="{7FA2F2CA-CCD2-481C-AB69-2AEC89F07C45}"/>
                </a:ext>
              </a:extLst>
            </p:cNvPr>
            <p:cNvSpPr/>
            <p:nvPr/>
          </p:nvSpPr>
          <p:spPr>
            <a:xfrm rot="16200000">
              <a:off x="7503876" y="2457134"/>
              <a:ext cx="155448" cy="914400"/>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1" name="Left Brace 330">
              <a:extLst>
                <a:ext uri="{FF2B5EF4-FFF2-40B4-BE49-F238E27FC236}">
                  <a16:creationId xmlns:a16="http://schemas.microsoft.com/office/drawing/2014/main" id="{CBC00B2C-11C4-4ADD-BC59-EE75D9D519FC}"/>
                </a:ext>
              </a:extLst>
            </p:cNvPr>
            <p:cNvSpPr/>
            <p:nvPr/>
          </p:nvSpPr>
          <p:spPr>
            <a:xfrm rot="16200000">
              <a:off x="8835019" y="2217227"/>
              <a:ext cx="211549" cy="1405062"/>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2" name="TextBox 331">
              <a:extLst>
                <a:ext uri="{FF2B5EF4-FFF2-40B4-BE49-F238E27FC236}">
                  <a16:creationId xmlns:a16="http://schemas.microsoft.com/office/drawing/2014/main" id="{1C583D1E-92F6-4986-9981-4F9F68BA813B}"/>
                </a:ext>
              </a:extLst>
            </p:cNvPr>
            <p:cNvSpPr txBox="1"/>
            <p:nvPr/>
          </p:nvSpPr>
          <p:spPr>
            <a:xfrm>
              <a:off x="7005196" y="3103462"/>
              <a:ext cx="1116057" cy="215444"/>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Min capacity</a:t>
              </a:r>
            </a:p>
          </p:txBody>
        </p:sp>
        <p:sp>
          <p:nvSpPr>
            <p:cNvPr id="333" name="TextBox 332">
              <a:extLst>
                <a:ext uri="{FF2B5EF4-FFF2-40B4-BE49-F238E27FC236}">
                  <a16:creationId xmlns:a16="http://schemas.microsoft.com/office/drawing/2014/main" id="{1D4872A1-8613-411B-9514-E6B940D1D609}"/>
                </a:ext>
              </a:extLst>
            </p:cNvPr>
            <p:cNvSpPr txBox="1"/>
            <p:nvPr/>
          </p:nvSpPr>
          <p:spPr>
            <a:xfrm>
              <a:off x="8479119" y="3103462"/>
              <a:ext cx="1363668" cy="215444"/>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Scale out at load</a:t>
              </a:r>
            </a:p>
          </p:txBody>
        </p:sp>
        <p:sp>
          <p:nvSpPr>
            <p:cNvPr id="334" name="TextBox 333">
              <a:extLst>
                <a:ext uri="{FF2B5EF4-FFF2-40B4-BE49-F238E27FC236}">
                  <a16:creationId xmlns:a16="http://schemas.microsoft.com/office/drawing/2014/main" id="{7C3EA919-493F-48AA-BF12-9369AF43DC81}"/>
                </a:ext>
              </a:extLst>
            </p:cNvPr>
            <p:cNvSpPr txBox="1"/>
            <p:nvPr/>
          </p:nvSpPr>
          <p:spPr>
            <a:xfrm>
              <a:off x="5078983" y="1988883"/>
              <a:ext cx="825466" cy="215444"/>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Static VIP</a:t>
              </a:r>
            </a:p>
          </p:txBody>
        </p:sp>
      </p:grpSp>
      <p:sp>
        <p:nvSpPr>
          <p:cNvPr id="387" name="Title 1">
            <a:extLst>
              <a:ext uri="{FF2B5EF4-FFF2-40B4-BE49-F238E27FC236}">
                <a16:creationId xmlns:a16="http://schemas.microsoft.com/office/drawing/2014/main" id="{E84D19E4-2AC0-4022-817F-54D12B3019C9}"/>
              </a:ext>
            </a:extLst>
          </p:cNvPr>
          <p:cNvSpPr>
            <a:spLocks noGrp="1"/>
          </p:cNvSpPr>
          <p:nvPr>
            <p:ph type="title"/>
          </p:nvPr>
        </p:nvSpPr>
        <p:spPr>
          <a:xfrm>
            <a:off x="437172" y="477150"/>
            <a:ext cx="11018520" cy="1107996"/>
          </a:xfrm>
        </p:spPr>
        <p:txBody>
          <a:bodyPr/>
          <a:lstStyle/>
          <a:p>
            <a:r>
              <a:rPr lang="en-US" dirty="0">
                <a:solidFill>
                  <a:schemeClr val="tx1"/>
                </a:solidFill>
              </a:rPr>
              <a:t>Azure Application Gateway</a:t>
            </a:r>
            <a:br>
              <a:rPr lang="en-US" dirty="0"/>
            </a:br>
            <a:endParaRPr lang="en-US" dirty="0"/>
          </a:p>
        </p:txBody>
      </p:sp>
      <p:sp>
        <p:nvSpPr>
          <p:cNvPr id="390" name="TextBox 389">
            <a:extLst>
              <a:ext uri="{FF2B5EF4-FFF2-40B4-BE49-F238E27FC236}">
                <a16:creationId xmlns:a16="http://schemas.microsoft.com/office/drawing/2014/main" id="{7EC6E308-E0E3-439B-843A-327983C02F1F}"/>
              </a:ext>
            </a:extLst>
          </p:cNvPr>
          <p:cNvSpPr txBox="1"/>
          <p:nvPr/>
        </p:nvSpPr>
        <p:spPr>
          <a:xfrm>
            <a:off x="5927712" y="5384980"/>
            <a:ext cx="6236859" cy="738664"/>
          </a:xfrm>
          <a:prstGeom prst="rect">
            <a:avLst/>
          </a:prstGeom>
          <a:noFill/>
        </p:spPr>
        <p:txBody>
          <a:bodyPr wrap="square" lIns="0" tIns="0" rIns="0" bIns="0" rtlCol="0">
            <a:spAutoFit/>
          </a:bodyPr>
          <a:lstStyle/>
          <a:p>
            <a:pPr algn="ctr"/>
            <a:r>
              <a:rPr lang="en-US" sz="2400">
                <a:solidFill>
                  <a:schemeClr val="bg1"/>
                </a:solidFill>
              </a:rPr>
              <a:t>Autoscaling, improved performance and </a:t>
            </a:r>
          </a:p>
          <a:p>
            <a:pPr algn="ctr"/>
            <a:r>
              <a:rPr lang="en-US" sz="2400">
                <a:solidFill>
                  <a:schemeClr val="bg1"/>
                </a:solidFill>
              </a:rPr>
              <a:t>faster provisioning</a:t>
            </a:r>
          </a:p>
        </p:txBody>
      </p:sp>
      <p:grpSp>
        <p:nvGrpSpPr>
          <p:cNvPr id="97" name="Group 96">
            <a:extLst>
              <a:ext uri="{FF2B5EF4-FFF2-40B4-BE49-F238E27FC236}">
                <a16:creationId xmlns:a16="http://schemas.microsoft.com/office/drawing/2014/main" id="{707D1091-6803-47CC-98EE-EB99F5FDD4E0}"/>
              </a:ext>
            </a:extLst>
          </p:cNvPr>
          <p:cNvGrpSpPr/>
          <p:nvPr/>
        </p:nvGrpSpPr>
        <p:grpSpPr>
          <a:xfrm>
            <a:off x="0" y="6497955"/>
            <a:ext cx="12192000" cy="360045"/>
            <a:chOff x="0" y="6497955"/>
            <a:chExt cx="12192000" cy="360045"/>
          </a:xfrm>
        </p:grpSpPr>
        <p:sp>
          <p:nvSpPr>
            <p:cNvPr id="98" name="bk object 17">
              <a:extLst>
                <a:ext uri="{FF2B5EF4-FFF2-40B4-BE49-F238E27FC236}">
                  <a16:creationId xmlns:a16="http://schemas.microsoft.com/office/drawing/2014/main" id="{F075D8F2-5E98-4B27-B7D3-145F67CE5A2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9" name="TextBox 98">
              <a:extLst>
                <a:ext uri="{FF2B5EF4-FFF2-40B4-BE49-F238E27FC236}">
                  <a16:creationId xmlns:a16="http://schemas.microsoft.com/office/drawing/2014/main" id="{A12118F2-619F-4282-A6B2-4A43D44D2B5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2" name="Picture 4">
            <a:extLst>
              <a:ext uri="{FF2B5EF4-FFF2-40B4-BE49-F238E27FC236}">
                <a16:creationId xmlns:a16="http://schemas.microsoft.com/office/drawing/2014/main" id="{C2117B54-13FF-407C-9EA4-86BE082405F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115605" y="365125"/>
            <a:ext cx="721553" cy="721553"/>
          </a:xfrm>
          <a:prstGeom prst="rect">
            <a:avLst/>
          </a:prstGeom>
        </p:spPr>
      </p:pic>
    </p:spTree>
    <p:extLst>
      <p:ext uri="{BB962C8B-B14F-4D97-AF65-F5344CB8AC3E}">
        <p14:creationId xmlns:p14="http://schemas.microsoft.com/office/powerpoint/2010/main" val="1250806296"/>
      </p:ext>
    </p:extLst>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512126" y="527942"/>
            <a:ext cx="11306175" cy="861774"/>
          </a:xfrm>
        </p:spPr>
        <p:txBody>
          <a:bodyPr/>
          <a:lstStyle/>
          <a:p>
            <a:r>
              <a:rPr lang="en-US" dirty="0">
                <a:solidFill>
                  <a:schemeClr val="tx1"/>
                </a:solidFill>
              </a:rPr>
              <a:t>Azure Web Application Firewall</a:t>
            </a:r>
            <a:br>
              <a:rPr lang="en-US" dirty="0">
                <a:solidFill>
                  <a:schemeClr val="tx1"/>
                </a:solidFill>
              </a:rPr>
            </a:br>
            <a:r>
              <a:rPr lang="en-US" sz="2000" dirty="0">
                <a:solidFill>
                  <a:schemeClr val="tx1"/>
                </a:solidFill>
              </a:rPr>
              <a:t>Cloud native Web Application Firewall</a:t>
            </a:r>
            <a:endParaRPr lang="en-US" sz="2400" dirty="0">
              <a:solidFill>
                <a:schemeClr val="tx1"/>
              </a:solidFill>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4294967295"/>
          </p:nvPr>
        </p:nvSpPr>
        <p:spPr>
          <a:xfrm>
            <a:off x="512126" y="1785979"/>
            <a:ext cx="5429420" cy="4758226"/>
          </a:xfrm>
        </p:spPr>
        <p:txBody>
          <a:bodyPr/>
          <a:lstStyle/>
          <a:p>
            <a:pPr marL="0" indent="0">
              <a:buNone/>
            </a:pPr>
            <a:r>
              <a:rPr lang="en-US" sz="1800" dirty="0">
                <a:solidFill>
                  <a:srgbClr val="50E6FF"/>
                </a:solidFill>
                <a:latin typeface="+mj-lt"/>
              </a:rPr>
              <a:t>Unified WAF offering</a:t>
            </a:r>
          </a:p>
          <a:p>
            <a:pPr marL="0" indent="0">
              <a:buNone/>
            </a:pPr>
            <a:r>
              <a:rPr lang="en-US" sz="1600" dirty="0"/>
              <a:t>Protect your apps at network edge or in region uniformly</a:t>
            </a:r>
          </a:p>
          <a:p>
            <a:pPr marL="0" indent="0">
              <a:buNone/>
            </a:pPr>
            <a:endParaRPr lang="en-US" sz="1800" dirty="0"/>
          </a:p>
          <a:p>
            <a:pPr marL="0" indent="0">
              <a:buNone/>
            </a:pPr>
            <a:r>
              <a:rPr lang="en-US" sz="1800" dirty="0">
                <a:solidFill>
                  <a:srgbClr val="50E6FF"/>
                </a:solidFill>
                <a:latin typeface="+mj-lt"/>
              </a:rPr>
              <a:t>Microsoft threat intelligence </a:t>
            </a:r>
          </a:p>
          <a:p>
            <a:pPr marL="0" indent="0">
              <a:buNone/>
            </a:pPr>
            <a:r>
              <a:rPr lang="en-US" sz="1600" dirty="0"/>
              <a:t>Protect apps against automated attacks</a:t>
            </a:r>
          </a:p>
          <a:p>
            <a:pPr marL="0" indent="0">
              <a:buNone/>
            </a:pPr>
            <a:r>
              <a:rPr lang="en-US" sz="1600" dirty="0"/>
              <a:t>Manage good/bad bots with Azure </a:t>
            </a:r>
            <a:r>
              <a:rPr lang="en-US" sz="1600" dirty="0" err="1"/>
              <a:t>BotManager</a:t>
            </a:r>
            <a:r>
              <a:rPr lang="en-US" sz="1600" dirty="0"/>
              <a:t> </a:t>
            </a:r>
            <a:r>
              <a:rPr lang="en-US" sz="1600" dirty="0" err="1"/>
              <a:t>RuleSet</a:t>
            </a:r>
            <a:endParaRPr lang="en-US" sz="1600" dirty="0"/>
          </a:p>
          <a:p>
            <a:pPr marL="0" indent="0">
              <a:buNone/>
            </a:pPr>
            <a:endParaRPr lang="en-US" sz="1800" dirty="0"/>
          </a:p>
          <a:p>
            <a:pPr marL="0" indent="0">
              <a:buNone/>
            </a:pPr>
            <a:r>
              <a:rPr lang="en-US" sz="1800" dirty="0">
                <a:solidFill>
                  <a:srgbClr val="50E6FF"/>
                </a:solidFill>
                <a:latin typeface="+mj-lt"/>
              </a:rPr>
              <a:t>Site and URI path specific WAF policies</a:t>
            </a:r>
          </a:p>
          <a:p>
            <a:pPr marL="0" indent="0">
              <a:buNone/>
            </a:pPr>
            <a:r>
              <a:rPr lang="en-US" sz="1600" dirty="0"/>
              <a:t>Customize WAF policies at regional WAF for finer grained protection at each host/listener or URI path level </a:t>
            </a:r>
          </a:p>
          <a:p>
            <a:pPr marL="0" indent="0">
              <a:buNone/>
            </a:pPr>
            <a:endParaRPr lang="en-US" sz="1800" dirty="0"/>
          </a:p>
          <a:p>
            <a:pPr marL="0" indent="0">
              <a:buNone/>
            </a:pPr>
            <a:r>
              <a:rPr lang="en-US" sz="1800" dirty="0">
                <a:solidFill>
                  <a:srgbClr val="50E6FF"/>
                </a:solidFill>
                <a:latin typeface="+mj-lt"/>
              </a:rPr>
              <a:t>Geo filtering on regional WAF</a:t>
            </a:r>
          </a:p>
          <a:p>
            <a:pPr marL="0" indent="0">
              <a:buNone/>
            </a:pPr>
            <a:r>
              <a:rPr lang="en-US" sz="1600" dirty="0"/>
              <a:t>Enhanced custom rule matching criterion includes filtering by country</a:t>
            </a:r>
          </a:p>
          <a:p>
            <a:endParaRPr lang="en-US" dirty="0"/>
          </a:p>
        </p:txBody>
      </p:sp>
      <p:grpSp>
        <p:nvGrpSpPr>
          <p:cNvPr id="54" name="Group 53">
            <a:extLst>
              <a:ext uri="{FF2B5EF4-FFF2-40B4-BE49-F238E27FC236}">
                <a16:creationId xmlns:a16="http://schemas.microsoft.com/office/drawing/2014/main" id="{FF3AAB3C-4094-4185-B833-AEC8E2DAE77B}"/>
              </a:ext>
            </a:extLst>
          </p:cNvPr>
          <p:cNvGrpSpPr/>
          <p:nvPr/>
        </p:nvGrpSpPr>
        <p:grpSpPr>
          <a:xfrm>
            <a:off x="6794607" y="908386"/>
            <a:ext cx="4681774" cy="5464823"/>
            <a:chOff x="7127321" y="671800"/>
            <a:chExt cx="4681774" cy="5464823"/>
          </a:xfrm>
        </p:grpSpPr>
        <p:grpSp>
          <p:nvGrpSpPr>
            <p:cNvPr id="55" name="Group 54">
              <a:extLst>
                <a:ext uri="{FF2B5EF4-FFF2-40B4-BE49-F238E27FC236}">
                  <a16:creationId xmlns:a16="http://schemas.microsoft.com/office/drawing/2014/main" id="{3184C156-0107-4F97-AC7D-E9C807855F3D}"/>
                </a:ext>
              </a:extLst>
            </p:cNvPr>
            <p:cNvGrpSpPr/>
            <p:nvPr/>
          </p:nvGrpSpPr>
          <p:grpSpPr>
            <a:xfrm>
              <a:off x="7127321" y="1146038"/>
              <a:ext cx="1540429" cy="530361"/>
              <a:chOff x="7127321" y="1146038"/>
              <a:chExt cx="1540429" cy="530361"/>
            </a:xfrm>
          </p:grpSpPr>
          <p:grpSp>
            <p:nvGrpSpPr>
              <p:cNvPr id="91" name="Group 90">
                <a:extLst>
                  <a:ext uri="{FF2B5EF4-FFF2-40B4-BE49-F238E27FC236}">
                    <a16:creationId xmlns:a16="http://schemas.microsoft.com/office/drawing/2014/main" id="{B164CC82-47CB-4184-949F-BBE79F266E6D}"/>
                  </a:ext>
                </a:extLst>
              </p:cNvPr>
              <p:cNvGrpSpPr/>
              <p:nvPr/>
            </p:nvGrpSpPr>
            <p:grpSpPr>
              <a:xfrm>
                <a:off x="7127321" y="1146038"/>
                <a:ext cx="825258" cy="530361"/>
                <a:chOff x="7188292" y="3303816"/>
                <a:chExt cx="627856" cy="403498"/>
              </a:xfrm>
            </p:grpSpPr>
            <p:pic>
              <p:nvPicPr>
                <p:cNvPr id="93" name="Graphic 92">
                  <a:extLst>
                    <a:ext uri="{FF2B5EF4-FFF2-40B4-BE49-F238E27FC236}">
                      <a16:creationId xmlns:a16="http://schemas.microsoft.com/office/drawing/2014/main" id="{E6E6284B-EA1D-42C6-B0D8-594B26441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8292" y="3303816"/>
                  <a:ext cx="365033" cy="365033"/>
                </a:xfrm>
                <a:prstGeom prst="rect">
                  <a:avLst/>
                </a:prstGeom>
              </p:spPr>
            </p:pic>
            <p:grpSp>
              <p:nvGrpSpPr>
                <p:cNvPr id="94" name="laptop" descr="laptop">
                  <a:extLst>
                    <a:ext uri="{FF2B5EF4-FFF2-40B4-BE49-F238E27FC236}">
                      <a16:creationId xmlns:a16="http://schemas.microsoft.com/office/drawing/2014/main" id="{70111FCB-CFE7-4983-86CB-147C18B9049D}"/>
                    </a:ext>
                  </a:extLst>
                </p:cNvPr>
                <p:cNvGrpSpPr/>
                <p:nvPr/>
              </p:nvGrpSpPr>
              <p:grpSpPr>
                <a:xfrm>
                  <a:off x="7432404" y="3427070"/>
                  <a:ext cx="383744" cy="280244"/>
                  <a:chOff x="5884864" y="1174751"/>
                  <a:chExt cx="382588" cy="279400"/>
                </a:xfrm>
              </p:grpSpPr>
              <p:sp>
                <p:nvSpPr>
                  <p:cNvPr id="95" name="Freeform 51">
                    <a:extLst>
                      <a:ext uri="{FF2B5EF4-FFF2-40B4-BE49-F238E27FC236}">
                        <a16:creationId xmlns:a16="http://schemas.microsoft.com/office/drawing/2014/main" id="{1DC97641-21CA-4D94-ABDD-19B54A12A5C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6" name="Freeform 52">
                    <a:extLst>
                      <a:ext uri="{FF2B5EF4-FFF2-40B4-BE49-F238E27FC236}">
                        <a16:creationId xmlns:a16="http://schemas.microsoft.com/office/drawing/2014/main" id="{5DA954F4-9EEF-41DE-969F-3E410BC1F8E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7" name="Freeform 174">
                    <a:extLst>
                      <a:ext uri="{FF2B5EF4-FFF2-40B4-BE49-F238E27FC236}">
                        <a16:creationId xmlns:a16="http://schemas.microsoft.com/office/drawing/2014/main" id="{085DDB94-222E-4D4E-9C58-0D5C0E5290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cxnSp>
            <p:nvCxnSpPr>
              <p:cNvPr id="92" name="Straight Connector 91">
                <a:extLst>
                  <a:ext uri="{FF2B5EF4-FFF2-40B4-BE49-F238E27FC236}">
                    <a16:creationId xmlns:a16="http://schemas.microsoft.com/office/drawing/2014/main" id="{8F9AFB06-5BB1-42AE-B575-B10F0B4A1D8F}"/>
                  </a:ext>
                </a:extLst>
              </p:cNvPr>
              <p:cNvCxnSpPr>
                <a:cxnSpLocks/>
              </p:cNvCxnSpPr>
              <p:nvPr/>
            </p:nvCxnSpPr>
            <p:spPr>
              <a:xfrm>
                <a:off x="8030744" y="1438713"/>
                <a:ext cx="637006" cy="0"/>
              </a:xfrm>
              <a:prstGeom prst="line">
                <a:avLst/>
              </a:prstGeom>
              <a:ln w="12700">
                <a:solidFill>
                  <a:schemeClr val="tx1"/>
                </a:solidFill>
                <a:miter lim="800000"/>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7AE8DB9-FFC1-4882-BB7E-6AF96958ED76}"/>
                </a:ext>
              </a:extLst>
            </p:cNvPr>
            <p:cNvGrpSpPr/>
            <p:nvPr/>
          </p:nvGrpSpPr>
          <p:grpSpPr>
            <a:xfrm>
              <a:off x="7153275" y="2827021"/>
              <a:ext cx="4257676" cy="1615438"/>
              <a:chOff x="7153275" y="2827021"/>
              <a:chExt cx="4257676" cy="1615438"/>
            </a:xfrm>
          </p:grpSpPr>
          <p:grpSp>
            <p:nvGrpSpPr>
              <p:cNvPr id="81" name="Group 80">
                <a:extLst>
                  <a:ext uri="{FF2B5EF4-FFF2-40B4-BE49-F238E27FC236}">
                    <a16:creationId xmlns:a16="http://schemas.microsoft.com/office/drawing/2014/main" id="{0106D52B-B9DD-4878-88B7-5EC64D1FB201}"/>
                  </a:ext>
                </a:extLst>
              </p:cNvPr>
              <p:cNvGrpSpPr/>
              <p:nvPr/>
            </p:nvGrpSpPr>
            <p:grpSpPr>
              <a:xfrm>
                <a:off x="8149590" y="4110178"/>
                <a:ext cx="2265045" cy="332281"/>
                <a:chOff x="8149590" y="3743325"/>
                <a:chExt cx="2265045" cy="861854"/>
              </a:xfrm>
            </p:grpSpPr>
            <p:cxnSp>
              <p:nvCxnSpPr>
                <p:cNvPr id="89" name="Straight Connector 88">
                  <a:extLst>
                    <a:ext uri="{FF2B5EF4-FFF2-40B4-BE49-F238E27FC236}">
                      <a16:creationId xmlns:a16="http://schemas.microsoft.com/office/drawing/2014/main" id="{BCFA1AB8-5BE1-4043-A761-108D79510903}"/>
                    </a:ext>
                  </a:extLst>
                </p:cNvPr>
                <p:cNvCxnSpPr>
                  <a:cxnSpLocks/>
                </p:cNvCxnSpPr>
                <p:nvPr/>
              </p:nvCxnSpPr>
              <p:spPr>
                <a:xfrm>
                  <a:off x="8149590" y="3743325"/>
                  <a:ext cx="2173" cy="861854"/>
                </a:xfrm>
                <a:prstGeom prst="line">
                  <a:avLst/>
                </a:prstGeom>
                <a:ln w="12700">
                  <a:solidFill>
                    <a:schemeClr val="tx1"/>
                  </a:solidFill>
                  <a:miter lim="800000"/>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FBA630-C6AC-4B03-ABD2-B050C33E1D35}"/>
                    </a:ext>
                  </a:extLst>
                </p:cNvPr>
                <p:cNvCxnSpPr>
                  <a:cxnSpLocks/>
                </p:cNvCxnSpPr>
                <p:nvPr/>
              </p:nvCxnSpPr>
              <p:spPr>
                <a:xfrm>
                  <a:off x="10414635" y="3743325"/>
                  <a:ext cx="0" cy="861854"/>
                </a:xfrm>
                <a:prstGeom prst="line">
                  <a:avLst/>
                </a:prstGeom>
                <a:ln w="12700">
                  <a:solidFill>
                    <a:schemeClr val="tx1"/>
                  </a:solidFill>
                  <a:miter lim="800000"/>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F0D387-4D77-4F4E-BA4C-3AEF0A6BCAD3}"/>
                  </a:ext>
                </a:extLst>
              </p:cNvPr>
              <p:cNvGrpSpPr/>
              <p:nvPr/>
            </p:nvGrpSpPr>
            <p:grpSpPr>
              <a:xfrm>
                <a:off x="7153275" y="2827021"/>
                <a:ext cx="1992631" cy="1276350"/>
                <a:chOff x="7248525" y="2476501"/>
                <a:chExt cx="1992631" cy="1276350"/>
              </a:xfrm>
            </p:grpSpPr>
            <p:sp>
              <p:nvSpPr>
                <p:cNvPr id="86" name="04R">
                  <a:extLst>
                    <a:ext uri="{FF2B5EF4-FFF2-40B4-BE49-F238E27FC236}">
                      <a16:creationId xmlns:a16="http://schemas.microsoft.com/office/drawing/2014/main" id="{81673FE0-6AE0-4EEA-9A39-BD9A2F9A5BBD}"/>
                    </a:ext>
                  </a:extLst>
                </p:cNvPr>
                <p:cNvSpPr/>
                <p:nvPr/>
              </p:nvSpPr>
              <p:spPr bwMode="auto">
                <a:xfrm>
                  <a:off x="7248525" y="2476501"/>
                  <a:ext cx="1992631" cy="1276350"/>
                </a:xfrm>
                <a:prstGeom prst="rect">
                  <a:avLst/>
                </a:prstGeom>
                <a:solidFill>
                  <a:schemeClr val="bg2"/>
                </a:solidFill>
                <a:ln w="15875">
                  <a:solidFill>
                    <a:srgbClr val="4D4D4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Azure Global WAF</a:t>
                  </a:r>
                  <a:b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(Front Door)</a:t>
                  </a:r>
                </a:p>
              </p:txBody>
            </p:sp>
            <p:pic>
              <p:nvPicPr>
                <p:cNvPr id="87" name="Graphic 86">
                  <a:extLst>
                    <a:ext uri="{FF2B5EF4-FFF2-40B4-BE49-F238E27FC236}">
                      <a16:creationId xmlns:a16="http://schemas.microsoft.com/office/drawing/2014/main" id="{6891235A-2C90-404E-B5C6-022C9D1889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339" y="3111264"/>
                  <a:ext cx="503286" cy="503286"/>
                </a:xfrm>
                <a:prstGeom prst="rect">
                  <a:avLst/>
                </a:prstGeom>
              </p:spPr>
            </p:pic>
            <p:pic>
              <p:nvPicPr>
                <p:cNvPr id="88" name="Graphic 87">
                  <a:extLst>
                    <a:ext uri="{FF2B5EF4-FFF2-40B4-BE49-F238E27FC236}">
                      <a16:creationId xmlns:a16="http://schemas.microsoft.com/office/drawing/2014/main" id="{543F738A-7867-4F73-9D1F-F43015976F0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732907" y="3162894"/>
                  <a:ext cx="415638" cy="426843"/>
                </a:xfrm>
                <a:prstGeom prst="rect">
                  <a:avLst/>
                </a:prstGeom>
              </p:spPr>
            </p:pic>
          </p:grpSp>
          <p:sp>
            <p:nvSpPr>
              <p:cNvPr id="83" name="04R">
                <a:extLst>
                  <a:ext uri="{FF2B5EF4-FFF2-40B4-BE49-F238E27FC236}">
                    <a16:creationId xmlns:a16="http://schemas.microsoft.com/office/drawing/2014/main" id="{20E66D72-908E-4D4F-9070-7308200DBCA1}"/>
                  </a:ext>
                </a:extLst>
              </p:cNvPr>
              <p:cNvSpPr/>
              <p:nvPr/>
            </p:nvSpPr>
            <p:spPr bwMode="auto">
              <a:xfrm>
                <a:off x="9418320" y="2827021"/>
                <a:ext cx="1992631" cy="1276350"/>
              </a:xfrm>
              <a:prstGeom prst="rect">
                <a:avLst/>
              </a:prstGeom>
              <a:solidFill>
                <a:schemeClr val="bg2"/>
              </a:solidFill>
              <a:ln w="15875">
                <a:solidFill>
                  <a:srgbClr val="4D4D4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Azure </a:t>
                </a:r>
                <a:r>
                  <a:rPr lang="en-US" sz="1200">
                    <a:solidFill>
                      <a:schemeClr val="tx1"/>
                    </a:solidFill>
                    <a:latin typeface="Segoe UI Semibold"/>
                    <a:cs typeface="Segoe UI" pitchFamily="34" charset="0"/>
                  </a:rPr>
                  <a:t>Regional</a:t>
                </a: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 WAF</a:t>
                </a:r>
                <a:b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(Application Gateway)</a:t>
                </a:r>
              </a:p>
            </p:txBody>
          </p:sp>
          <p:pic>
            <p:nvPicPr>
              <p:cNvPr id="84" name="Graphic 83">
                <a:extLst>
                  <a:ext uri="{FF2B5EF4-FFF2-40B4-BE49-F238E27FC236}">
                    <a16:creationId xmlns:a16="http://schemas.microsoft.com/office/drawing/2014/main" id="{A3A10DF8-1FFC-483E-8028-6C7E3F8D7A3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902702" y="3513414"/>
                <a:ext cx="415638" cy="426843"/>
              </a:xfrm>
              <a:prstGeom prst="rect">
                <a:avLst/>
              </a:prstGeom>
            </p:spPr>
          </p:pic>
          <p:pic>
            <p:nvPicPr>
              <p:cNvPr id="85" name="Graphic 84">
                <a:extLst>
                  <a:ext uri="{FF2B5EF4-FFF2-40B4-BE49-F238E27FC236}">
                    <a16:creationId xmlns:a16="http://schemas.microsoft.com/office/drawing/2014/main" id="{BAE232EA-DF9C-443A-A80C-7570BB6643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60822" y="3444376"/>
                <a:ext cx="542790" cy="542790"/>
              </a:xfrm>
              <a:prstGeom prst="rect">
                <a:avLst/>
              </a:prstGeom>
            </p:spPr>
          </p:pic>
        </p:grpSp>
        <p:grpSp>
          <p:nvGrpSpPr>
            <p:cNvPr id="57" name="Group 56">
              <a:extLst>
                <a:ext uri="{FF2B5EF4-FFF2-40B4-BE49-F238E27FC236}">
                  <a16:creationId xmlns:a16="http://schemas.microsoft.com/office/drawing/2014/main" id="{DBE5FEB4-2D0F-4BDE-88B7-3211553B056F}"/>
                </a:ext>
              </a:extLst>
            </p:cNvPr>
            <p:cNvGrpSpPr/>
            <p:nvPr/>
          </p:nvGrpSpPr>
          <p:grpSpPr>
            <a:xfrm>
              <a:off x="8151763" y="671800"/>
              <a:ext cx="2268587" cy="2105435"/>
              <a:chOff x="8151763" y="671800"/>
              <a:chExt cx="2268587" cy="2105435"/>
            </a:xfrm>
          </p:grpSpPr>
          <p:sp>
            <p:nvSpPr>
              <p:cNvPr id="76" name="Rectangle 11">
                <a:extLst>
                  <a:ext uri="{FF2B5EF4-FFF2-40B4-BE49-F238E27FC236}">
                    <a16:creationId xmlns:a16="http://schemas.microsoft.com/office/drawing/2014/main" id="{61ABEADD-3F88-45EC-AF57-3E4625988930}"/>
                  </a:ext>
                </a:extLst>
              </p:cNvPr>
              <p:cNvSpPr/>
              <p:nvPr/>
            </p:nvSpPr>
            <p:spPr bwMode="auto">
              <a:xfrm>
                <a:off x="8151763" y="2471420"/>
                <a:ext cx="2268587" cy="305815"/>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270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77" name="Straight Connector 76">
                <a:extLst>
                  <a:ext uri="{FF2B5EF4-FFF2-40B4-BE49-F238E27FC236}">
                    <a16:creationId xmlns:a16="http://schemas.microsoft.com/office/drawing/2014/main" id="{CF4E6E2C-60C2-403C-B05D-144A874E1648}"/>
                  </a:ext>
                </a:extLst>
              </p:cNvPr>
              <p:cNvCxnSpPr>
                <a:cxnSpLocks/>
              </p:cNvCxnSpPr>
              <p:nvPr/>
            </p:nvCxnSpPr>
            <p:spPr>
              <a:xfrm>
                <a:off x="9286056" y="1590675"/>
                <a:ext cx="0" cy="878701"/>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3277FEE-DE0F-4866-8131-437FA9690315}"/>
                  </a:ext>
                </a:extLst>
              </p:cNvPr>
              <p:cNvSpPr txBox="1"/>
              <p:nvPr/>
            </p:nvSpPr>
            <p:spPr>
              <a:xfrm>
                <a:off x="8663349" y="1953114"/>
                <a:ext cx="1245414" cy="166199"/>
              </a:xfrm>
              <a:prstGeom prst="rect">
                <a:avLst/>
              </a:prstGeom>
              <a:solidFill>
                <a:schemeClr val="bg1"/>
              </a:solidFill>
            </p:spPr>
            <p:txBody>
              <a:bodyPr wrap="square" lIns="0" tIns="0" rIns="0" bIns="0" rtlCol="0">
                <a:spAutoFit/>
              </a:bodyPr>
              <a:lstStyle/>
              <a:p>
                <a:pPr marL="0" marR="0" lvl="0" indent="0" algn="ctr" defTabSz="932688" eaLnBrk="1" fontAlgn="auto" latinLnBrk="0" hangingPunct="1">
                  <a:lnSpc>
                    <a:spcPct val="90000"/>
                  </a:lnSpc>
                  <a:spcBef>
                    <a:spcPts val="0"/>
                  </a:spcBef>
                  <a:spcAft>
                    <a:spcPts val="600"/>
                  </a:spcAft>
                  <a:buClrTx/>
                  <a:buSzTx/>
                  <a:buFontTx/>
                  <a:buNone/>
                  <a:tabLst/>
                  <a:defRPr/>
                </a:pPr>
                <a:r>
                  <a:rPr lang="en-US" sz="1200">
                    <a:latin typeface="Segoe UI Semibold"/>
                    <a:cs typeface="Segoe UI Semibold" panose="020B0702040204020203" pitchFamily="34" charset="0"/>
                  </a:rPr>
                  <a:t>Uniform policy</a:t>
                </a:r>
              </a:p>
            </p:txBody>
          </p:sp>
          <p:sp>
            <p:nvSpPr>
              <p:cNvPr id="79" name="TextBox 78">
                <a:extLst>
                  <a:ext uri="{FF2B5EF4-FFF2-40B4-BE49-F238E27FC236}">
                    <a16:creationId xmlns:a16="http://schemas.microsoft.com/office/drawing/2014/main" id="{1000C6C0-A99B-47A1-B1DA-A99DE7B5718A}"/>
                  </a:ext>
                </a:extLst>
              </p:cNvPr>
              <p:cNvSpPr txBox="1"/>
              <p:nvPr/>
            </p:nvSpPr>
            <p:spPr>
              <a:xfrm>
                <a:off x="8663349" y="1338752"/>
                <a:ext cx="1245414" cy="166199"/>
              </a:xfrm>
              <a:prstGeom prst="rect">
                <a:avLst/>
              </a:prstGeom>
              <a:noFill/>
            </p:spPr>
            <p:txBody>
              <a:bodyPr wrap="square" lIns="0" tIns="0" rIns="0" bIns="0" rtlCol="0">
                <a:spAutoFit/>
              </a:bodyPr>
              <a:lstStyle/>
              <a:p>
                <a:pPr marL="0" marR="0" lvl="0" indent="0" algn="ctr" defTabSz="932688" eaLnBrk="1" fontAlgn="auto" latinLnBrk="0" hangingPunct="1">
                  <a:lnSpc>
                    <a:spcPct val="90000"/>
                  </a:lnSpc>
                  <a:spcBef>
                    <a:spcPts val="0"/>
                  </a:spcBef>
                  <a:spcAft>
                    <a:spcPts val="600"/>
                  </a:spcAft>
                  <a:buClrTx/>
                  <a:buSzTx/>
                  <a:buFontTx/>
                  <a:buNone/>
                  <a:tabLst/>
                  <a:defRPr/>
                </a:pPr>
                <a:r>
                  <a:rPr lang="en-US" sz="1200">
                    <a:latin typeface="Segoe UI Semibold"/>
                    <a:cs typeface="Segoe UI Semibold" panose="020B0702040204020203" pitchFamily="34" charset="0"/>
                  </a:rPr>
                  <a:t>WAF policy</a:t>
                </a:r>
              </a:p>
            </p:txBody>
          </p:sp>
          <p:pic>
            <p:nvPicPr>
              <p:cNvPr id="80" name="Graphic 79">
                <a:extLst>
                  <a:ext uri="{FF2B5EF4-FFF2-40B4-BE49-F238E27FC236}">
                    <a16:creationId xmlns:a16="http://schemas.microsoft.com/office/drawing/2014/main" id="{37B8631B-1E9A-45B1-BFC1-8C9C729174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72047" y="671800"/>
                <a:ext cx="577588" cy="577588"/>
              </a:xfrm>
              <a:prstGeom prst="rect">
                <a:avLst/>
              </a:prstGeom>
            </p:spPr>
          </p:pic>
        </p:grpSp>
        <p:grpSp>
          <p:nvGrpSpPr>
            <p:cNvPr id="58" name="Group 57">
              <a:extLst>
                <a:ext uri="{FF2B5EF4-FFF2-40B4-BE49-F238E27FC236}">
                  <a16:creationId xmlns:a16="http://schemas.microsoft.com/office/drawing/2014/main" id="{032996EC-8932-4E8A-A8EF-FC1FBDBBCD7B}"/>
                </a:ext>
              </a:extLst>
            </p:cNvPr>
            <p:cNvGrpSpPr/>
            <p:nvPr/>
          </p:nvGrpSpPr>
          <p:grpSpPr>
            <a:xfrm>
              <a:off x="7153275" y="4442460"/>
              <a:ext cx="4257676" cy="1694163"/>
              <a:chOff x="7153275" y="4381500"/>
              <a:chExt cx="4257676" cy="1694163"/>
            </a:xfrm>
          </p:grpSpPr>
          <p:sp>
            <p:nvSpPr>
              <p:cNvPr id="66" name="04R">
                <a:extLst>
                  <a:ext uri="{FF2B5EF4-FFF2-40B4-BE49-F238E27FC236}">
                    <a16:creationId xmlns:a16="http://schemas.microsoft.com/office/drawing/2014/main" id="{1606E7F1-6C7E-4963-85C6-1BBCCF35A93E}"/>
                  </a:ext>
                </a:extLst>
              </p:cNvPr>
              <p:cNvSpPr/>
              <p:nvPr/>
            </p:nvSpPr>
            <p:spPr bwMode="auto">
              <a:xfrm>
                <a:off x="7153275" y="4381500"/>
                <a:ext cx="4257676" cy="1694163"/>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a:solidFill>
                      <a:schemeClr val="bg2"/>
                    </a:solidFill>
                    <a:latin typeface="Segoe UI Semibold"/>
                    <a:cs typeface="Segoe UI" pitchFamily="34" charset="0"/>
                  </a:rPr>
                  <a:t>PaaS, IaaS and on-premise backends</a:t>
                </a:r>
              </a:p>
            </p:txBody>
          </p:sp>
          <p:pic>
            <p:nvPicPr>
              <p:cNvPr id="67" name="Graphic 66">
                <a:extLst>
                  <a:ext uri="{FF2B5EF4-FFF2-40B4-BE49-F238E27FC236}">
                    <a16:creationId xmlns:a16="http://schemas.microsoft.com/office/drawing/2014/main" id="{FE91605D-CEBC-4F37-9432-4ED3F2826D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24180" y="4881024"/>
                <a:ext cx="457800" cy="457800"/>
              </a:xfrm>
              <a:prstGeom prst="rect">
                <a:avLst/>
              </a:prstGeom>
            </p:spPr>
          </p:pic>
          <p:pic>
            <p:nvPicPr>
              <p:cNvPr id="68" name="Graphic 67">
                <a:extLst>
                  <a:ext uri="{FF2B5EF4-FFF2-40B4-BE49-F238E27FC236}">
                    <a16:creationId xmlns:a16="http://schemas.microsoft.com/office/drawing/2014/main" id="{FD4F147B-0D93-4508-94B4-3592BB3EEA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4173" y="4880371"/>
                <a:ext cx="459106" cy="459106"/>
              </a:xfrm>
              <a:prstGeom prst="rect">
                <a:avLst/>
              </a:prstGeom>
            </p:spPr>
          </p:pic>
          <p:pic>
            <p:nvPicPr>
              <p:cNvPr id="69" name="Graphic 68">
                <a:extLst>
                  <a:ext uri="{FF2B5EF4-FFF2-40B4-BE49-F238E27FC236}">
                    <a16:creationId xmlns:a16="http://schemas.microsoft.com/office/drawing/2014/main" id="{7924A75F-8FA2-4438-8337-0D1AFF81DC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3510" y="4891015"/>
                <a:ext cx="437818" cy="437818"/>
              </a:xfrm>
              <a:prstGeom prst="rect">
                <a:avLst/>
              </a:prstGeom>
            </p:spPr>
          </p:pic>
          <p:pic>
            <p:nvPicPr>
              <p:cNvPr id="70" name="Graphic 69">
                <a:extLst>
                  <a:ext uri="{FF2B5EF4-FFF2-40B4-BE49-F238E27FC236}">
                    <a16:creationId xmlns:a16="http://schemas.microsoft.com/office/drawing/2014/main" id="{6433EA38-7D79-4C18-92D6-577B88766C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32431" y="4923361"/>
                <a:ext cx="373127" cy="373127"/>
              </a:xfrm>
              <a:prstGeom prst="rect">
                <a:avLst/>
              </a:prstGeom>
            </p:spPr>
          </p:pic>
          <p:pic>
            <p:nvPicPr>
              <p:cNvPr id="71" name="Graphic 70">
                <a:extLst>
                  <a:ext uri="{FF2B5EF4-FFF2-40B4-BE49-F238E27FC236}">
                    <a16:creationId xmlns:a16="http://schemas.microsoft.com/office/drawing/2014/main" id="{9CFFD851-0EDA-4D9E-9509-82F28B8792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30260" y="5450059"/>
                <a:ext cx="416182" cy="416182"/>
              </a:xfrm>
              <a:prstGeom prst="rect">
                <a:avLst/>
              </a:prstGeom>
            </p:spPr>
          </p:pic>
          <p:pic>
            <p:nvPicPr>
              <p:cNvPr id="72" name="Graphic 71">
                <a:extLst>
                  <a:ext uri="{FF2B5EF4-FFF2-40B4-BE49-F238E27FC236}">
                    <a16:creationId xmlns:a16="http://schemas.microsoft.com/office/drawing/2014/main" id="{38AF6323-5067-4593-BBD7-442B3F71EBA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78291" y="5421070"/>
                <a:ext cx="435461" cy="435461"/>
              </a:xfrm>
              <a:prstGeom prst="rect">
                <a:avLst/>
              </a:prstGeom>
            </p:spPr>
          </p:pic>
          <p:pic>
            <p:nvPicPr>
              <p:cNvPr id="73" name="Graphic 72">
                <a:extLst>
                  <a:ext uri="{FF2B5EF4-FFF2-40B4-BE49-F238E27FC236}">
                    <a16:creationId xmlns:a16="http://schemas.microsoft.com/office/drawing/2014/main" id="{107A25C2-2673-4B56-9EB3-47C75E46AE0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94139" y="5474764"/>
                <a:ext cx="404272" cy="404272"/>
              </a:xfrm>
              <a:prstGeom prst="rect">
                <a:avLst/>
              </a:prstGeom>
            </p:spPr>
          </p:pic>
          <p:pic>
            <p:nvPicPr>
              <p:cNvPr id="74" name="Graphic 73">
                <a:extLst>
                  <a:ext uri="{FF2B5EF4-FFF2-40B4-BE49-F238E27FC236}">
                    <a16:creationId xmlns:a16="http://schemas.microsoft.com/office/drawing/2014/main" id="{50C97CD5-B9A2-4975-8728-77024152933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45601" y="5416451"/>
                <a:ext cx="444699" cy="444699"/>
              </a:xfrm>
              <a:prstGeom prst="rect">
                <a:avLst/>
              </a:prstGeom>
            </p:spPr>
          </p:pic>
          <p:pic>
            <p:nvPicPr>
              <p:cNvPr id="75" name="Graphic 74">
                <a:extLst>
                  <a:ext uri="{FF2B5EF4-FFF2-40B4-BE49-F238E27FC236}">
                    <a16:creationId xmlns:a16="http://schemas.microsoft.com/office/drawing/2014/main" id="{16BD1CC7-0086-4C47-8C30-CBC41E0564B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043988" y="4867275"/>
                <a:ext cx="476250" cy="476250"/>
              </a:xfrm>
              <a:prstGeom prst="rect">
                <a:avLst/>
              </a:prstGeom>
            </p:spPr>
          </p:pic>
        </p:grpSp>
        <p:grpSp>
          <p:nvGrpSpPr>
            <p:cNvPr id="59" name="Group 58">
              <a:extLst>
                <a:ext uri="{FF2B5EF4-FFF2-40B4-BE49-F238E27FC236}">
                  <a16:creationId xmlns:a16="http://schemas.microsoft.com/office/drawing/2014/main" id="{BCF6B931-E08E-4095-8D73-1CE2BF2C6816}"/>
                </a:ext>
              </a:extLst>
            </p:cNvPr>
            <p:cNvGrpSpPr/>
            <p:nvPr/>
          </p:nvGrpSpPr>
          <p:grpSpPr>
            <a:xfrm>
              <a:off x="9791700" y="914889"/>
              <a:ext cx="2017395" cy="661499"/>
              <a:chOff x="9791700" y="914889"/>
              <a:chExt cx="2017395" cy="661499"/>
            </a:xfrm>
          </p:grpSpPr>
          <p:cxnSp>
            <p:nvCxnSpPr>
              <p:cNvPr id="60" name="Straight Connector 59">
                <a:extLst>
                  <a:ext uri="{FF2B5EF4-FFF2-40B4-BE49-F238E27FC236}">
                    <a16:creationId xmlns:a16="http://schemas.microsoft.com/office/drawing/2014/main" id="{FE404CD4-0E9E-441A-82B7-B8C62881C22A}"/>
                  </a:ext>
                </a:extLst>
              </p:cNvPr>
              <p:cNvCxnSpPr>
                <a:cxnSpLocks/>
              </p:cNvCxnSpPr>
              <p:nvPr/>
            </p:nvCxnSpPr>
            <p:spPr>
              <a:xfrm flipH="1">
                <a:off x="9791700" y="1019613"/>
                <a:ext cx="655318" cy="0"/>
              </a:xfrm>
              <a:prstGeom prst="line">
                <a:avLst/>
              </a:prstGeom>
              <a:ln w="19050">
                <a:solidFill>
                  <a:schemeClr val="accent1"/>
                </a:solidFill>
                <a:prstDash val="sysDot"/>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DFBB64-8B7E-4BC3-847C-5E7ABB25A66C}"/>
                  </a:ext>
                </a:extLst>
              </p:cNvPr>
              <p:cNvSpPr txBox="1"/>
              <p:nvPr/>
            </p:nvSpPr>
            <p:spPr>
              <a:xfrm>
                <a:off x="10563681" y="914889"/>
                <a:ext cx="1245414" cy="166199"/>
              </a:xfrm>
              <a:prstGeom prst="rect">
                <a:avLst/>
              </a:prstGeom>
              <a:noFill/>
            </p:spPr>
            <p:txBody>
              <a:bodyPr wrap="square" lIns="0" tIns="0" rIns="0" bIns="0" rtlCol="0">
                <a:spAutoFit/>
              </a:bodyPr>
              <a:lstStyle/>
              <a:p>
                <a:pPr marL="0" marR="0" lvl="0" indent="0" defTabSz="932688" eaLnBrk="1" fontAlgn="auto" latinLnBrk="0" hangingPunct="1">
                  <a:lnSpc>
                    <a:spcPct val="90000"/>
                  </a:lnSpc>
                  <a:spcBef>
                    <a:spcPts val="0"/>
                  </a:spcBef>
                  <a:spcAft>
                    <a:spcPts val="600"/>
                  </a:spcAft>
                  <a:buClrTx/>
                  <a:buSzTx/>
                  <a:buFontTx/>
                  <a:buNone/>
                  <a:tabLst/>
                  <a:defRPr/>
                </a:pPr>
                <a:r>
                  <a:rPr lang="en-US" sz="1200" dirty="0">
                    <a:solidFill>
                      <a:srgbClr val="50E6FF"/>
                    </a:solidFill>
                    <a:latin typeface="Segoe UI Semibold"/>
                    <a:cs typeface="Segoe UI Semibold" panose="020B0702040204020203" pitchFamily="34" charset="0"/>
                  </a:rPr>
                  <a:t>OWASP rules</a:t>
                </a:r>
              </a:p>
            </p:txBody>
          </p:sp>
          <p:sp>
            <p:nvSpPr>
              <p:cNvPr id="62" name="TextBox 61">
                <a:extLst>
                  <a:ext uri="{FF2B5EF4-FFF2-40B4-BE49-F238E27FC236}">
                    <a16:creationId xmlns:a16="http://schemas.microsoft.com/office/drawing/2014/main" id="{020C0129-B2E0-4AE3-826F-B7725DC75F29}"/>
                  </a:ext>
                </a:extLst>
              </p:cNvPr>
              <p:cNvSpPr txBox="1"/>
              <p:nvPr/>
            </p:nvSpPr>
            <p:spPr>
              <a:xfrm>
                <a:off x="10563681" y="1162539"/>
                <a:ext cx="1245414" cy="166199"/>
              </a:xfrm>
              <a:prstGeom prst="rect">
                <a:avLst/>
              </a:prstGeom>
              <a:noFill/>
            </p:spPr>
            <p:txBody>
              <a:bodyPr wrap="square" lIns="0" tIns="0" rIns="0" bIns="0" rtlCol="0">
                <a:spAutoFit/>
              </a:bodyPr>
              <a:lstStyle/>
              <a:p>
                <a:pPr marL="0" marR="0" lvl="0" indent="0" defTabSz="932688" eaLnBrk="1" fontAlgn="auto" latinLnBrk="0" hangingPunct="1">
                  <a:lnSpc>
                    <a:spcPct val="90000"/>
                  </a:lnSpc>
                  <a:spcBef>
                    <a:spcPts val="0"/>
                  </a:spcBef>
                  <a:spcAft>
                    <a:spcPts val="600"/>
                  </a:spcAft>
                  <a:buClrTx/>
                  <a:buSzTx/>
                  <a:buFontTx/>
                  <a:buNone/>
                  <a:tabLst/>
                  <a:defRPr/>
                </a:pPr>
                <a:r>
                  <a:rPr lang="en-US" sz="1200" dirty="0">
                    <a:solidFill>
                      <a:srgbClr val="50E6FF"/>
                    </a:solidFill>
                    <a:latin typeface="Segoe UI Semibold"/>
                    <a:cs typeface="Segoe UI Semibold" panose="020B0702040204020203" pitchFamily="34" charset="0"/>
                  </a:rPr>
                  <a:t>Bot management</a:t>
                </a:r>
              </a:p>
            </p:txBody>
          </p:sp>
          <p:sp>
            <p:nvSpPr>
              <p:cNvPr id="63" name="TextBox 62">
                <a:extLst>
                  <a:ext uri="{FF2B5EF4-FFF2-40B4-BE49-F238E27FC236}">
                    <a16:creationId xmlns:a16="http://schemas.microsoft.com/office/drawing/2014/main" id="{D5A802F8-3662-4211-9D29-A1336AE3FE2F}"/>
                  </a:ext>
                </a:extLst>
              </p:cNvPr>
              <p:cNvSpPr txBox="1"/>
              <p:nvPr/>
            </p:nvSpPr>
            <p:spPr>
              <a:xfrm>
                <a:off x="10563681" y="1410189"/>
                <a:ext cx="1245414" cy="166199"/>
              </a:xfrm>
              <a:prstGeom prst="rect">
                <a:avLst/>
              </a:prstGeom>
              <a:noFill/>
            </p:spPr>
            <p:txBody>
              <a:bodyPr wrap="square" lIns="0" tIns="0" rIns="0" bIns="0" rtlCol="0">
                <a:spAutoFit/>
              </a:bodyPr>
              <a:lstStyle/>
              <a:p>
                <a:pPr marL="0" marR="0" lvl="0" indent="0" defTabSz="932688" eaLnBrk="1" fontAlgn="auto" latinLnBrk="0" hangingPunct="1">
                  <a:lnSpc>
                    <a:spcPct val="90000"/>
                  </a:lnSpc>
                  <a:spcBef>
                    <a:spcPts val="0"/>
                  </a:spcBef>
                  <a:spcAft>
                    <a:spcPts val="600"/>
                  </a:spcAft>
                  <a:buClrTx/>
                  <a:buSzTx/>
                  <a:buFontTx/>
                  <a:buNone/>
                  <a:tabLst/>
                  <a:defRPr/>
                </a:pPr>
                <a:r>
                  <a:rPr lang="en-US" sz="1200" dirty="0">
                    <a:solidFill>
                      <a:srgbClr val="50E6FF"/>
                    </a:solidFill>
                    <a:latin typeface="Segoe UI Semibold"/>
                    <a:cs typeface="Segoe UI Semibold" panose="020B0702040204020203" pitchFamily="34" charset="0"/>
                  </a:rPr>
                  <a:t>Custom rules</a:t>
                </a:r>
              </a:p>
            </p:txBody>
          </p:sp>
          <p:cxnSp>
            <p:nvCxnSpPr>
              <p:cNvPr id="64" name="Straight Connector 63">
                <a:extLst>
                  <a:ext uri="{FF2B5EF4-FFF2-40B4-BE49-F238E27FC236}">
                    <a16:creationId xmlns:a16="http://schemas.microsoft.com/office/drawing/2014/main" id="{A6D0114B-891E-4469-8B71-9A327D677028}"/>
                  </a:ext>
                </a:extLst>
              </p:cNvPr>
              <p:cNvCxnSpPr>
                <a:cxnSpLocks/>
              </p:cNvCxnSpPr>
              <p:nvPr/>
            </p:nvCxnSpPr>
            <p:spPr>
              <a:xfrm flipH="1">
                <a:off x="9791700" y="1229163"/>
                <a:ext cx="655318" cy="0"/>
              </a:xfrm>
              <a:prstGeom prst="line">
                <a:avLst/>
              </a:prstGeom>
              <a:ln w="19050">
                <a:solidFill>
                  <a:schemeClr val="accent1"/>
                </a:solidFill>
                <a:prstDash val="sysDot"/>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149CB-C86D-45B3-8126-DA277679AB6B}"/>
                  </a:ext>
                </a:extLst>
              </p:cNvPr>
              <p:cNvCxnSpPr>
                <a:cxnSpLocks/>
              </p:cNvCxnSpPr>
              <p:nvPr/>
            </p:nvCxnSpPr>
            <p:spPr>
              <a:xfrm flipH="1">
                <a:off x="9791700" y="1438713"/>
                <a:ext cx="655318" cy="0"/>
              </a:xfrm>
              <a:prstGeom prst="line">
                <a:avLst/>
              </a:prstGeom>
              <a:ln w="19050">
                <a:solidFill>
                  <a:srgbClr val="50E6FF"/>
                </a:solidFill>
                <a:prstDash val="sysDot"/>
                <a:headEnd type="arrow"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36DEDD13-1052-441F-A2CD-D608CB847D7C}"/>
              </a:ext>
            </a:extLst>
          </p:cNvPr>
          <p:cNvGrpSpPr/>
          <p:nvPr/>
        </p:nvGrpSpPr>
        <p:grpSpPr>
          <a:xfrm>
            <a:off x="0" y="6497955"/>
            <a:ext cx="12192000" cy="360045"/>
            <a:chOff x="0" y="6497955"/>
            <a:chExt cx="12192000" cy="360045"/>
          </a:xfrm>
        </p:grpSpPr>
        <p:sp>
          <p:nvSpPr>
            <p:cNvPr id="49" name="bk object 17">
              <a:extLst>
                <a:ext uri="{FF2B5EF4-FFF2-40B4-BE49-F238E27FC236}">
                  <a16:creationId xmlns:a16="http://schemas.microsoft.com/office/drawing/2014/main" id="{070F2A11-F3BC-46A9-BC37-23D5B97EC4A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0" name="TextBox 49">
              <a:extLst>
                <a:ext uri="{FF2B5EF4-FFF2-40B4-BE49-F238E27FC236}">
                  <a16:creationId xmlns:a16="http://schemas.microsoft.com/office/drawing/2014/main" id="{070EBFA3-B843-4329-B98C-B685FF785E7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2" name="Picture 4">
            <a:extLst>
              <a:ext uri="{FF2B5EF4-FFF2-40B4-BE49-F238E27FC236}">
                <a16:creationId xmlns:a16="http://schemas.microsoft.com/office/drawing/2014/main" id="{E21819EA-6197-4292-AC80-4F1E9C0DEBF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11115605" y="365125"/>
            <a:ext cx="721553" cy="721553"/>
          </a:xfrm>
          <a:prstGeom prst="rect">
            <a:avLst/>
          </a:prstGeom>
        </p:spPr>
      </p:pic>
    </p:spTree>
    <p:extLst>
      <p:ext uri="{BB962C8B-B14F-4D97-AF65-F5344CB8AC3E}">
        <p14:creationId xmlns:p14="http://schemas.microsoft.com/office/powerpoint/2010/main" val="2352573567"/>
      </p:ext>
    </p:extLst>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aya\AppData\Local\Microsoft\Windows\INetCache\Content.MSO\E4AB396D.tmp">
            <a:extLst>
              <a:ext uri="{FF2B5EF4-FFF2-40B4-BE49-F238E27FC236}">
                <a16:creationId xmlns:a16="http://schemas.microsoft.com/office/drawing/2014/main" id="{81117D08-1F2E-4685-967A-9E156975A525}"/>
              </a:ext>
            </a:extLst>
          </p:cNvPr>
          <p:cNvPicPr/>
          <p:nvPr/>
        </p:nvPicPr>
        <p:blipFill>
          <a:blip r:embed="rId3">
            <a:extLst>
              <a:ext uri="{28A0092B-C50C-407E-A947-70E740481C1C}">
                <a14:useLocalDpi xmlns:a14="http://schemas.microsoft.com/office/drawing/2010/main" val="0"/>
              </a:ext>
            </a:extLst>
          </a:blip>
          <a:stretch>
            <a:fillRect/>
          </a:stretch>
        </p:blipFill>
        <p:spPr>
          <a:xfrm>
            <a:off x="7132361" y="1395525"/>
            <a:ext cx="4630103" cy="4605483"/>
          </a:xfrm>
          <a:prstGeom prst="rect">
            <a:avLst/>
          </a:prstGeom>
        </p:spPr>
      </p:pic>
      <p:sp>
        <p:nvSpPr>
          <p:cNvPr id="6" name="Text Placeholder 17">
            <a:extLst>
              <a:ext uri="{FF2B5EF4-FFF2-40B4-BE49-F238E27FC236}">
                <a16:creationId xmlns:a16="http://schemas.microsoft.com/office/drawing/2014/main" id="{7DBE7B5E-08E8-4F74-8F71-46AA5D1F7E4B}"/>
              </a:ext>
            </a:extLst>
          </p:cNvPr>
          <p:cNvSpPr txBox="1">
            <a:spLocks/>
          </p:cNvSpPr>
          <p:nvPr/>
        </p:nvSpPr>
        <p:spPr>
          <a:xfrm>
            <a:off x="455995" y="1441597"/>
            <a:ext cx="6501421"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2400" dirty="0">
                <a:solidFill>
                  <a:srgbClr val="50E6FF"/>
                </a:solidFill>
                <a:latin typeface="Segoe UI Semibold"/>
              </a:rPr>
              <a:t>Application Gateway Ingress Controller</a:t>
            </a:r>
          </a:p>
          <a:p>
            <a:pPr marL="0" indent="0">
              <a:buNone/>
              <a:defRPr/>
            </a:pPr>
            <a:r>
              <a:rPr lang="en-US" sz="2000" dirty="0">
                <a:solidFill>
                  <a:srgbClr val="FFFFFF"/>
                </a:solidFill>
                <a:latin typeface="Segoe UI"/>
              </a:rPr>
              <a:t>Performance benefits over in-cluster ingress controllers</a:t>
            </a:r>
          </a:p>
          <a:p>
            <a:pPr marL="0" indent="0">
              <a:buNone/>
              <a:defRPr/>
            </a:pPr>
            <a:r>
              <a:rPr lang="en-US" sz="2000" dirty="0">
                <a:solidFill>
                  <a:srgbClr val="FFFFFF"/>
                </a:solidFill>
                <a:latin typeface="Segoe UI"/>
              </a:rPr>
              <a:t>AKS add-on allows for one line deployment of:</a:t>
            </a:r>
          </a:p>
          <a:p>
            <a:pPr marL="457200" indent="-457200">
              <a:buFont typeface="Arial" panose="020B0604020202020204" pitchFamily="34" charset="0"/>
              <a:buChar char="•"/>
              <a:defRPr/>
            </a:pPr>
            <a:r>
              <a:rPr lang="en-US" sz="1600" dirty="0">
                <a:solidFill>
                  <a:srgbClr val="FFFFFF"/>
                </a:solidFill>
                <a:latin typeface="Segoe UI"/>
              </a:rPr>
              <a:t>Cluster </a:t>
            </a:r>
          </a:p>
          <a:p>
            <a:pPr marL="457200" indent="-457200">
              <a:buFont typeface="Arial" panose="020B0604020202020204" pitchFamily="34" charset="0"/>
              <a:buChar char="•"/>
              <a:defRPr/>
            </a:pPr>
            <a:r>
              <a:rPr lang="en-US" sz="1600" dirty="0">
                <a:solidFill>
                  <a:srgbClr val="FFFFFF"/>
                </a:solidFill>
                <a:latin typeface="Segoe UI"/>
              </a:rPr>
              <a:t>Add-on</a:t>
            </a:r>
          </a:p>
          <a:p>
            <a:pPr marL="457200" indent="-457200">
              <a:buFont typeface="Arial" panose="020B0604020202020204" pitchFamily="34" charset="0"/>
              <a:buChar char="•"/>
              <a:defRPr/>
            </a:pPr>
            <a:r>
              <a:rPr lang="en-US" sz="1600" dirty="0">
                <a:solidFill>
                  <a:srgbClr val="FFFFFF"/>
                </a:solidFill>
                <a:latin typeface="Segoe UI"/>
              </a:rPr>
              <a:t>Application Gateway</a:t>
            </a:r>
          </a:p>
          <a:p>
            <a:pPr marL="0" indent="0">
              <a:buNone/>
              <a:defRPr/>
            </a:pPr>
            <a:r>
              <a:rPr lang="en-US" sz="2000" dirty="0">
                <a:solidFill>
                  <a:srgbClr val="FFFFFF"/>
                </a:solidFill>
                <a:latin typeface="Segoe UI"/>
              </a:rPr>
              <a:t>Add-on is a fully managed way to integrate native L7 load balancing with AKS </a:t>
            </a:r>
          </a:p>
          <a:p>
            <a:endParaRPr lang="en-US" dirty="0"/>
          </a:p>
        </p:txBody>
      </p:sp>
      <p:sp>
        <p:nvSpPr>
          <p:cNvPr id="11" name="Title 13">
            <a:extLst>
              <a:ext uri="{FF2B5EF4-FFF2-40B4-BE49-F238E27FC236}">
                <a16:creationId xmlns:a16="http://schemas.microsoft.com/office/drawing/2014/main" id="{69B4893B-6E71-45B6-80E0-2B5041275A80}"/>
              </a:ext>
            </a:extLst>
          </p:cNvPr>
          <p:cNvSpPr txBox="1">
            <a:spLocks/>
          </p:cNvSpPr>
          <p:nvPr/>
        </p:nvSpPr>
        <p:spPr>
          <a:xfrm>
            <a:off x="455995" y="620428"/>
            <a:ext cx="1130646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Ingress Controller with AKS</a:t>
            </a:r>
          </a:p>
        </p:txBody>
      </p:sp>
      <p:grpSp>
        <p:nvGrpSpPr>
          <p:cNvPr id="5" name="Group 4">
            <a:extLst>
              <a:ext uri="{FF2B5EF4-FFF2-40B4-BE49-F238E27FC236}">
                <a16:creationId xmlns:a16="http://schemas.microsoft.com/office/drawing/2014/main" id="{2D93FD60-69E2-4BF3-8F17-7B21C6260800}"/>
              </a:ext>
            </a:extLst>
          </p:cNvPr>
          <p:cNvGrpSpPr/>
          <p:nvPr/>
        </p:nvGrpSpPr>
        <p:grpSpPr>
          <a:xfrm>
            <a:off x="0" y="6497955"/>
            <a:ext cx="12192000" cy="360045"/>
            <a:chOff x="0" y="6497955"/>
            <a:chExt cx="12192000" cy="360045"/>
          </a:xfrm>
        </p:grpSpPr>
        <p:sp>
          <p:nvSpPr>
            <p:cNvPr id="7" name="bk object 17">
              <a:extLst>
                <a:ext uri="{FF2B5EF4-FFF2-40B4-BE49-F238E27FC236}">
                  <a16:creationId xmlns:a16="http://schemas.microsoft.com/office/drawing/2014/main" id="{7A14EF8E-D217-4F56-8CEB-2BF8E11D531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8" name="TextBox 7">
              <a:extLst>
                <a:ext uri="{FF2B5EF4-FFF2-40B4-BE49-F238E27FC236}">
                  <a16:creationId xmlns:a16="http://schemas.microsoft.com/office/drawing/2014/main" id="{57430E86-5F6B-43A4-8A67-0DFC8384BD2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2" name="Picture 4">
            <a:extLst>
              <a:ext uri="{FF2B5EF4-FFF2-40B4-BE49-F238E27FC236}">
                <a16:creationId xmlns:a16="http://schemas.microsoft.com/office/drawing/2014/main" id="{303B5388-C3AC-4C23-9A6B-2CE65AD32DC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115605" y="365125"/>
            <a:ext cx="721553" cy="721553"/>
          </a:xfrm>
          <a:prstGeom prst="rect">
            <a:avLst/>
          </a:prstGeom>
        </p:spPr>
      </p:pic>
    </p:spTree>
    <p:extLst>
      <p:ext uri="{BB962C8B-B14F-4D97-AF65-F5344CB8AC3E}">
        <p14:creationId xmlns:p14="http://schemas.microsoft.com/office/powerpoint/2010/main" val="2279676760"/>
      </p:ext>
    </p:extLst>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mj-lt"/>
              </a:rPr>
              <a:t>DNS-based load balancer</a:t>
            </a:r>
          </a:p>
          <a:p>
            <a:pPr>
              <a:spcAft>
                <a:spcPts val="1200"/>
              </a:spcAft>
            </a:pPr>
            <a:endParaRPr lang="en-US" sz="2400">
              <a:solidFill>
                <a:schemeClr val="accent1"/>
              </a:solidFill>
              <a:latin typeface="+mj-lt"/>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a:solidFill>
                  <a:schemeClr val="accent1"/>
                </a:solidFill>
                <a:latin typeface="Segoe UI Semibold"/>
              </a:rPr>
              <a:t>Supports external, non-Azure endpoints</a:t>
            </a:r>
          </a:p>
          <a:p>
            <a:pPr marL="0" lvl="1">
              <a:spcAft>
                <a:spcPts val="1200"/>
              </a:spcAft>
            </a:pPr>
            <a:r>
              <a:rPr lang="en-US">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dirty="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Senior 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2" cstate="screen">
            <a:extLst>
              <a:ext uri="{28A0092B-C50C-407E-A947-70E740481C1C}">
                <a14:useLocalDpi xmlns:a14="http://schemas.microsoft.com/office/drawing/2010/main"/>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Scenarios</a:t>
            </a:r>
            <a:endParaRPr lang="en-US"/>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www.contoso.com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92D05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a:solidFill>
                    <a:schemeClr val="tx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a:solidFill>
                    <a:schemeClr val="tx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contoso.trafficmanager.net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Traffic Manager Works</a:t>
            </a:r>
          </a:p>
        </p:txBody>
      </p:sp>
      <p:pic>
        <p:nvPicPr>
          <p:cNvPr id="119" name="Picture 11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991176" y="2443122"/>
            <a:ext cx="1355172" cy="1355172"/>
          </a:xfrm>
          <a:prstGeom prst="rect">
            <a:avLst/>
          </a:prstGeom>
        </p:spPr>
      </p:pic>
      <p:cxnSp>
        <p:nvCxnSpPr>
          <p:cNvPr id="121" name="Straight Arrow Connector 120"/>
          <p:cNvCxnSpPr/>
          <p:nvPr/>
        </p:nvCxnSpPr>
        <p:spPr>
          <a:xfrm>
            <a:off x="6307027" y="2995923"/>
            <a:ext cx="1590040" cy="28855"/>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23" name="Straight Arrow Connector 122"/>
          <p:cNvCxnSpPr/>
          <p:nvPr/>
        </p:nvCxnSpPr>
        <p:spPr>
          <a:xfrm>
            <a:off x="8916217" y="3728326"/>
            <a:ext cx="0" cy="872032"/>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24" name="Straight Arrow Connector 123"/>
          <p:cNvCxnSpPr/>
          <p:nvPr/>
        </p:nvCxnSpPr>
        <p:spPr>
          <a:xfrm>
            <a:off x="5748022" y="3798294"/>
            <a:ext cx="1886316" cy="1967514"/>
          </a:xfrm>
          <a:prstGeom prst="straightConnector1">
            <a:avLst/>
          </a:prstGeom>
          <a:noFill/>
          <a:ln w="57150" cap="flat" cmpd="sng" algn="ctr">
            <a:solidFill>
              <a:srgbClr val="FFFFFF">
                <a:alpha val="74902"/>
              </a:srgbClr>
            </a:solidFill>
            <a:prstDash val="solid"/>
            <a:miter lim="800000"/>
            <a:tailEnd type="triangle"/>
          </a:ln>
          <a:effectLst/>
        </p:spPr>
      </p:cxnSp>
      <p:pic>
        <p:nvPicPr>
          <p:cNvPr id="125" name="Picture 124"/>
          <p:cNvPicPr>
            <a:picLocks noChangeAspect="1"/>
          </p:cNvPicPr>
          <p:nvPr/>
        </p:nvPicPr>
        <p:blipFill>
          <a:blip r:embed="rId3"/>
          <a:stretch>
            <a:fillRect/>
          </a:stretch>
        </p:blipFill>
        <p:spPr>
          <a:xfrm>
            <a:off x="5980874" y="2814224"/>
            <a:ext cx="266569" cy="342900"/>
          </a:xfrm>
          <a:prstGeom prst="rect">
            <a:avLst/>
          </a:prstGeom>
        </p:spPr>
      </p:pic>
      <p:pic>
        <p:nvPicPr>
          <p:cNvPr id="126" name="Picture 125"/>
          <p:cNvPicPr>
            <a:picLocks noChangeAspect="1"/>
          </p:cNvPicPr>
          <p:nvPr/>
        </p:nvPicPr>
        <p:blipFill>
          <a:blip r:embed="rId4"/>
          <a:stretch>
            <a:fillRect/>
          </a:stretch>
        </p:blipFill>
        <p:spPr>
          <a:xfrm>
            <a:off x="8168358" y="2525541"/>
            <a:ext cx="266569" cy="342900"/>
          </a:xfrm>
          <a:prstGeom prst="rect">
            <a:avLst/>
          </a:prstGeom>
        </p:spPr>
      </p:pic>
      <p:pic>
        <p:nvPicPr>
          <p:cNvPr id="127" name="Picture 126"/>
          <p:cNvPicPr>
            <a:picLocks noChangeAspect="1"/>
          </p:cNvPicPr>
          <p:nvPr/>
        </p:nvPicPr>
        <p:blipFill>
          <a:blip r:embed="rId5"/>
          <a:stretch>
            <a:fillRect/>
          </a:stretch>
        </p:blipFill>
        <p:spPr>
          <a:xfrm>
            <a:off x="8778540" y="3377339"/>
            <a:ext cx="266569" cy="342900"/>
          </a:xfrm>
          <a:prstGeom prst="rect">
            <a:avLst/>
          </a:prstGeom>
        </p:spPr>
      </p:pic>
      <p:pic>
        <p:nvPicPr>
          <p:cNvPr id="128" name="Picture 127"/>
          <p:cNvPicPr>
            <a:picLocks noChangeAspect="1"/>
          </p:cNvPicPr>
          <p:nvPr/>
        </p:nvPicPr>
        <p:blipFill>
          <a:blip r:embed="rId6"/>
          <a:stretch>
            <a:fillRect/>
          </a:stretch>
        </p:blipFill>
        <p:spPr>
          <a:xfrm>
            <a:off x="9157765" y="5280343"/>
            <a:ext cx="279263" cy="342900"/>
          </a:xfrm>
          <a:prstGeom prst="rect">
            <a:avLst/>
          </a:prstGeom>
        </p:spPr>
      </p:pic>
      <p:grpSp>
        <p:nvGrpSpPr>
          <p:cNvPr id="129" name="Group 128"/>
          <p:cNvGrpSpPr/>
          <p:nvPr/>
        </p:nvGrpSpPr>
        <p:grpSpPr>
          <a:xfrm>
            <a:off x="10295377" y="5805560"/>
            <a:ext cx="657565" cy="657565"/>
            <a:chOff x="5131894" y="1933951"/>
            <a:chExt cx="657565" cy="657565"/>
          </a:xfrm>
        </p:grpSpPr>
        <p:sp>
          <p:nvSpPr>
            <p:cNvPr id="130" name="Oval 129"/>
            <p:cNvSpPr/>
            <p:nvPr/>
          </p:nvSpPr>
          <p:spPr>
            <a:xfrm>
              <a:off x="5167206" y="1970317"/>
              <a:ext cx="584831" cy="584831"/>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1894" y="1933951"/>
              <a:ext cx="657565" cy="657565"/>
            </a:xfrm>
            <a:prstGeom prst="rect">
              <a:avLst/>
            </a:prstGeom>
          </p:spPr>
        </p:pic>
      </p:grpSp>
      <p:grpSp>
        <p:nvGrpSpPr>
          <p:cNvPr id="132" name="Group 131"/>
          <p:cNvGrpSpPr/>
          <p:nvPr/>
        </p:nvGrpSpPr>
        <p:grpSpPr>
          <a:xfrm>
            <a:off x="8817580" y="5772563"/>
            <a:ext cx="780290" cy="780290"/>
            <a:chOff x="2768872" y="3544425"/>
            <a:chExt cx="780290" cy="780290"/>
          </a:xfrm>
        </p:grpSpPr>
        <p:sp>
          <p:nvSpPr>
            <p:cNvPr id="133" name="Oval 132"/>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34" name="Oval 133"/>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35" name="Picture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36" name="Group 135"/>
          <p:cNvGrpSpPr/>
          <p:nvPr/>
        </p:nvGrpSpPr>
        <p:grpSpPr>
          <a:xfrm>
            <a:off x="7552876" y="5790764"/>
            <a:ext cx="657565" cy="657565"/>
            <a:chOff x="5131894" y="1933951"/>
            <a:chExt cx="657565" cy="657565"/>
          </a:xfrm>
        </p:grpSpPr>
        <p:sp>
          <p:nvSpPr>
            <p:cNvPr id="137" name="Oval 136"/>
            <p:cNvSpPr/>
            <p:nvPr/>
          </p:nvSpPr>
          <p:spPr>
            <a:xfrm>
              <a:off x="5167206" y="1970317"/>
              <a:ext cx="584831" cy="584831"/>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1894" y="1933951"/>
              <a:ext cx="657565" cy="657565"/>
            </a:xfrm>
            <a:prstGeom prst="rect">
              <a:avLst/>
            </a:prstGeom>
          </p:spPr>
        </p:pic>
      </p:grpSp>
      <p:pic>
        <p:nvPicPr>
          <p:cNvPr id="139" name="Picture 138"/>
          <p:cNvPicPr>
            <a:picLocks noChangeAspect="1"/>
          </p:cNvPicPr>
          <p:nvPr/>
        </p:nvPicPr>
        <p:blipFill>
          <a:blip r:embed="rId9"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5150861" y="2201668"/>
            <a:ext cx="594768" cy="594768"/>
          </a:xfrm>
          <a:prstGeom prst="rect">
            <a:avLst/>
          </a:prstGeom>
        </p:spPr>
      </p:pic>
      <p:sp>
        <p:nvSpPr>
          <p:cNvPr id="140" name="TextBox 48"/>
          <p:cNvSpPr txBox="1"/>
          <p:nvPr/>
        </p:nvSpPr>
        <p:spPr>
          <a:xfrm>
            <a:off x="5265441" y="1461242"/>
            <a:ext cx="3175113" cy="541594"/>
          </a:xfrm>
          <a:prstGeom prst="rect">
            <a:avLst/>
          </a:prstGeom>
          <a:noFill/>
          <a:ln>
            <a:solidFill>
              <a:sysClr val="window" lastClr="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solidFill>
                  <a:prstClr val="white"/>
                </a:solidFill>
                <a:latin typeface="Courier New" panose="02070309020205020404" pitchFamily="49" charset="0"/>
                <a:cs typeface="Courier New" panose="02070309020205020404" pitchFamily="49" charset="0"/>
              </a:rPr>
              <a:t>www.contoso.com IN CNAME contoso.trafficmanager.net </a:t>
            </a:r>
          </a:p>
        </p:txBody>
      </p:sp>
      <p:cxnSp>
        <p:nvCxnSpPr>
          <p:cNvPr id="141" name="Straight Arrow Connector 140"/>
          <p:cNvCxnSpPr/>
          <p:nvPr/>
        </p:nvCxnSpPr>
        <p:spPr>
          <a:xfrm flipV="1">
            <a:off x="8172541" y="2065984"/>
            <a:ext cx="476" cy="473941"/>
          </a:xfrm>
          <a:prstGeom prst="straightConnector1">
            <a:avLst/>
          </a:prstGeom>
          <a:noFill/>
          <a:ln w="57150" cap="flat" cmpd="sng" algn="ctr">
            <a:solidFill>
              <a:srgbClr val="FFFFFF">
                <a:alpha val="74902"/>
              </a:srgbClr>
            </a:solidFill>
            <a:prstDash val="solid"/>
            <a:miter lim="800000"/>
            <a:tailEnd type="triangle"/>
          </a:ln>
          <a:effectLst/>
        </p:spPr>
      </p:cxnSp>
      <p:pic>
        <p:nvPicPr>
          <p:cNvPr id="142" name="Picture 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3672" y="4363782"/>
            <a:ext cx="241639" cy="314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1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5108" y="2562823"/>
            <a:ext cx="254970" cy="31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TextBox 143"/>
          <p:cNvSpPr txBox="1"/>
          <p:nvPr/>
        </p:nvSpPr>
        <p:spPr>
          <a:xfrm>
            <a:off x="9390213" y="5286394"/>
            <a:ext cx="1964195" cy="338554"/>
          </a:xfrm>
          <a:prstGeom prst="rect">
            <a:avLst/>
          </a:prstGeom>
          <a:noFill/>
        </p:spPr>
        <p:txBody>
          <a:bodyPr wrap="square" rtlCol="0">
            <a:spAutoFit/>
          </a:bodyPr>
          <a:lstStyle/>
          <a:p>
            <a:r>
              <a:rPr lang="en-US" sz="1600">
                <a:solidFill>
                  <a:prstClr val="white"/>
                </a:solidFill>
                <a:ea typeface="Segoe UI" panose="020B0502040204020203" pitchFamily="34" charset="0"/>
                <a:cs typeface="Segoe UI" panose="020B0502040204020203" pitchFamily="34" charset="0"/>
              </a:rPr>
              <a:t>Select endpoint</a:t>
            </a:r>
          </a:p>
        </p:txBody>
      </p:sp>
      <p:pic>
        <p:nvPicPr>
          <p:cNvPr id="145" name="Picture 144"/>
          <p:cNvPicPr>
            <a:picLocks noChangeAspect="1"/>
          </p:cNvPicPr>
          <p:nvPr/>
        </p:nvPicPr>
        <p:blipFill>
          <a:blip r:embed="rId12"/>
          <a:stretch>
            <a:fillRect/>
          </a:stretch>
        </p:blipFill>
        <p:spPr>
          <a:xfrm>
            <a:off x="5095019" y="2923303"/>
            <a:ext cx="901686" cy="547360"/>
          </a:xfrm>
          <a:prstGeom prst="rect">
            <a:avLst/>
          </a:prstGeom>
        </p:spPr>
      </p:pic>
      <p:sp>
        <p:nvSpPr>
          <p:cNvPr id="154" name="TextBox 153"/>
          <p:cNvSpPr txBox="1"/>
          <p:nvPr/>
        </p:nvSpPr>
        <p:spPr>
          <a:xfrm>
            <a:off x="9360153" y="2838240"/>
            <a:ext cx="1964195" cy="584775"/>
          </a:xfrm>
          <a:prstGeom prst="rect">
            <a:avLst/>
          </a:prstGeom>
          <a:noFill/>
        </p:spPr>
        <p:txBody>
          <a:bodyPr wrap="square" rtlCol="0">
            <a:spAutoFit/>
          </a:bodyPr>
          <a:lstStyle/>
          <a:p>
            <a:r>
              <a:rPr lang="en-US" sz="1600">
                <a:solidFill>
                  <a:prstClr val="white"/>
                </a:solidFill>
                <a:ea typeface="Segoe UI" panose="020B0502040204020203" pitchFamily="34" charset="0"/>
                <a:cs typeface="Segoe UI" panose="020B0502040204020203" pitchFamily="34" charset="0"/>
              </a:rPr>
              <a:t>Recursive DNS server</a:t>
            </a:r>
          </a:p>
        </p:txBody>
      </p:sp>
      <p:cxnSp>
        <p:nvCxnSpPr>
          <p:cNvPr id="155" name="Straight Arrow Connector 154"/>
          <p:cNvCxnSpPr/>
          <p:nvPr/>
        </p:nvCxnSpPr>
        <p:spPr>
          <a:xfrm flipV="1">
            <a:off x="8514490" y="3423015"/>
            <a:ext cx="8298" cy="926515"/>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56" name="Straight Arrow Connector 155"/>
          <p:cNvCxnSpPr/>
          <p:nvPr/>
        </p:nvCxnSpPr>
        <p:spPr>
          <a:xfrm flipV="1">
            <a:off x="9031623" y="2079753"/>
            <a:ext cx="476" cy="445788"/>
          </a:xfrm>
          <a:prstGeom prst="straightConnector1">
            <a:avLst/>
          </a:prstGeom>
          <a:noFill/>
          <a:ln w="57150" cap="flat" cmpd="sng" algn="ctr">
            <a:solidFill>
              <a:srgbClr val="FFFFFF">
                <a:alpha val="74902"/>
              </a:srgbClr>
            </a:solidFill>
            <a:prstDash val="solid"/>
            <a:miter lim="800000"/>
            <a:tailEnd type="triangle"/>
          </a:ln>
          <a:effectLst/>
        </p:spPr>
      </p:cxnSp>
      <p:sp>
        <p:nvSpPr>
          <p:cNvPr id="157" name="TextBox 48"/>
          <p:cNvSpPr txBox="1"/>
          <p:nvPr/>
        </p:nvSpPr>
        <p:spPr>
          <a:xfrm>
            <a:off x="8971749" y="1455972"/>
            <a:ext cx="2869998" cy="523220"/>
          </a:xfrm>
          <a:prstGeom prst="rect">
            <a:avLst/>
          </a:prstGeom>
          <a:noFill/>
          <a:ln>
            <a:solidFill>
              <a:sysClr val="window" lastClr="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solidFill>
                  <a:prstClr val="white"/>
                </a:solidFill>
                <a:latin typeface="Courier New" panose="02070309020205020404" pitchFamily="49" charset="0"/>
                <a:cs typeface="Courier New" panose="02070309020205020404" pitchFamily="49" charset="0"/>
              </a:rPr>
              <a:t>contoso-eu.cloudapp.net  A </a:t>
            </a:r>
            <a:r>
              <a:rPr lang="en-US" sz="1400" i="1">
                <a:solidFill>
                  <a:prstClr val="white"/>
                </a:solidFill>
                <a:latin typeface="Courier New" panose="02070309020205020404" pitchFamily="49" charset="0"/>
                <a:cs typeface="Courier New" panose="02070309020205020404" pitchFamily="49" charset="0"/>
              </a:rPr>
              <a:t>&lt;EU IP Address&gt;</a:t>
            </a:r>
          </a:p>
        </p:txBody>
      </p:sp>
      <p:cxnSp>
        <p:nvCxnSpPr>
          <p:cNvPr id="158" name="Straight Arrow Connector 157"/>
          <p:cNvCxnSpPr/>
          <p:nvPr/>
        </p:nvCxnSpPr>
        <p:spPr>
          <a:xfrm flipH="1">
            <a:off x="8418575" y="2096549"/>
            <a:ext cx="476" cy="428993"/>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59" name="Straight Arrow Connector 158"/>
          <p:cNvCxnSpPr/>
          <p:nvPr/>
        </p:nvCxnSpPr>
        <p:spPr>
          <a:xfrm flipH="1">
            <a:off x="9277657" y="2096549"/>
            <a:ext cx="8282" cy="428993"/>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60" name="Straight Arrow Connector 159"/>
          <p:cNvCxnSpPr/>
          <p:nvPr/>
        </p:nvCxnSpPr>
        <p:spPr>
          <a:xfrm flipH="1" flipV="1">
            <a:off x="6014684" y="3261857"/>
            <a:ext cx="1619655" cy="27614"/>
          </a:xfrm>
          <a:prstGeom prst="straightConnector1">
            <a:avLst/>
          </a:prstGeom>
          <a:noFill/>
          <a:ln w="57150" cap="flat" cmpd="sng" algn="ctr">
            <a:solidFill>
              <a:srgbClr val="FFFFFF">
                <a:alpha val="74902"/>
              </a:srgbClr>
            </a:solidFill>
            <a:prstDash val="solid"/>
            <a:miter lim="800000"/>
            <a:tailEnd type="triangle"/>
          </a:ln>
          <a:effectLst/>
        </p:spPr>
      </p:cxnSp>
      <p:pic>
        <p:nvPicPr>
          <p:cNvPr id="161" name="Picture 160"/>
          <p:cNvPicPr>
            <a:picLocks noChangeAspect="1"/>
          </p:cNvPicPr>
          <p:nvPr/>
        </p:nvPicPr>
        <p:blipFill>
          <a:blip r:embed="rId13"/>
          <a:stretch>
            <a:fillRect/>
          </a:stretch>
        </p:blipFill>
        <p:spPr>
          <a:xfrm>
            <a:off x="7689088" y="3131341"/>
            <a:ext cx="267018" cy="342728"/>
          </a:xfrm>
          <a:prstGeom prst="rect">
            <a:avLst/>
          </a:prstGeom>
        </p:spPr>
      </p:pic>
      <p:sp>
        <p:nvSpPr>
          <p:cNvPr id="162" name="TextBox 161"/>
          <p:cNvSpPr txBox="1"/>
          <p:nvPr/>
        </p:nvSpPr>
        <p:spPr>
          <a:xfrm>
            <a:off x="5024693" y="4886980"/>
            <a:ext cx="2085055" cy="107721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1600">
                <a:solidFill>
                  <a:prstClr val="white"/>
                </a:solidFill>
                <a:ea typeface="Segoe UI" panose="020B0502040204020203" pitchFamily="34" charset="0"/>
                <a:cs typeface="Segoe UI" panose="020B0502040204020203" pitchFamily="34" charset="0"/>
              </a:rPr>
              <a:t>Client connects </a:t>
            </a:r>
            <a:r>
              <a:rPr lang="en-US" sz="1600" b="1">
                <a:solidFill>
                  <a:prstClr val="white"/>
                </a:solidFill>
                <a:ea typeface="Segoe UI" panose="020B0502040204020203" pitchFamily="34" charset="0"/>
                <a:cs typeface="Segoe UI" panose="020B0502040204020203" pitchFamily="34" charset="0"/>
              </a:rPr>
              <a:t>directly</a:t>
            </a:r>
            <a:r>
              <a:rPr lang="en-US" sz="1600">
                <a:solidFill>
                  <a:prstClr val="white"/>
                </a:solidFill>
                <a:ea typeface="Segoe UI" panose="020B0502040204020203" pitchFamily="34" charset="0"/>
                <a:cs typeface="Segoe UI" panose="020B0502040204020203" pitchFamily="34" charset="0"/>
              </a:rPr>
              <a:t> to endpoint, </a:t>
            </a:r>
            <a:r>
              <a:rPr lang="en-US" sz="1600" b="1">
                <a:solidFill>
                  <a:prstClr val="white"/>
                </a:solidFill>
                <a:ea typeface="Segoe UI" panose="020B0502040204020203" pitchFamily="34" charset="0"/>
                <a:cs typeface="Segoe UI" panose="020B0502040204020203" pitchFamily="34" charset="0"/>
              </a:rPr>
              <a:t>not</a:t>
            </a:r>
            <a:r>
              <a:rPr lang="en-US" sz="1600">
                <a:solidFill>
                  <a:prstClr val="white"/>
                </a:solidFill>
                <a:ea typeface="Segoe UI" panose="020B0502040204020203" pitchFamily="34" charset="0"/>
                <a:cs typeface="Segoe UI" panose="020B0502040204020203" pitchFamily="34" charset="0"/>
              </a:rPr>
              <a:t> through Traffic Manager</a:t>
            </a:r>
          </a:p>
        </p:txBody>
      </p:sp>
      <p:pic>
        <p:nvPicPr>
          <p:cNvPr id="163" name="Picture 162"/>
          <p:cNvPicPr>
            <a:picLocks noChangeAspect="1"/>
          </p:cNvPicPr>
          <p:nvPr/>
        </p:nvPicPr>
        <p:blipFill>
          <a:blip r:embed="rId13"/>
          <a:stretch>
            <a:fillRect/>
          </a:stretch>
        </p:blipFill>
        <p:spPr>
          <a:xfrm>
            <a:off x="5502270" y="3511792"/>
            <a:ext cx="267018" cy="342728"/>
          </a:xfrm>
          <a:prstGeom prst="rect">
            <a:avLst/>
          </a:prstGeom>
        </p:spPr>
      </p:pic>
      <p:sp>
        <p:nvSpPr>
          <p:cNvPr id="164" name="TextBox 163"/>
          <p:cNvSpPr txBox="1"/>
          <p:nvPr/>
        </p:nvSpPr>
        <p:spPr>
          <a:xfrm>
            <a:off x="5598361" y="3567035"/>
            <a:ext cx="87133" cy="215444"/>
          </a:xfrm>
          <a:prstGeom prst="rect">
            <a:avLst/>
          </a:prstGeom>
          <a:solidFill>
            <a:sysClr val="window" lastClr="FFFFFF"/>
          </a:solidFill>
        </p:spPr>
        <p:txBody>
          <a:bodyPr wrap="square" lIns="0" tIns="0" rIns="0" bIns="0" rtlCol="0">
            <a:spAutoFit/>
          </a:bodyPr>
          <a:lstStyle/>
          <a:p>
            <a:pPr>
              <a:defRPr/>
            </a:pPr>
            <a:r>
              <a:rPr lang="en-GB" sz="1400" kern="0">
                <a:solidFill>
                  <a:srgbClr val="4472C4"/>
                </a:solidFill>
                <a:latin typeface="Calibri" panose="020F0502020204030204"/>
              </a:rPr>
              <a:t>8</a:t>
            </a:r>
            <a:endParaRPr lang="en-IE" sz="1400" kern="0">
              <a:solidFill>
                <a:srgbClr val="4472C4"/>
              </a:solidFill>
              <a:latin typeface="Calibri" panose="020F0502020204030204"/>
            </a:endParaRPr>
          </a:p>
        </p:txBody>
      </p:sp>
      <p:sp>
        <p:nvSpPr>
          <p:cNvPr id="165" name="Text Placeholder 1"/>
          <p:cNvSpPr>
            <a:spLocks noGrp="1"/>
          </p:cNvSpPr>
          <p:nvPr>
            <p:ph type="body" sz="quarter" idx="10"/>
          </p:nvPr>
        </p:nvSpPr>
        <p:spPr>
          <a:xfrm>
            <a:off x="321687" y="1167391"/>
            <a:ext cx="4608733" cy="5239063"/>
          </a:xfrm>
        </p:spPr>
        <p:txBody>
          <a:bodyPr/>
          <a:lstStyle/>
          <a:p>
            <a:pPr marL="271463" indent="-271463">
              <a:lnSpc>
                <a:spcPct val="110000"/>
              </a:lnSpc>
              <a:buFont typeface="+mj-lt"/>
              <a:buAutoNum type="arabicPeriod"/>
            </a:pPr>
            <a:r>
              <a:rPr lang="en-GB" sz="1800">
                <a:latin typeface="Segoe UI" panose="020B0502040204020203" pitchFamily="34" charset="0"/>
              </a:rPr>
              <a:t>User requests ‘www.contoso.com’; client starts with DNS request</a:t>
            </a:r>
          </a:p>
          <a:p>
            <a:pPr marL="271463" indent="-271463">
              <a:lnSpc>
                <a:spcPct val="110000"/>
              </a:lnSpc>
              <a:buFont typeface="+mj-lt"/>
              <a:buAutoNum type="arabicPeriod"/>
            </a:pPr>
            <a:r>
              <a:rPr lang="en-GB" sz="1800">
                <a:latin typeface="Segoe UI" panose="020B0502040204020203" pitchFamily="34" charset="0"/>
              </a:rPr>
              <a:t>Recursive DNS service resolves www.contoso.com to contoso.trafficmanager.net</a:t>
            </a:r>
          </a:p>
          <a:p>
            <a:pPr marL="271463" indent="-271463">
              <a:lnSpc>
                <a:spcPct val="110000"/>
              </a:lnSpc>
              <a:buFont typeface="+mj-lt"/>
              <a:buAutoNum type="arabicPeriod"/>
            </a:pPr>
            <a:r>
              <a:rPr lang="en-GB" sz="1800">
                <a:latin typeface="Segoe UI" panose="020B0502040204020203" pitchFamily="34" charset="0"/>
              </a:rPr>
              <a:t>Recursive DNS service queries Traffic Manager name server</a:t>
            </a:r>
          </a:p>
          <a:p>
            <a:pPr marL="271463" indent="-271463">
              <a:lnSpc>
                <a:spcPct val="110000"/>
              </a:lnSpc>
              <a:buFont typeface="+mj-lt"/>
              <a:buAutoNum type="arabicPeriod"/>
            </a:pPr>
            <a:r>
              <a:rPr lang="en-GB" sz="1800">
                <a:latin typeface="Segoe UI" panose="020B0502040204020203" pitchFamily="34" charset="0"/>
              </a:rPr>
              <a:t>Traffic Manager chooses which endpoint to return, based on </a:t>
            </a:r>
            <a:r>
              <a:rPr lang="en-GB" sz="1800" b="1">
                <a:latin typeface="Segoe UI" panose="020B0502040204020203" pitchFamily="34" charset="0"/>
              </a:rPr>
              <a:t>traffic-routing method </a:t>
            </a:r>
            <a:r>
              <a:rPr lang="en-GB" sz="1800">
                <a:latin typeface="Segoe UI" panose="020B0502040204020203" pitchFamily="34" charset="0"/>
              </a:rPr>
              <a:t>and </a:t>
            </a:r>
            <a:r>
              <a:rPr lang="en-GB" sz="1800" b="1">
                <a:latin typeface="Segoe UI" panose="020B0502040204020203" pitchFamily="34" charset="0"/>
              </a:rPr>
              <a:t>health checks</a:t>
            </a:r>
          </a:p>
          <a:p>
            <a:pPr marL="271463" indent="-271463">
              <a:lnSpc>
                <a:spcPct val="110000"/>
              </a:lnSpc>
              <a:buFont typeface="+mj-lt"/>
              <a:buAutoNum type="arabicPeriod"/>
            </a:pPr>
            <a:r>
              <a:rPr lang="en-GB" sz="1800">
                <a:latin typeface="Segoe UI" panose="020B0502040204020203" pitchFamily="34" charset="0"/>
              </a:rPr>
              <a:t>Endpoint is returned in DNS</a:t>
            </a:r>
          </a:p>
          <a:p>
            <a:pPr marL="271463" indent="-271463">
              <a:lnSpc>
                <a:spcPct val="110000"/>
              </a:lnSpc>
              <a:buFont typeface="+mj-lt"/>
              <a:buAutoNum type="arabicPeriod"/>
            </a:pPr>
            <a:r>
              <a:rPr lang="en-GB" sz="1800">
                <a:latin typeface="Segoe UI" panose="020B0502040204020203" pitchFamily="34" charset="0"/>
              </a:rPr>
              <a:t>Recursive DNS service completes the DNS chain to obtain IP address</a:t>
            </a:r>
          </a:p>
          <a:p>
            <a:pPr marL="271463" indent="-271463">
              <a:lnSpc>
                <a:spcPct val="110000"/>
              </a:lnSpc>
              <a:buFont typeface="+mj-lt"/>
              <a:buAutoNum type="arabicPeriod"/>
            </a:pPr>
            <a:r>
              <a:rPr lang="en-GB" sz="1800">
                <a:latin typeface="Segoe UI" panose="020B0502040204020203" pitchFamily="34" charset="0"/>
              </a:rPr>
              <a:t>DNS results returned to client</a:t>
            </a:r>
          </a:p>
          <a:p>
            <a:pPr marL="271463" indent="-271463">
              <a:lnSpc>
                <a:spcPct val="110000"/>
              </a:lnSpc>
              <a:buFont typeface="+mj-lt"/>
              <a:buAutoNum type="arabicPeriod"/>
            </a:pPr>
            <a:r>
              <a:rPr lang="en-GB" sz="1800">
                <a:latin typeface="Segoe UI" panose="020B0502040204020203" pitchFamily="34" charset="0"/>
              </a:rPr>
              <a:t>Client connects </a:t>
            </a:r>
            <a:r>
              <a:rPr lang="en-GB" sz="1800" b="1">
                <a:latin typeface="Segoe UI" panose="020B0502040204020203" pitchFamily="34" charset="0"/>
              </a:rPr>
              <a:t>directly</a:t>
            </a:r>
            <a:r>
              <a:rPr lang="en-GB" sz="1800">
                <a:latin typeface="Segoe UI" panose="020B0502040204020203" pitchFamily="34" charset="0"/>
              </a:rPr>
              <a:t> to endpoint IP address, </a:t>
            </a:r>
            <a:r>
              <a:rPr lang="en-GB" sz="1800" b="1">
                <a:latin typeface="Segoe UI" panose="020B0502040204020203" pitchFamily="34" charset="0"/>
              </a:rPr>
              <a:t>not</a:t>
            </a:r>
            <a:r>
              <a:rPr lang="en-GB" sz="1800">
                <a:latin typeface="Segoe UI" panose="020B0502040204020203" pitchFamily="34" charset="0"/>
              </a:rPr>
              <a:t> through Traffic Manager</a:t>
            </a:r>
            <a:endParaRPr lang="en-IE" sz="1800">
              <a:latin typeface="Segoe UI" panose="020B0502040204020203" pitchFamily="34" charset="0"/>
            </a:endParaRPr>
          </a:p>
        </p:txBody>
      </p:sp>
      <p:pic>
        <p:nvPicPr>
          <p:cNvPr id="48" name="Graphic 47">
            <a:extLst>
              <a:ext uri="{FF2B5EF4-FFF2-40B4-BE49-F238E27FC236}">
                <a16:creationId xmlns:a16="http://schemas.microsoft.com/office/drawing/2014/main" id="{87BD096F-9092-4550-BEA6-91680A63B0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15605" y="338621"/>
            <a:ext cx="721553" cy="721553"/>
          </a:xfrm>
          <a:prstGeom prst="rect">
            <a:avLst/>
          </a:prstGeom>
        </p:spPr>
      </p:pic>
      <p:grpSp>
        <p:nvGrpSpPr>
          <p:cNvPr id="49" name="Group 48">
            <a:extLst>
              <a:ext uri="{FF2B5EF4-FFF2-40B4-BE49-F238E27FC236}">
                <a16:creationId xmlns:a16="http://schemas.microsoft.com/office/drawing/2014/main" id="{7ED36A6C-B2AC-4F30-9931-E09FEFD1FD8A}"/>
              </a:ext>
            </a:extLst>
          </p:cNvPr>
          <p:cNvGrpSpPr/>
          <p:nvPr/>
        </p:nvGrpSpPr>
        <p:grpSpPr>
          <a:xfrm>
            <a:off x="0" y="6497955"/>
            <a:ext cx="12192000" cy="360045"/>
            <a:chOff x="0" y="6497955"/>
            <a:chExt cx="12192000" cy="360045"/>
          </a:xfrm>
        </p:grpSpPr>
        <p:sp>
          <p:nvSpPr>
            <p:cNvPr id="50" name="bk object 17">
              <a:extLst>
                <a:ext uri="{FF2B5EF4-FFF2-40B4-BE49-F238E27FC236}">
                  <a16:creationId xmlns:a16="http://schemas.microsoft.com/office/drawing/2014/main" id="{2C466283-A5A8-401F-A529-49C07E99AA3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1" name="TextBox 50">
              <a:extLst>
                <a:ext uri="{FF2B5EF4-FFF2-40B4-BE49-F238E27FC236}">
                  <a16:creationId xmlns:a16="http://schemas.microsoft.com/office/drawing/2014/main" id="{49977FB8-B19E-41FD-BED7-819F1E1512F8}"/>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368B9B25-6C33-4295-BAD6-5FE0FC557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988" y="4669943"/>
            <a:ext cx="721553" cy="721553"/>
          </a:xfrm>
          <a:prstGeom prst="rect">
            <a:avLst/>
          </a:prstGeom>
        </p:spPr>
      </p:pic>
    </p:spTree>
    <p:extLst>
      <p:ext uri="{BB962C8B-B14F-4D97-AF65-F5344CB8AC3E}">
        <p14:creationId xmlns:p14="http://schemas.microsoft.com/office/powerpoint/2010/main" val="292825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523501"/>
            <a:ext cx="11650488" cy="4678397"/>
          </a:xfrm>
        </p:spPr>
        <p:txBody>
          <a:bodyPr/>
          <a:lstStyle/>
          <a:p>
            <a:r>
              <a:rPr lang="en-GB" sz="3528">
                <a:gradFill>
                  <a:gsLst>
                    <a:gs pos="13869">
                      <a:schemeClr val="tx2"/>
                    </a:gs>
                    <a:gs pos="42000">
                      <a:schemeClr val="tx2"/>
                    </a:gs>
                  </a:gsLst>
                  <a:lin ang="5400000" scaled="0"/>
                </a:gradFill>
              </a:rPr>
              <a:t>Enables tailored load distribution across deployments</a:t>
            </a:r>
          </a:p>
          <a:p>
            <a:pPr lvl="1"/>
            <a:r>
              <a:rPr lang="en-GB"/>
              <a:t>Configure ‘weight’ on each endpoint</a:t>
            </a:r>
          </a:p>
          <a:p>
            <a:pPr lvl="1"/>
            <a:r>
              <a:rPr lang="en-GB"/>
              <a:t>Traffic directed at random to an available endpoint</a:t>
            </a:r>
            <a:br>
              <a:rPr lang="en-GB"/>
            </a:br>
            <a:r>
              <a:rPr lang="en-GB"/>
              <a:t>based on weights</a:t>
            </a:r>
          </a:p>
          <a:p>
            <a:pPr lvl="1"/>
            <a:r>
              <a:rPr lang="en-GB"/>
              <a:t>Includes health checks + failover</a:t>
            </a:r>
          </a:p>
          <a:p>
            <a:r>
              <a:rPr lang="en-GB" sz="3528">
                <a:gradFill>
                  <a:gsLst>
                    <a:gs pos="13869">
                      <a:schemeClr val="tx2"/>
                    </a:gs>
                    <a:gs pos="42000">
                      <a:schemeClr val="tx2"/>
                    </a:gs>
                  </a:gsLst>
                  <a:lin ang="5400000" scaled="0"/>
                </a:gradFill>
              </a:rPr>
              <a:t>Scenarios</a:t>
            </a:r>
          </a:p>
          <a:p>
            <a:pPr lvl="1"/>
            <a:r>
              <a:rPr lang="en-GB"/>
              <a:t>Maximize utilization</a:t>
            </a:r>
          </a:p>
          <a:p>
            <a:pPr lvl="1"/>
            <a:r>
              <a:rPr lang="en-GB"/>
              <a:t>A/B testing</a:t>
            </a:r>
          </a:p>
          <a:p>
            <a:pPr lvl="1"/>
            <a:r>
              <a:rPr lang="en-GB"/>
              <a:t>Smooth migrations</a:t>
            </a:r>
          </a:p>
          <a:p>
            <a:pPr marL="0" indent="0">
              <a:buNone/>
            </a:pPr>
            <a:endParaRPr lang="en-GB"/>
          </a:p>
          <a:p>
            <a:pPr marL="0" indent="0">
              <a:buNone/>
            </a:pPr>
            <a:r>
              <a:rPr lang="en-GB" sz="2400"/>
              <a:t>*’Weighted’ traffic routing is called ‘Round Robin’ in the ASM APIs and ‘classic’ portal</a:t>
            </a:r>
          </a:p>
        </p:txBody>
      </p:sp>
      <p:sp>
        <p:nvSpPr>
          <p:cNvPr id="2" name="Title 1"/>
          <p:cNvSpPr>
            <a:spLocks noGrp="1"/>
          </p:cNvSpPr>
          <p:nvPr>
            <p:ph type="title"/>
          </p:nvPr>
        </p:nvSpPr>
        <p:spPr/>
        <p:txBody>
          <a:bodyPr/>
          <a:lstStyle/>
          <a:p>
            <a:r>
              <a:rPr lang="en-US" dirty="0"/>
              <a:t>Weighted Traffic Routing</a:t>
            </a:r>
          </a:p>
        </p:txBody>
      </p:sp>
      <p:grpSp>
        <p:nvGrpSpPr>
          <p:cNvPr id="18" name="Group 17"/>
          <p:cNvGrpSpPr/>
          <p:nvPr/>
        </p:nvGrpSpPr>
        <p:grpSpPr>
          <a:xfrm>
            <a:off x="8850931" y="4157399"/>
            <a:ext cx="780290" cy="780290"/>
            <a:chOff x="2768872" y="3544425"/>
            <a:chExt cx="780290" cy="780290"/>
          </a:xfrm>
        </p:grpSpPr>
        <p:sp>
          <p:nvSpPr>
            <p:cNvPr id="19" name="Oval 18"/>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20" name="Oval 19"/>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31" name="Elbow Connector 30"/>
          <p:cNvCxnSpPr>
            <a:cxnSpLocks/>
            <a:endCxn id="21" idx="0"/>
          </p:cNvCxnSpPr>
          <p:nvPr/>
        </p:nvCxnSpPr>
        <p:spPr>
          <a:xfrm rot="16200000" flipH="1">
            <a:off x="8745010" y="3661331"/>
            <a:ext cx="987247" cy="4888"/>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a:endCxn id="50" idx="0"/>
          </p:cNvCxnSpPr>
          <p:nvPr/>
        </p:nvCxnSpPr>
        <p:spPr>
          <a:xfrm rot="16200000" flipH="1">
            <a:off x="9594882" y="2811459"/>
            <a:ext cx="969841" cy="1687227"/>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482341" y="4982047"/>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West US</a:t>
            </a:r>
          </a:p>
        </p:txBody>
      </p:sp>
      <p:sp>
        <p:nvSpPr>
          <p:cNvPr id="35" name="TextBox 34"/>
          <p:cNvSpPr txBox="1"/>
          <p:nvPr/>
        </p:nvSpPr>
        <p:spPr>
          <a:xfrm>
            <a:off x="9501713" y="2463192"/>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grpSp>
        <p:nvGrpSpPr>
          <p:cNvPr id="41" name="Group 40"/>
          <p:cNvGrpSpPr/>
          <p:nvPr/>
        </p:nvGrpSpPr>
        <p:grpSpPr>
          <a:xfrm>
            <a:off x="7206178" y="4154427"/>
            <a:ext cx="780290" cy="780290"/>
            <a:chOff x="2768872" y="3544425"/>
            <a:chExt cx="780290" cy="780290"/>
          </a:xfrm>
        </p:grpSpPr>
        <p:sp>
          <p:nvSpPr>
            <p:cNvPr id="42" name="Oval 41"/>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43" name="Oval 42"/>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sp>
        <p:nvSpPr>
          <p:cNvPr id="45" name="TextBox 44"/>
          <p:cNvSpPr txBox="1"/>
          <p:nvPr/>
        </p:nvSpPr>
        <p:spPr>
          <a:xfrm>
            <a:off x="6812874" y="4979075"/>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West US</a:t>
            </a:r>
          </a:p>
        </p:txBody>
      </p:sp>
      <p:sp>
        <p:nvSpPr>
          <p:cNvPr id="46" name="TextBox 45"/>
          <p:cNvSpPr txBox="1"/>
          <p:nvPr/>
        </p:nvSpPr>
        <p:spPr>
          <a:xfrm>
            <a:off x="10149784" y="4979970"/>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East US</a:t>
            </a:r>
          </a:p>
        </p:txBody>
      </p:sp>
      <p:grpSp>
        <p:nvGrpSpPr>
          <p:cNvPr id="47" name="Group 46"/>
          <p:cNvGrpSpPr/>
          <p:nvPr/>
        </p:nvGrpSpPr>
        <p:grpSpPr>
          <a:xfrm>
            <a:off x="10533270" y="4139993"/>
            <a:ext cx="780290" cy="780290"/>
            <a:chOff x="2768872" y="3544425"/>
            <a:chExt cx="780290" cy="780290"/>
          </a:xfrm>
        </p:grpSpPr>
        <p:sp>
          <p:nvSpPr>
            <p:cNvPr id="48" name="Oval 47"/>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49" name="Oval 48"/>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52" name="Elbow Connector 51"/>
          <p:cNvCxnSpPr>
            <a:endCxn id="44" idx="0"/>
          </p:cNvCxnSpPr>
          <p:nvPr/>
        </p:nvCxnSpPr>
        <p:spPr>
          <a:xfrm rot="10800000" flipV="1">
            <a:off x="7596323" y="3657669"/>
            <a:ext cx="1657624" cy="496758"/>
          </a:xfrm>
          <a:prstGeom prst="bentConnector2">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70803" y="3746416"/>
            <a:ext cx="746743"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1%</a:t>
            </a:r>
          </a:p>
        </p:txBody>
      </p:sp>
      <p:sp>
        <p:nvSpPr>
          <p:cNvPr id="62" name="TextBox 61"/>
          <p:cNvSpPr txBox="1"/>
          <p:nvPr/>
        </p:nvSpPr>
        <p:spPr>
          <a:xfrm>
            <a:off x="8609476" y="3746416"/>
            <a:ext cx="746743"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49%</a:t>
            </a:r>
          </a:p>
        </p:txBody>
      </p:sp>
      <p:sp>
        <p:nvSpPr>
          <p:cNvPr id="63" name="TextBox 62"/>
          <p:cNvSpPr txBox="1"/>
          <p:nvPr/>
        </p:nvSpPr>
        <p:spPr>
          <a:xfrm>
            <a:off x="10963878" y="3746416"/>
            <a:ext cx="746743"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50%</a:t>
            </a:r>
          </a:p>
        </p:txBody>
      </p:sp>
      <p:pic>
        <p:nvPicPr>
          <p:cNvPr id="34" name="Graphic 33">
            <a:extLst>
              <a:ext uri="{FF2B5EF4-FFF2-40B4-BE49-F238E27FC236}">
                <a16:creationId xmlns:a16="http://schemas.microsoft.com/office/drawing/2014/main" id="{885C373F-3087-45FD-A358-589B824B6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5605" y="338621"/>
            <a:ext cx="721553" cy="721553"/>
          </a:xfrm>
          <a:prstGeom prst="rect">
            <a:avLst/>
          </a:prstGeom>
        </p:spPr>
      </p:pic>
      <p:grpSp>
        <p:nvGrpSpPr>
          <p:cNvPr id="36" name="Group 35">
            <a:extLst>
              <a:ext uri="{FF2B5EF4-FFF2-40B4-BE49-F238E27FC236}">
                <a16:creationId xmlns:a16="http://schemas.microsoft.com/office/drawing/2014/main" id="{47221657-5020-419A-B622-D25654B2A32E}"/>
              </a:ext>
            </a:extLst>
          </p:cNvPr>
          <p:cNvGrpSpPr/>
          <p:nvPr/>
        </p:nvGrpSpPr>
        <p:grpSpPr>
          <a:xfrm>
            <a:off x="0" y="6497955"/>
            <a:ext cx="12192000" cy="360045"/>
            <a:chOff x="0" y="6497955"/>
            <a:chExt cx="12192000" cy="360045"/>
          </a:xfrm>
        </p:grpSpPr>
        <p:sp>
          <p:nvSpPr>
            <p:cNvPr id="37" name="bk object 17">
              <a:extLst>
                <a:ext uri="{FF2B5EF4-FFF2-40B4-BE49-F238E27FC236}">
                  <a16:creationId xmlns:a16="http://schemas.microsoft.com/office/drawing/2014/main" id="{869E3169-3A81-4D43-8DC2-9CC017FF887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8" name="TextBox 37">
              <a:extLst>
                <a:ext uri="{FF2B5EF4-FFF2-40B4-BE49-F238E27FC236}">
                  <a16:creationId xmlns:a16="http://schemas.microsoft.com/office/drawing/2014/main" id="{B414F24F-11FE-46A2-8447-6527F4C4BD6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637EB278-C0A9-48B1-9C27-0B5000E24A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5412" y="2421132"/>
            <a:ext cx="721553" cy="721553"/>
          </a:xfrm>
          <a:prstGeom prst="rect">
            <a:avLst/>
          </a:prstGeom>
        </p:spPr>
      </p:pic>
    </p:spTree>
    <p:extLst>
      <p:ext uri="{BB962C8B-B14F-4D97-AF65-F5344CB8AC3E}">
        <p14:creationId xmlns:p14="http://schemas.microsoft.com/office/powerpoint/2010/main" val="285828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523500"/>
            <a:ext cx="11650488" cy="2979470"/>
          </a:xfrm>
        </p:spPr>
        <p:txBody>
          <a:bodyPr/>
          <a:lstStyle/>
          <a:p>
            <a:r>
              <a:rPr lang="en-GB" sz="3528" dirty="0">
                <a:gradFill>
                  <a:gsLst>
                    <a:gs pos="13869">
                      <a:schemeClr val="tx2"/>
                    </a:gs>
                    <a:gs pos="42000">
                      <a:schemeClr val="tx2"/>
                    </a:gs>
                  </a:gsLst>
                  <a:lin ang="5400000" scaled="0"/>
                </a:gradFill>
              </a:rPr>
              <a:t>Enables faster application performance</a:t>
            </a:r>
          </a:p>
          <a:p>
            <a:pPr lvl="1"/>
            <a:r>
              <a:rPr lang="en-GB" dirty="0"/>
              <a:t>Traffic directed the endpoint ‘closest’ to the user</a:t>
            </a:r>
          </a:p>
          <a:p>
            <a:pPr lvl="1"/>
            <a:r>
              <a:rPr lang="en-GB" dirty="0"/>
              <a:t>Based on DNS query source IP + network latency table</a:t>
            </a:r>
          </a:p>
          <a:p>
            <a:pPr lvl="1"/>
            <a:r>
              <a:rPr lang="en-GB" dirty="0"/>
              <a:t>Includes health checks + failover</a:t>
            </a:r>
          </a:p>
          <a:p>
            <a:r>
              <a:rPr lang="en-GB" sz="3528" dirty="0">
                <a:gradFill>
                  <a:gsLst>
                    <a:gs pos="13869">
                      <a:schemeClr val="tx2"/>
                    </a:gs>
                    <a:gs pos="42000">
                      <a:schemeClr val="tx2"/>
                    </a:gs>
                  </a:gsLst>
                  <a:lin ang="5400000" scaled="0"/>
                </a:gradFill>
              </a:rPr>
              <a:t>Scenarios</a:t>
            </a:r>
          </a:p>
          <a:p>
            <a:pPr lvl="1"/>
            <a:r>
              <a:rPr lang="en-GB" dirty="0"/>
              <a:t>Improved performance with</a:t>
            </a:r>
            <a:br>
              <a:rPr lang="en-GB" dirty="0"/>
            </a:br>
            <a:r>
              <a:rPr lang="en-GB" dirty="0"/>
              <a:t>resilience to regional failure</a:t>
            </a:r>
          </a:p>
        </p:txBody>
      </p:sp>
      <p:sp>
        <p:nvSpPr>
          <p:cNvPr id="2" name="Title 1"/>
          <p:cNvSpPr>
            <a:spLocks noGrp="1"/>
          </p:cNvSpPr>
          <p:nvPr>
            <p:ph type="title"/>
          </p:nvPr>
        </p:nvSpPr>
        <p:spPr/>
        <p:txBody>
          <a:bodyPr/>
          <a:lstStyle/>
          <a:p>
            <a:r>
              <a:rPr lang="en-US"/>
              <a:t>Performance Traffic Routing</a:t>
            </a:r>
          </a:p>
        </p:txBody>
      </p:sp>
      <p:grpSp>
        <p:nvGrpSpPr>
          <p:cNvPr id="37" name="Group 36"/>
          <p:cNvGrpSpPr/>
          <p:nvPr/>
        </p:nvGrpSpPr>
        <p:grpSpPr>
          <a:xfrm>
            <a:off x="6096003" y="3253284"/>
            <a:ext cx="5645835" cy="3147524"/>
            <a:chOff x="395371" y="1139688"/>
            <a:chExt cx="8399866" cy="4651514"/>
          </a:xfrm>
          <a:solidFill>
            <a:srgbClr val="00B0F0"/>
          </a:solidFill>
        </p:grpSpPr>
        <p:sp>
          <p:nvSpPr>
            <p:cNvPr id="38"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7"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8"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9"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0"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1"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2"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3"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4"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5"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6"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7"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8"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9"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0"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1"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2"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3"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4"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5"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6"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7"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8"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9"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0"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1"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2"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3"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4"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5"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6"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7"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8"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9"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0"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1"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2"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3"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4"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5"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6"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7"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8"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9"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0"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1"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2"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3"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4"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5"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6"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7"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8"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9"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0"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1"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2"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3"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4"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5"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6"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7"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8"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9"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0"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1"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2"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3"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4"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5"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6"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7"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8"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9"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0"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1"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2"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3"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4"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5"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6"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7"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8"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9"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0"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1"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2"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3"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4"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5"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6"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7"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8"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9"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0"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1"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2"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3"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4"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5"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6"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7"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8"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9"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0"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1"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2"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3"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4"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5"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6"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7"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8"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9"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0"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1"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2"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3"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4"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5"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6"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7"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8"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9"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0"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1"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2"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3"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4"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5"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6"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7"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8"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9"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0"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1"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2"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3"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4"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5"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6"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7"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8"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9"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0"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1"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2"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3"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4"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5"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6"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7"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8"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9"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0"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1"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2"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3"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4"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5"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6"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7"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8"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9"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0"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1"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2"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3"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4"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5"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6"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7"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8"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9"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0"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1"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2"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3"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4"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5"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6"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7"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8"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9"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0"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1"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2"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3"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4"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5"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6"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7"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8"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9"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0"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1"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2"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3"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4"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5"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6"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7"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8"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9"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0"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1"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2"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3"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4"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5"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6"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7"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8"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9"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0"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1"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2"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3"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4"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5"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6"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7"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8"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9"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0"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1"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2"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3"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4"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5"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6"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7"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8"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9"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0"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1"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2"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3"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4"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5"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6"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7"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8"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9"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0"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1"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2"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3"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4"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5"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6"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7"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8"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9"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0"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1"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2"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3"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4"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5"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6"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7"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8"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9"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0"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1"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2"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3"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4"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5"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6"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7"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8"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9"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0"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1"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2"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403"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4"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5"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6"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407"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8"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9"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0"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1"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2"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3"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4"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5"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6"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7"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8"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9"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0"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1"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2"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3"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4"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5"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6"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7"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8"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9"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0"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1"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2"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3"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4"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5"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6"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7"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8"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9"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0"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1"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2"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3"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4"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5"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6"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7"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8"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9"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0"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1"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452"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3"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4"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5"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6"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7"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8"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9"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0"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1"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2"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3"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4"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5"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6"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7"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8"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9"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0"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1"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2"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3"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4"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5"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6"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7"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8"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9"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0"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1"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2"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3"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4"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5"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6"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7"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8"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9"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0"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1"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2"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3"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4"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5"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6"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7"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8"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9"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0"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1"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2"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3"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4"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5"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6"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7"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8"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9"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0"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1"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2"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3"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4"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5"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6"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7"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8"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9"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0"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1"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2"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3"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4"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5"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6"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7"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8"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9"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0"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1"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2"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3"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4"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5"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6"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7"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8"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9"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0"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1"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2"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3"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4"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5"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6"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7"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8"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9"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0"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1"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2"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553"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4"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5"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6"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7"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8"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9"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0"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1"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2"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3"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4"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5"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6"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7"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8"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9"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0"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1"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2"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3"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4"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5"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6"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7"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8"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9"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0"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1"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2"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3"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4"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5"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6"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7"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8"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9"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0"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1"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2"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3"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4"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5"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596"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7"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8"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9"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0"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1"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2"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3"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4"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5"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6"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7"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8"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9"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0"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1"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2"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3"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4"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5"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6"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7"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8"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9"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0"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1"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2"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3"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4"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5"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6"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7"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8"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9"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0"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1"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2"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3"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4"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5"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6"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7"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8"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9"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0"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1"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2"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3"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4"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5"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6"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647"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8"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9"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0"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1"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2"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3"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4"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5"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6"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7"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8"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9"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0"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1"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2"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3"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4"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5"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6"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7"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8"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9"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0"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1"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2"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3"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674"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5"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6"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7"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8"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9"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0"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1"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2"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3"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4"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5"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6"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7"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8"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9"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0"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1"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2"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3"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4"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5"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6"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7"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8"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9"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0"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1"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2"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3"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4"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5"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6"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7"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8"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9"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0"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1"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2"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3"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4"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5"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6"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7"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8"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9"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0"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1"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2"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3"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4"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5"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6"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7"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8"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9"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0"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1"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2"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3"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4"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5"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6"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7"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8"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9"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0"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1"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2"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3"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4"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5"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6"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7"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8"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9"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0"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1"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2"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3"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4"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5"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6"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7"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8"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9"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0"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1"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2"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3"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4"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5"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6"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7"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8"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9"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0"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771"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2"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3"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4"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5"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6"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7"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8"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9"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0"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1"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2"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3"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4"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5"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6"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7"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8"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9"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790"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1"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2"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3"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4"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5"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6"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7"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8"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9"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0"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1"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2"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3"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4"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5"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6"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7"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8"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9"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0"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1"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2"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3"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4"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5"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6"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7"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8"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9"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0"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1"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2"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3"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4"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5"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6"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7"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8"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9"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0"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1"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2"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3"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4"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5"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6"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7"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8"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9"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0"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1"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2"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3"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4"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5"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6"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7"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8"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9"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0"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1"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2"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3"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4"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5"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6"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7"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8"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9"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0"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1"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2"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3"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4"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5"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6"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7"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8"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9"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0"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1"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2"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3"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4"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5"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6"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7"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8"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9"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0"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1"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2"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3"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4"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5"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6"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7"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8"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9"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0"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1"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2"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3"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4"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5"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6"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7"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8"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9"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0"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1"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2"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3"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4"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5"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6"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7"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8"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9"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0"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1"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2"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3"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4"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5"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6"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7"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8"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9"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0"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1"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2"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3"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4"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5"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6"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7"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8"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9"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0"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1"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2"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3"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4"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5"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6"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7"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8"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9"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0"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1"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2"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3"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4"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5"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6"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7"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8"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9"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0"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1"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2"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3"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4"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5"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6"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7"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8"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9"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0"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1"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2"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3"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4"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5"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6"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7"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8"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9"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0"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1"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2"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3"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4"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5"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976"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7"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8"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9"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0"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1"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2"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3"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4"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5"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6"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7"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8"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9"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0"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1"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2"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3"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4"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5"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6"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7"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8"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9"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0"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1"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2"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3"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4"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5"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6"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7"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8"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9"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0"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1"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2"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3"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4"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5"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6"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7"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8"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9"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0"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1"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2"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3"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4"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5"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6"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7"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8"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9"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0"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1"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2"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3"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4"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5"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6"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7"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8"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9"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0"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1"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2"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3"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4"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5"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6"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7"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8"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9"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0"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1"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2"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3"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4"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5"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1056"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7"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8"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9"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0"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1"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2"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3"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4"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5"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6"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7"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8"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9"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0"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1"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2"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3"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4"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5"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6"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7"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8"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9"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0"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1"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2"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3"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4"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5"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6"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7"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8"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9"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0"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1"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2"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3"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4"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5"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6"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7"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8"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9"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0"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1"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2"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3"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4"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5"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6"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7"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8"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9"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0"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1"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2"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3"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4"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1115"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6"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7"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8"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9"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0"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1"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2"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3"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4"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5"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6"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7"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8"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9"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0"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1"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2"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3"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4"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5"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6"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7"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8"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9"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0"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1"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2"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3"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4"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5"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6"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7"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8"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9"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0"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1"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2"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3"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4"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5"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6"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7"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8"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9"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0"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1"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2"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3"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4"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5"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6"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7"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8"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9"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0"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1"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2"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3"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4"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5"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6"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7"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8"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9"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0"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1"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2"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3"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4"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5"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6"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7"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8"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9"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0"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1"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2"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3"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4"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5"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6"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7"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8"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9"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0"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1"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2"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3"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4"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5"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6"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7"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8"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9"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0"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1"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2"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3"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4"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5"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6"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7"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8"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9"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0"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1"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2"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3"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1224"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5"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6"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7"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8"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9"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0"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1"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2"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3"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4"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5"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6"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7"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8"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9"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0"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1"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2"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3"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4"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5"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6"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7"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8"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9"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0"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1"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2"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3"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4"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5"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6"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7"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8"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9"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0"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1"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2"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3"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4"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5"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6"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grpSp>
      <p:grpSp>
        <p:nvGrpSpPr>
          <p:cNvPr id="1275" name="Group 1274"/>
          <p:cNvGrpSpPr/>
          <p:nvPr/>
        </p:nvGrpSpPr>
        <p:grpSpPr>
          <a:xfrm>
            <a:off x="10624881" y="4219618"/>
            <a:ext cx="501363" cy="501363"/>
            <a:chOff x="2768872" y="3544425"/>
            <a:chExt cx="780290" cy="780290"/>
          </a:xfrm>
        </p:grpSpPr>
        <p:sp>
          <p:nvSpPr>
            <p:cNvPr id="1276" name="Oval 1275"/>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277" name="Oval 1276"/>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278" name="Picture 12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79" name="Group 1278"/>
          <p:cNvGrpSpPr/>
          <p:nvPr/>
        </p:nvGrpSpPr>
        <p:grpSpPr>
          <a:xfrm>
            <a:off x="6588340" y="4181518"/>
            <a:ext cx="501363" cy="501363"/>
            <a:chOff x="2768872" y="3544425"/>
            <a:chExt cx="780290" cy="780290"/>
          </a:xfrm>
        </p:grpSpPr>
        <p:sp>
          <p:nvSpPr>
            <p:cNvPr id="1280" name="Oval 1279"/>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281" name="Oval 1280"/>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282" name="Picture 12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83" name="Group 1282"/>
          <p:cNvGrpSpPr/>
          <p:nvPr/>
        </p:nvGrpSpPr>
        <p:grpSpPr>
          <a:xfrm>
            <a:off x="8421260" y="3891644"/>
            <a:ext cx="501363" cy="501363"/>
            <a:chOff x="2768872" y="3544425"/>
            <a:chExt cx="780290" cy="780290"/>
          </a:xfrm>
        </p:grpSpPr>
        <p:sp>
          <p:nvSpPr>
            <p:cNvPr id="1284" name="Oval 1283"/>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285" name="Oval 1284"/>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286" name="Picture 12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1303" name="Elbow Connector 1302"/>
          <p:cNvCxnSpPr>
            <a:cxnSpLocks/>
            <a:endCxn id="1282" idx="2"/>
          </p:cNvCxnSpPr>
          <p:nvPr/>
        </p:nvCxnSpPr>
        <p:spPr>
          <a:xfrm rot="5400000" flipH="1" flipV="1">
            <a:off x="6221527" y="4557358"/>
            <a:ext cx="491971" cy="743019"/>
          </a:xfrm>
          <a:prstGeom prst="bentConnector3">
            <a:avLst>
              <a:gd name="adj1" fmla="val 44837"/>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04" name="Elbow Connector 1303"/>
          <p:cNvCxnSpPr>
            <a:cxnSpLocks/>
            <a:endCxn id="1286" idx="2"/>
          </p:cNvCxnSpPr>
          <p:nvPr/>
        </p:nvCxnSpPr>
        <p:spPr>
          <a:xfrm rot="5400000" flipH="1" flipV="1">
            <a:off x="6993050" y="3495961"/>
            <a:ext cx="781845" cy="2575939"/>
          </a:xfrm>
          <a:prstGeom prst="bentConnector3">
            <a:avLst>
              <a:gd name="adj1" fmla="val 2888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05" name="Elbow Connector 1304"/>
          <p:cNvCxnSpPr>
            <a:cxnSpLocks/>
            <a:endCxn id="1278" idx="2"/>
          </p:cNvCxnSpPr>
          <p:nvPr/>
        </p:nvCxnSpPr>
        <p:spPr>
          <a:xfrm rot="5400000" flipH="1" flipV="1">
            <a:off x="8258067" y="2557359"/>
            <a:ext cx="453872" cy="4781117"/>
          </a:xfrm>
          <a:prstGeom prst="bentConnector3">
            <a:avLst>
              <a:gd name="adj1" fmla="val 48600"/>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67" name="Graphic 1266">
            <a:extLst>
              <a:ext uri="{FF2B5EF4-FFF2-40B4-BE49-F238E27FC236}">
                <a16:creationId xmlns:a16="http://schemas.microsoft.com/office/drawing/2014/main" id="{0B1129E6-239C-4074-B9D2-31DDC262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268" name="Group 1267">
            <a:extLst>
              <a:ext uri="{FF2B5EF4-FFF2-40B4-BE49-F238E27FC236}">
                <a16:creationId xmlns:a16="http://schemas.microsoft.com/office/drawing/2014/main" id="{6AD4A842-97C6-482F-AD4C-68778A0218CC}"/>
              </a:ext>
            </a:extLst>
          </p:cNvPr>
          <p:cNvGrpSpPr/>
          <p:nvPr/>
        </p:nvGrpSpPr>
        <p:grpSpPr>
          <a:xfrm>
            <a:off x="0" y="6497955"/>
            <a:ext cx="12192000" cy="360045"/>
            <a:chOff x="0" y="6497955"/>
            <a:chExt cx="12192000" cy="360045"/>
          </a:xfrm>
        </p:grpSpPr>
        <p:sp>
          <p:nvSpPr>
            <p:cNvPr id="1269" name="bk object 17">
              <a:extLst>
                <a:ext uri="{FF2B5EF4-FFF2-40B4-BE49-F238E27FC236}">
                  <a16:creationId xmlns:a16="http://schemas.microsoft.com/office/drawing/2014/main" id="{EAA85124-C106-4FC6-83C5-A0320167D10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270" name="TextBox 1269">
              <a:extLst>
                <a:ext uri="{FF2B5EF4-FFF2-40B4-BE49-F238E27FC236}">
                  <a16:creationId xmlns:a16="http://schemas.microsoft.com/office/drawing/2014/main" id="{EB2708B1-96BA-4EAA-8CA5-757CEC2FFBB7}"/>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F309820-A8CE-41D5-9579-9B82FAE701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4447" y="5174853"/>
            <a:ext cx="721553" cy="721553"/>
          </a:xfrm>
          <a:prstGeom prst="rect">
            <a:avLst/>
          </a:prstGeom>
        </p:spPr>
      </p:pic>
    </p:spTree>
    <p:extLst>
      <p:ext uri="{BB962C8B-B14F-4D97-AF65-F5344CB8AC3E}">
        <p14:creationId xmlns:p14="http://schemas.microsoft.com/office/powerpoint/2010/main" val="2511996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 Routing</a:t>
            </a:r>
          </a:p>
        </p:txBody>
      </p:sp>
      <p:grpSp>
        <p:nvGrpSpPr>
          <p:cNvPr id="37" name="Group 36"/>
          <p:cNvGrpSpPr/>
          <p:nvPr/>
        </p:nvGrpSpPr>
        <p:grpSpPr>
          <a:xfrm>
            <a:off x="6725751" y="2721643"/>
            <a:ext cx="5643564" cy="3146258"/>
            <a:chOff x="395371" y="1139688"/>
            <a:chExt cx="8399866" cy="4651514"/>
          </a:xfrm>
          <a:solidFill>
            <a:srgbClr val="00B0F0"/>
          </a:solidFill>
        </p:grpSpPr>
        <p:sp>
          <p:nvSpPr>
            <p:cNvPr id="38"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7"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8"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9"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0"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1"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2"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3"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4"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5"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6"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7"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8"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9"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0"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1"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2"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3"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4"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5"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6"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7"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8"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9"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0"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1"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2"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3"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4"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5"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6"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7"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8"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9"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0"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1"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2"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3"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4"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5"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6"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7"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8"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9"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0"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1"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2"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3"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4"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5"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6"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7"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8"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9"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0"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1"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2"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3"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4"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5"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6"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7"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8"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9"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0"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1"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2"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3"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4"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5"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6"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7"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8"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9"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0"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1"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2"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3"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4"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5"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6"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7"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8"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9"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0"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1"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2"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3"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4"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5"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6"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7"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8"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9"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0"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1"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2"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3"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4"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5"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6"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7"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8"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9"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0"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1"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2"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3"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4"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5"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6"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7"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8"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9"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0"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1"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2"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3"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4"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5"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6"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7"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8"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9"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0"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1"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2"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3"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4"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5"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6"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7"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8"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9"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0"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1"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2"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3"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4"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5"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6"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7"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8"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9"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0"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1"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2"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3"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4"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5"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6"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7"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8"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9"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0"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1"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2"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3"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4"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5"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6"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7"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8"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9"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0"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1"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2"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3"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4"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5"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6"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7"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8"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9"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0"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1"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2"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3"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4"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5"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6"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7"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8"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9"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0"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1"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2"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3"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4"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5"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6"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7"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8"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9"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0"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1"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2"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3"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4"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5"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6"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7"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8"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9"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0"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1"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2"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3"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4"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5"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6"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7"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8"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9"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0"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1"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2"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3"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4"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5"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6"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7"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8"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9"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0"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1"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2"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3"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4"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5"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6"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7"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8"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9"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0"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1"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2"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3"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4"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5"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6"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7"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8"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9"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0"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1"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2"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3"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4"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5"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6"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7"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8"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9"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0"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1"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2"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3"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4"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5"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6"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7"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8"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9"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0"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1"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2"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3"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4"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5"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6"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7"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8"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9"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0"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1"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2"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403"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4"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5"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6"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407"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8"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9"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0"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1"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2"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3"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4"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5"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6"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7"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8"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9"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0"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1"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2"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3"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4"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5"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6"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7"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8"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9"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0"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1"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2"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3"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4"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5"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6"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7"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8"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9"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0"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1"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2"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3"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4"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5"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6"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7"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8"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9"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0"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1"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452"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3"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4"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5"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6"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7"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8"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9"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0"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1"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2"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3"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4"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5"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6"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7"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8"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9"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0"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1"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2"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3"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4"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5"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6"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7"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8"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9"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0"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1"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2"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3"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4"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5"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6"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7"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8"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9"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0"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1"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2"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3"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4"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5"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6"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7"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8"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9"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0"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1"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2"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3"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4"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5"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6"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7"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8"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9"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0"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1"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2"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3"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4"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5"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6"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7"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8"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9"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0"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1"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2"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3"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4"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5"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6"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7"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8"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9"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0"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1"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2"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3"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4"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5"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6"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7"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8"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9"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0"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1"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2"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3"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4"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5"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6"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7"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8"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9"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0"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1"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2"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553"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4"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5"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6"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7"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8"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9"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0"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1"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2"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3"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4"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5"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6"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7"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8"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9"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0"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1"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2"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3"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4"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5"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6"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7"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8"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9"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0"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1"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2"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3"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4"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5"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6"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7"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8"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9"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0"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1"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2"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3"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4"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5"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596"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7"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8"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9"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0"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1"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2"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3"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4"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5"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6"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7"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8"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9"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0"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1"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2"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3"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4"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5"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6"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7"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8"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9"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0"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1"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2"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3"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4"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5"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6"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7"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8"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9"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0"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1"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2"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3"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4"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5"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6"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7"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8"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9"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0"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1"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2"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3"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4"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5"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6"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647"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8"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9"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0"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1"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2"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3"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4"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5"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6"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7"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8"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9"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0"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1"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2"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3"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4"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5"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6"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7"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8"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9"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0"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1"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2"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3"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674"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5"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6"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7"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8"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9"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0"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1"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2"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3"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4"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5"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6"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7"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8"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9"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0"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1"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2"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3"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4"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5"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6"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7"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8"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9"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0"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1"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2"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3"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4"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5"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6"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7"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8"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9"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0"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1"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2"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3"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4"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5"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6"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7"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8"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9"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0"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1"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2"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3"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4"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5"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6"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7"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8"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9"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0"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1"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2"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3"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4"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5"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6"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7"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8"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9"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0"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1"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2"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3"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4"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5"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6"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7"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8"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9"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0"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1"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2"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3"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4"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5"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6"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7"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8"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9"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0"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1"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2"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3"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4"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5"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6"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7"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8"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9"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0"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771"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2"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3"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4"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5"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6"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7"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8"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9"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0"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1"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2"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3"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4"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5"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6"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7"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8"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9"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790"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1"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2"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3"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4"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5"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6"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7"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8"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9"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0"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1"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2"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3"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4"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5"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6"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7"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8"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9"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0"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1"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2"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3"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4"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5"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6"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7"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8"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9"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0"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1"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2"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3"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4"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5"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6"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7"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8"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9"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0"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1"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2"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3"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4"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5"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6"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7"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8"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9"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0"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1"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2"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3"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4"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5"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6"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7"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8"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9"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0"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1"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2"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3"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4"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5"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6"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7"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8"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9"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0"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1"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2"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3"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4"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5"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6"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7"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8"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9"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0"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1"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2"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3"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4"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5"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6"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7"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8"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9"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0"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1"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2"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3"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4"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5"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6"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7"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8"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9"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0"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1"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2"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3"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4"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5"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6"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7"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8"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9"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0"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1"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2"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3"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4"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5"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6"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7"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8"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9"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0"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1"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2"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3"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4"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5"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6"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7"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8"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9"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0"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1"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2"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3"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4"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5"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6"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7"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8"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9"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0"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1"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2"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3"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4"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5"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6"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7"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8"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9"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0"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1"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2"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3"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4"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5"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6"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7"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8"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9"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0"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1"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2"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3"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4"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5"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6"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7"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8"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9"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0"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1"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2"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3"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4"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5"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6"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7"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8"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9"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0"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1"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2"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3"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4"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5"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976"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7"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8"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9"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0"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1"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2"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3"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4"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5"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6"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7"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8"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9"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0"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1"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2"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3"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4"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5"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6"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7"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8"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9"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0"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1"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2"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3"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4"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5"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6"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7"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8"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9"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0"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1"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2"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3"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4"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5"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6"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7"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8"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9"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0"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1"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2"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3"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4"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5"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6"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7"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8"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9"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0"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1"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2"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3"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4"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5"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6"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7"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8"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9"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0"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1"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2"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3"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4"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5"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6"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7"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8"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9"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0"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1"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2"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3"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4"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5"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1056"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7"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8"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9"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0"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1"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2"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3"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4"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5"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6"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7"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8"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9"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0"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1"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2"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3"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4"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5"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6"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7"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8"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9"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0"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1"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2"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3"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4"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5"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6"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7"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8"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9"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0"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1"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2"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3"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4"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5"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6"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7"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8"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9"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0"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1"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2"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3"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4"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5"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6"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7"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8"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9"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0"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1"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2"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3"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4"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1115"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6"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7"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8"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9"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0"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1"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2"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3"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4"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5"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6"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7"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8"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9"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0"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1"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2"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3"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4"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5"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6"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7"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8"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9"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0"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1"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2"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3"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4"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5"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6"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7"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8"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9"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0"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1"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2"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3"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4"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5"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6"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7"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8"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9"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0"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1"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2"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3"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4"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5"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6"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7"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8"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9"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0"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1"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2"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3"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4"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5"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6"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7"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8"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9"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0"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1"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2"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3"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4"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5"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6"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7"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8"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9"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0"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1"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2"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3"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4"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5"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6"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7"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8"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9"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0"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1"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2"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3"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4"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5"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6"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7"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8"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9"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0"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1"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2"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3"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4"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5"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6"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7"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8"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9"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0"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1"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2"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3"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1224"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5"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6"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7"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8"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9"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0"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1"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2"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3"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4"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5"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6"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7"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8"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9"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0"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1"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2"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3"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4"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5"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6"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7"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8"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9"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0"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1"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2"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3"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4"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5"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6"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7"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8"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9"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0"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1"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2"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3"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4"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5"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6"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grpSp>
      <p:grpSp>
        <p:nvGrpSpPr>
          <p:cNvPr id="1275" name="Group 1274"/>
          <p:cNvGrpSpPr/>
          <p:nvPr/>
        </p:nvGrpSpPr>
        <p:grpSpPr>
          <a:xfrm>
            <a:off x="11139179" y="4990516"/>
            <a:ext cx="501162" cy="501162"/>
            <a:chOff x="2768872" y="3544425"/>
            <a:chExt cx="780290" cy="780290"/>
          </a:xfrm>
        </p:grpSpPr>
        <p:sp>
          <p:nvSpPr>
            <p:cNvPr id="1276" name="Oval 1275"/>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sp>
          <p:nvSpPr>
            <p:cNvPr id="1277" name="Oval 1276"/>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pic>
          <p:nvPicPr>
            <p:cNvPr id="1278" name="Picture 12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79" name="Group 1278"/>
          <p:cNvGrpSpPr/>
          <p:nvPr/>
        </p:nvGrpSpPr>
        <p:grpSpPr>
          <a:xfrm>
            <a:off x="9608639" y="3326514"/>
            <a:ext cx="501162" cy="501162"/>
            <a:chOff x="2768872" y="3544425"/>
            <a:chExt cx="780290" cy="780290"/>
          </a:xfrm>
        </p:grpSpPr>
        <p:sp>
          <p:nvSpPr>
            <p:cNvPr id="1280" name="Oval 1279"/>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sp>
          <p:nvSpPr>
            <p:cNvPr id="1281" name="Oval 1280"/>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pic>
          <p:nvPicPr>
            <p:cNvPr id="1282" name="Picture 12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83" name="Group 1282"/>
          <p:cNvGrpSpPr/>
          <p:nvPr/>
        </p:nvGrpSpPr>
        <p:grpSpPr>
          <a:xfrm>
            <a:off x="8063507" y="3451659"/>
            <a:ext cx="501162" cy="501162"/>
            <a:chOff x="2768872" y="3544425"/>
            <a:chExt cx="780290" cy="780290"/>
          </a:xfrm>
        </p:grpSpPr>
        <p:sp>
          <p:nvSpPr>
            <p:cNvPr id="1284" name="Oval 1283"/>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sp>
          <p:nvSpPr>
            <p:cNvPr id="1285" name="Oval 1284"/>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pic>
          <p:nvPicPr>
            <p:cNvPr id="1286" name="Picture 12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sp>
        <p:nvSpPr>
          <p:cNvPr id="3" name="Oval 2"/>
          <p:cNvSpPr/>
          <p:nvPr/>
        </p:nvSpPr>
        <p:spPr bwMode="auto">
          <a:xfrm>
            <a:off x="7042499" y="3021878"/>
            <a:ext cx="1930338" cy="2907435"/>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1267" name="Oval 1266"/>
          <p:cNvSpPr/>
          <p:nvPr/>
        </p:nvSpPr>
        <p:spPr bwMode="auto">
          <a:xfrm>
            <a:off x="9262232" y="3156721"/>
            <a:ext cx="998880" cy="830845"/>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1268" name="Oval 1267"/>
          <p:cNvSpPr/>
          <p:nvPr/>
        </p:nvSpPr>
        <p:spPr bwMode="auto">
          <a:xfrm>
            <a:off x="10391807" y="3996903"/>
            <a:ext cx="550784" cy="830845"/>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cxnSp>
        <p:nvCxnSpPr>
          <p:cNvPr id="7" name="Straight Arrow Connector 6"/>
          <p:cNvCxnSpPr>
            <a:cxnSpLocks/>
            <a:stCxn id="1268" idx="4"/>
            <a:endCxn id="1278" idx="1"/>
          </p:cNvCxnSpPr>
          <p:nvPr/>
        </p:nvCxnSpPr>
        <p:spPr>
          <a:xfrm>
            <a:off x="10667201" y="4827748"/>
            <a:ext cx="471979" cy="413351"/>
          </a:xfrm>
          <a:prstGeom prst="straightConnector1">
            <a:avLst/>
          </a:prstGeom>
          <a:ln w="254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9" name="Text Placeholder 4"/>
          <p:cNvSpPr txBox="1">
            <a:spLocks/>
          </p:cNvSpPr>
          <p:nvPr/>
        </p:nvSpPr>
        <p:spPr>
          <a:xfrm>
            <a:off x="270759" y="1523500"/>
            <a:ext cx="6771741" cy="5088669"/>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GB" sz="2800" dirty="0">
                <a:gradFill>
                  <a:gsLst>
                    <a:gs pos="13869">
                      <a:schemeClr val="tx2"/>
                    </a:gs>
                    <a:gs pos="42000">
                      <a:schemeClr val="tx2"/>
                    </a:gs>
                  </a:gsLst>
                  <a:lin ang="5400000" scaled="0"/>
                </a:gradFill>
              </a:rPr>
              <a:t>Directs users from specific geo locations to specific endpoints</a:t>
            </a:r>
          </a:p>
          <a:p>
            <a:pPr lvl="1"/>
            <a:r>
              <a:rPr lang="en-GB" sz="1800" dirty="0"/>
              <a:t>Customer chooses the geo regions to endpoint mapping</a:t>
            </a:r>
          </a:p>
          <a:p>
            <a:pPr lvl="1"/>
            <a:r>
              <a:rPr lang="en-GB" sz="1800" dirty="0"/>
              <a:t>Based on DNS query source IP + geo-&gt;IP table</a:t>
            </a:r>
          </a:p>
          <a:p>
            <a:pPr lvl="1"/>
            <a:r>
              <a:rPr lang="en-GB" sz="1600" dirty="0"/>
              <a:t>Regions can be specified at a global, continent (e.g. South America), country (e.g. Indonesia) or state / province (e.g. Canada-Ontario) level. </a:t>
            </a:r>
          </a:p>
          <a:p>
            <a:pPr lvl="2"/>
            <a:r>
              <a:rPr lang="en-GB" sz="1200" dirty="0"/>
              <a:t>State / province granularity supported only for Australia, Canada, UK and USA.</a:t>
            </a:r>
            <a:endParaRPr lang="en-GB" sz="2000" dirty="0"/>
          </a:p>
          <a:p>
            <a:pPr lvl="1"/>
            <a:r>
              <a:rPr lang="en-GB" sz="1800" dirty="0"/>
              <a:t>Includes health checks + failover</a:t>
            </a:r>
          </a:p>
          <a:p>
            <a:r>
              <a:rPr lang="en-GB" sz="2800" dirty="0">
                <a:gradFill>
                  <a:gsLst>
                    <a:gs pos="13869">
                      <a:schemeClr val="tx2"/>
                    </a:gs>
                    <a:gs pos="42000">
                      <a:schemeClr val="tx2"/>
                    </a:gs>
                  </a:gsLst>
                  <a:lin ang="5400000" scaled="0"/>
                </a:gradFill>
              </a:rPr>
              <a:t>Scenarios</a:t>
            </a:r>
          </a:p>
          <a:p>
            <a:pPr lvl="1"/>
            <a:r>
              <a:rPr lang="en-GB" sz="1800" dirty="0"/>
              <a:t>Compliance with data sovereignty mandates</a:t>
            </a:r>
          </a:p>
        </p:txBody>
      </p:sp>
      <p:pic>
        <p:nvPicPr>
          <p:cNvPr id="1270" name="Graphic 1269">
            <a:extLst>
              <a:ext uri="{FF2B5EF4-FFF2-40B4-BE49-F238E27FC236}">
                <a16:creationId xmlns:a16="http://schemas.microsoft.com/office/drawing/2014/main" id="{182F2862-55F0-4575-BAFF-109F79D1C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5605" y="338621"/>
            <a:ext cx="721553" cy="721553"/>
          </a:xfrm>
          <a:prstGeom prst="rect">
            <a:avLst/>
          </a:prstGeom>
        </p:spPr>
      </p:pic>
      <p:grpSp>
        <p:nvGrpSpPr>
          <p:cNvPr id="1271" name="Group 1270">
            <a:extLst>
              <a:ext uri="{FF2B5EF4-FFF2-40B4-BE49-F238E27FC236}">
                <a16:creationId xmlns:a16="http://schemas.microsoft.com/office/drawing/2014/main" id="{0A02BAAE-F4EE-41DC-949B-C0D76A79AA5D}"/>
              </a:ext>
            </a:extLst>
          </p:cNvPr>
          <p:cNvGrpSpPr/>
          <p:nvPr/>
        </p:nvGrpSpPr>
        <p:grpSpPr>
          <a:xfrm>
            <a:off x="0" y="6497955"/>
            <a:ext cx="12192000" cy="360045"/>
            <a:chOff x="0" y="6497955"/>
            <a:chExt cx="12192000" cy="360045"/>
          </a:xfrm>
        </p:grpSpPr>
        <p:sp>
          <p:nvSpPr>
            <p:cNvPr id="1272" name="bk object 17">
              <a:extLst>
                <a:ext uri="{FF2B5EF4-FFF2-40B4-BE49-F238E27FC236}">
                  <a16:creationId xmlns:a16="http://schemas.microsoft.com/office/drawing/2014/main" id="{9480FCB3-D110-4094-B605-53A919BD16D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273" name="TextBox 1272">
              <a:extLst>
                <a:ext uri="{FF2B5EF4-FFF2-40B4-BE49-F238E27FC236}">
                  <a16:creationId xmlns:a16="http://schemas.microsoft.com/office/drawing/2014/main" id="{59178836-2ACF-4980-8A21-67E996F40E2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9957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sz="3528">
                <a:gradFill>
                  <a:gsLst>
                    <a:gs pos="13869">
                      <a:schemeClr val="tx2"/>
                    </a:gs>
                    <a:gs pos="42000">
                      <a:schemeClr val="tx2"/>
                    </a:gs>
                  </a:gsLst>
                  <a:lin ang="5400000" scaled="0"/>
                </a:gradFill>
              </a:rPr>
              <a:t>Traffic Manager supports endpoints outside of Azure</a:t>
            </a:r>
          </a:p>
          <a:p>
            <a:pPr lvl="1">
              <a:lnSpc>
                <a:spcPct val="100000"/>
              </a:lnSpc>
            </a:pPr>
            <a:r>
              <a:rPr lang="en-GB"/>
              <a:t>Simply specify an arbitrary DNS name, e.g. mysite.contoso.com</a:t>
            </a:r>
          </a:p>
          <a:p>
            <a:pPr lvl="1">
              <a:lnSpc>
                <a:spcPct val="100000"/>
              </a:lnSpc>
            </a:pPr>
            <a:r>
              <a:rPr lang="en-GB"/>
              <a:t>Works with all traffic-routing methods</a:t>
            </a:r>
          </a:p>
          <a:p>
            <a:r>
              <a:rPr lang="en-GB" sz="3528">
                <a:gradFill>
                  <a:gsLst>
                    <a:gs pos="13869">
                      <a:schemeClr val="tx2"/>
                    </a:gs>
                    <a:gs pos="42000">
                      <a:schemeClr val="tx2"/>
                    </a:gs>
                  </a:gsLst>
                  <a:lin ang="5400000" scaled="0"/>
                </a:gradFill>
              </a:rPr>
              <a:t>Enables a variety of ‘hybrid’ scenarios</a:t>
            </a:r>
          </a:p>
          <a:p>
            <a:pPr lvl="1">
              <a:lnSpc>
                <a:spcPct val="100000"/>
              </a:lnSpc>
            </a:pPr>
            <a:r>
              <a:rPr lang="en-GB"/>
              <a:t>Smooth migration from on-premises to Cloud</a:t>
            </a:r>
          </a:p>
          <a:p>
            <a:pPr lvl="1">
              <a:lnSpc>
                <a:spcPct val="100000"/>
              </a:lnSpc>
            </a:pPr>
            <a:r>
              <a:rPr lang="en-GB"/>
              <a:t>Geo-expansion of existing applications</a:t>
            </a:r>
          </a:p>
          <a:p>
            <a:pPr lvl="1">
              <a:lnSpc>
                <a:spcPct val="100000"/>
              </a:lnSpc>
            </a:pPr>
            <a:r>
              <a:rPr lang="en-GB"/>
              <a:t>Burst-to-Cloud</a:t>
            </a:r>
          </a:p>
          <a:p>
            <a:pPr lvl="1">
              <a:lnSpc>
                <a:spcPct val="100000"/>
              </a:lnSpc>
            </a:pPr>
            <a:r>
              <a:rPr lang="en-GB"/>
              <a:t>Failover-to-Cloud</a:t>
            </a:r>
          </a:p>
        </p:txBody>
      </p:sp>
      <p:sp>
        <p:nvSpPr>
          <p:cNvPr id="2" name="Title 1"/>
          <p:cNvSpPr>
            <a:spLocks noGrp="1"/>
          </p:cNvSpPr>
          <p:nvPr>
            <p:ph type="title"/>
          </p:nvPr>
        </p:nvSpPr>
        <p:spPr/>
        <p:txBody>
          <a:bodyPr/>
          <a:lstStyle/>
          <a:p>
            <a:r>
              <a:rPr lang="en-US"/>
              <a:t>External Endpoints</a:t>
            </a:r>
          </a:p>
        </p:txBody>
      </p:sp>
      <p:grpSp>
        <p:nvGrpSpPr>
          <p:cNvPr id="18" name="Group 17"/>
          <p:cNvGrpSpPr/>
          <p:nvPr/>
        </p:nvGrpSpPr>
        <p:grpSpPr>
          <a:xfrm>
            <a:off x="8570536" y="3408454"/>
            <a:ext cx="780290" cy="780290"/>
            <a:chOff x="2768872" y="3544425"/>
            <a:chExt cx="780290" cy="780290"/>
          </a:xfrm>
        </p:grpSpPr>
        <p:sp>
          <p:nvSpPr>
            <p:cNvPr id="19" name="Oval 18"/>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20" name="Oval 19"/>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512524" y="3400606"/>
            <a:ext cx="919559" cy="919559"/>
          </a:xfrm>
          <a:prstGeom prst="rect">
            <a:avLst/>
          </a:prstGeom>
        </p:spPr>
      </p:pic>
      <p:cxnSp>
        <p:nvCxnSpPr>
          <p:cNvPr id="31" name="Elbow Connector 30"/>
          <p:cNvCxnSpPr>
            <a:cxnSpLocks/>
            <a:endCxn id="21" idx="0"/>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a:endCxn id="30" idx="0"/>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9183" y="1727356"/>
            <a:ext cx="802603" cy="802603"/>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0529" y="1539023"/>
            <a:ext cx="11650488" cy="1085810"/>
          </a:xfrm>
        </p:spPr>
        <p:txBody>
          <a:bodyPr/>
          <a:lstStyle/>
          <a:p>
            <a:r>
              <a:rPr lang="en-GB" sz="3528">
                <a:gradFill>
                  <a:gsLst>
                    <a:gs pos="13869">
                      <a:schemeClr val="tx2"/>
                    </a:gs>
                    <a:gs pos="42000">
                      <a:schemeClr val="tx2"/>
                    </a:gs>
                  </a:gsLst>
                  <a:lin ang="5400000" scaled="0"/>
                </a:gradFill>
              </a:rPr>
              <a:t>Enable richer profiles with greater flexibility for large/complex deployments</a:t>
            </a:r>
          </a:p>
        </p:txBody>
      </p:sp>
      <p:sp>
        <p:nvSpPr>
          <p:cNvPr id="2" name="Title 1"/>
          <p:cNvSpPr>
            <a:spLocks noGrp="1"/>
          </p:cNvSpPr>
          <p:nvPr>
            <p:ph type="title"/>
          </p:nvPr>
        </p:nvSpPr>
        <p:spPr/>
        <p:txBody>
          <a:bodyPr/>
          <a:lstStyle/>
          <a:p>
            <a:r>
              <a:rPr lang="en-US"/>
              <a:t>Nested Profiles</a:t>
            </a:r>
          </a:p>
        </p:txBody>
      </p:sp>
      <p:sp>
        <p:nvSpPr>
          <p:cNvPr id="70" name="Oval 69"/>
          <p:cNvSpPr/>
          <p:nvPr/>
        </p:nvSpPr>
        <p:spPr bwMode="auto">
          <a:xfrm>
            <a:off x="3921090"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1" name="Oval 70"/>
          <p:cNvSpPr/>
          <p:nvPr/>
        </p:nvSpPr>
        <p:spPr bwMode="auto">
          <a:xfrm>
            <a:off x="4275121"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2" name="Oval 71"/>
          <p:cNvSpPr/>
          <p:nvPr/>
        </p:nvSpPr>
        <p:spPr bwMode="auto">
          <a:xfrm>
            <a:off x="4629152" y="55611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4" name="Oval 73"/>
          <p:cNvSpPr/>
          <p:nvPr/>
        </p:nvSpPr>
        <p:spPr bwMode="auto">
          <a:xfrm>
            <a:off x="5018905"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5" name="Oval 74"/>
          <p:cNvSpPr/>
          <p:nvPr/>
        </p:nvSpPr>
        <p:spPr bwMode="auto">
          <a:xfrm>
            <a:off x="5372936"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6" name="Oval 75"/>
          <p:cNvSpPr/>
          <p:nvPr/>
        </p:nvSpPr>
        <p:spPr bwMode="auto">
          <a:xfrm>
            <a:off x="5726967" y="55611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8" name="Oval 77"/>
          <p:cNvSpPr/>
          <p:nvPr/>
        </p:nvSpPr>
        <p:spPr bwMode="auto">
          <a:xfrm>
            <a:off x="6432708" y="5566402"/>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9" name="Oval 78"/>
          <p:cNvSpPr/>
          <p:nvPr/>
        </p:nvSpPr>
        <p:spPr bwMode="auto">
          <a:xfrm>
            <a:off x="6786739" y="5566402"/>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0" name="Oval 79"/>
          <p:cNvSpPr/>
          <p:nvPr/>
        </p:nvSpPr>
        <p:spPr bwMode="auto">
          <a:xfrm>
            <a:off x="7140770" y="5566402"/>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2" name="Oval 81"/>
          <p:cNvSpPr/>
          <p:nvPr/>
        </p:nvSpPr>
        <p:spPr bwMode="auto">
          <a:xfrm>
            <a:off x="7561893"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3" name="Oval 82"/>
          <p:cNvSpPr/>
          <p:nvPr/>
        </p:nvSpPr>
        <p:spPr bwMode="auto">
          <a:xfrm>
            <a:off x="7915924"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4" name="Oval 83"/>
          <p:cNvSpPr/>
          <p:nvPr/>
        </p:nvSpPr>
        <p:spPr bwMode="auto">
          <a:xfrm>
            <a:off x="8269955" y="55611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cxnSp>
        <p:nvCxnSpPr>
          <p:cNvPr id="89" name="Straight Arrow Connector 88"/>
          <p:cNvCxnSpPr/>
          <p:nvPr/>
        </p:nvCxnSpPr>
        <p:spPr>
          <a:xfrm flipH="1">
            <a:off x="5122176" y="2983303"/>
            <a:ext cx="950936" cy="749284"/>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6349821" y="3030973"/>
            <a:ext cx="855606" cy="655655"/>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4527353" y="4052621"/>
            <a:ext cx="313158" cy="432528"/>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990221" y="4052621"/>
            <a:ext cx="322543" cy="472448"/>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065656" y="4069572"/>
            <a:ext cx="315522" cy="444038"/>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7530887" y="4069573"/>
            <a:ext cx="368514" cy="4554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71" idx="0"/>
          </p:cNvCxnSpPr>
          <p:nvPr/>
        </p:nvCxnSpPr>
        <p:spPr>
          <a:xfrm>
            <a:off x="4380982" y="4925961"/>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70" idx="0"/>
          </p:cNvCxnSpPr>
          <p:nvPr/>
        </p:nvCxnSpPr>
        <p:spPr>
          <a:xfrm flipH="1">
            <a:off x="4026951" y="4894955"/>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2" idx="0"/>
          </p:cNvCxnSpPr>
          <p:nvPr/>
        </p:nvCxnSpPr>
        <p:spPr>
          <a:xfrm>
            <a:off x="4455837" y="4894955"/>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75" idx="0"/>
          </p:cNvCxnSpPr>
          <p:nvPr/>
        </p:nvCxnSpPr>
        <p:spPr>
          <a:xfrm>
            <a:off x="5478797" y="4925961"/>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74" idx="0"/>
          </p:cNvCxnSpPr>
          <p:nvPr/>
        </p:nvCxnSpPr>
        <p:spPr>
          <a:xfrm flipH="1">
            <a:off x="5124766" y="4894955"/>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76" idx="0"/>
          </p:cNvCxnSpPr>
          <p:nvPr/>
        </p:nvCxnSpPr>
        <p:spPr>
          <a:xfrm>
            <a:off x="5553652" y="4894955"/>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79" idx="0"/>
          </p:cNvCxnSpPr>
          <p:nvPr/>
        </p:nvCxnSpPr>
        <p:spPr>
          <a:xfrm>
            <a:off x="6892600" y="4931236"/>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78" idx="0"/>
          </p:cNvCxnSpPr>
          <p:nvPr/>
        </p:nvCxnSpPr>
        <p:spPr>
          <a:xfrm flipH="1">
            <a:off x="6538569" y="4900230"/>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80" idx="0"/>
          </p:cNvCxnSpPr>
          <p:nvPr/>
        </p:nvCxnSpPr>
        <p:spPr>
          <a:xfrm>
            <a:off x="6967455" y="4900230"/>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83" idx="0"/>
          </p:cNvCxnSpPr>
          <p:nvPr/>
        </p:nvCxnSpPr>
        <p:spPr>
          <a:xfrm>
            <a:off x="8021785" y="4925961"/>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82" idx="0"/>
          </p:cNvCxnSpPr>
          <p:nvPr/>
        </p:nvCxnSpPr>
        <p:spPr>
          <a:xfrm flipH="1">
            <a:off x="7667754" y="4894955"/>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84" idx="0"/>
          </p:cNvCxnSpPr>
          <p:nvPr/>
        </p:nvCxnSpPr>
        <p:spPr>
          <a:xfrm>
            <a:off x="8096640" y="4894955"/>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657398" y="2512512"/>
            <a:ext cx="3333515" cy="1104934"/>
          </a:xfrm>
          <a:prstGeom prst="rect">
            <a:avLst/>
          </a:prstGeom>
          <a:noFill/>
        </p:spPr>
        <p:txBody>
          <a:bodyPr wrap="square" lIns="179238" tIns="143391" rIns="179238" bIns="143391" rtlCol="0">
            <a:spAutoFit/>
          </a:bodyPr>
          <a:lstStyle/>
          <a:p>
            <a:pPr>
              <a:lnSpc>
                <a:spcPct val="90000"/>
              </a:lnSpc>
              <a:spcAft>
                <a:spcPts val="588"/>
              </a:spcAft>
            </a:pPr>
            <a:r>
              <a:rPr lang="en-GB" sz="2000" b="1">
                <a:gradFill>
                  <a:gsLst>
                    <a:gs pos="2917">
                      <a:srgbClr val="FFFFFF"/>
                    </a:gs>
                    <a:gs pos="30000">
                      <a:srgbClr val="FFFFFF"/>
                    </a:gs>
                  </a:gsLst>
                  <a:lin ang="5400000" scaled="0"/>
                </a:gradFill>
              </a:rPr>
              <a:t>Example</a:t>
            </a:r>
            <a:endParaRPr lang="en-GB" sz="1666" b="1">
              <a:gradFill>
                <a:gsLst>
                  <a:gs pos="2917">
                    <a:srgbClr val="FFFFFF"/>
                  </a:gs>
                  <a:gs pos="30000">
                    <a:srgbClr val="FFFFFF"/>
                  </a:gs>
                </a:gsLst>
                <a:lin ang="5400000" scaled="0"/>
              </a:gradFill>
            </a:endParaRPr>
          </a:p>
          <a:p>
            <a:pPr>
              <a:lnSpc>
                <a:spcPct val="90000"/>
              </a:lnSpc>
              <a:spcAft>
                <a:spcPts val="588"/>
              </a:spcAft>
            </a:pPr>
            <a:r>
              <a:rPr lang="en-GB" sz="1666">
                <a:gradFill>
                  <a:gsLst>
                    <a:gs pos="2917">
                      <a:srgbClr val="FFFFFF"/>
                    </a:gs>
                    <a:gs pos="30000">
                      <a:srgbClr val="FFFFFF"/>
                    </a:gs>
                  </a:gsLst>
                  <a:lin ang="5400000" scaled="0"/>
                </a:gradFill>
              </a:rPr>
              <a:t>Level 1: Route to user’s nearest Geo (US, EU, ASIA)</a:t>
            </a:r>
            <a:endParaRPr lang="en-IE" sz="1666" err="1">
              <a:gradFill>
                <a:gsLst>
                  <a:gs pos="2917">
                    <a:srgbClr val="FFFFFF"/>
                  </a:gs>
                  <a:gs pos="30000">
                    <a:srgbClr val="FFFFFF"/>
                  </a:gs>
                </a:gsLst>
                <a:lin ang="5400000" scaled="0"/>
              </a:gradFill>
            </a:endParaRPr>
          </a:p>
        </p:txBody>
      </p:sp>
      <p:sp>
        <p:nvSpPr>
          <p:cNvPr id="108" name="TextBox 107"/>
          <p:cNvSpPr txBox="1"/>
          <p:nvPr/>
        </p:nvSpPr>
        <p:spPr>
          <a:xfrm>
            <a:off x="8657397" y="3451971"/>
            <a:ext cx="3333514" cy="981695"/>
          </a:xfrm>
          <a:prstGeom prst="rect">
            <a:avLst/>
          </a:prstGeom>
          <a:noFill/>
        </p:spPr>
        <p:txBody>
          <a:bodyPr wrap="square" lIns="179238" tIns="143391" rIns="179238" bIns="143391" rtlCol="0">
            <a:spAutoFit/>
          </a:bodyPr>
          <a:lstStyle/>
          <a:p>
            <a:pPr>
              <a:lnSpc>
                <a:spcPct val="90000"/>
              </a:lnSpc>
              <a:spcAft>
                <a:spcPts val="588"/>
              </a:spcAft>
            </a:pPr>
            <a:r>
              <a:rPr lang="en-GB" sz="1666">
                <a:gradFill>
                  <a:gsLst>
                    <a:gs pos="2917">
                      <a:srgbClr val="FFFFFF"/>
                    </a:gs>
                    <a:gs pos="30000">
                      <a:srgbClr val="FFFFFF"/>
                    </a:gs>
                  </a:gsLst>
                  <a:lin ang="5400000" scaled="0"/>
                </a:gradFill>
              </a:rPr>
              <a:t>Level 2: Route to nearest Region, with cross-region failover within the Geo</a:t>
            </a:r>
            <a:endParaRPr lang="en-IE" sz="1666" err="1">
              <a:gradFill>
                <a:gsLst>
                  <a:gs pos="2917">
                    <a:srgbClr val="FFFFFF"/>
                  </a:gs>
                  <a:gs pos="30000">
                    <a:srgbClr val="FFFFFF"/>
                  </a:gs>
                </a:gsLst>
                <a:lin ang="5400000" scaled="0"/>
              </a:gradFill>
            </a:endParaRPr>
          </a:p>
        </p:txBody>
      </p:sp>
      <p:sp>
        <p:nvSpPr>
          <p:cNvPr id="109" name="TextBox 108"/>
          <p:cNvSpPr txBox="1"/>
          <p:nvPr/>
        </p:nvSpPr>
        <p:spPr>
          <a:xfrm>
            <a:off x="8657398" y="4399875"/>
            <a:ext cx="3333515" cy="981695"/>
          </a:xfrm>
          <a:prstGeom prst="rect">
            <a:avLst/>
          </a:prstGeom>
          <a:noFill/>
        </p:spPr>
        <p:txBody>
          <a:bodyPr wrap="square" lIns="179238" tIns="143391" rIns="179238" bIns="143391" rtlCol="0">
            <a:spAutoFit/>
          </a:bodyPr>
          <a:lstStyle/>
          <a:p>
            <a:pPr>
              <a:lnSpc>
                <a:spcPct val="90000"/>
              </a:lnSpc>
              <a:spcAft>
                <a:spcPts val="588"/>
              </a:spcAft>
            </a:pPr>
            <a:r>
              <a:rPr lang="en-GB" sz="1666">
                <a:gradFill>
                  <a:gsLst>
                    <a:gs pos="2917">
                      <a:srgbClr val="FFFFFF"/>
                    </a:gs>
                    <a:gs pos="30000">
                      <a:srgbClr val="FFFFFF"/>
                    </a:gs>
                  </a:gsLst>
                  <a:lin ang="5400000" scaled="0"/>
                </a:gradFill>
              </a:rPr>
              <a:t>Level 3: Load-balance within the region, divert 1% to test system</a:t>
            </a:r>
            <a:endParaRPr lang="en-IE" sz="1666" err="1">
              <a:gradFill>
                <a:gsLst>
                  <a:gs pos="2917">
                    <a:srgbClr val="FFFFFF"/>
                  </a:gs>
                  <a:gs pos="30000">
                    <a:srgbClr val="FFFFFF"/>
                  </a:gs>
                </a:gsLst>
                <a:lin ang="5400000" scaled="0"/>
              </a:gradFill>
            </a:endParaRPr>
          </a:p>
        </p:txBody>
      </p:sp>
      <p:grpSp>
        <p:nvGrpSpPr>
          <p:cNvPr id="124" name="Group 123"/>
          <p:cNvGrpSpPr/>
          <p:nvPr/>
        </p:nvGrpSpPr>
        <p:grpSpPr>
          <a:xfrm>
            <a:off x="3855522" y="5825068"/>
            <a:ext cx="991494" cy="101404"/>
            <a:chOff x="579437" y="2979936"/>
            <a:chExt cx="932054" cy="108012"/>
          </a:xfrm>
        </p:grpSpPr>
        <p:cxnSp>
          <p:nvCxnSpPr>
            <p:cNvPr id="119" name="Straight Connector 118"/>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4996381" y="5825068"/>
            <a:ext cx="991494" cy="101404"/>
            <a:chOff x="579437" y="2979936"/>
            <a:chExt cx="932054" cy="108012"/>
          </a:xfrm>
        </p:grpSpPr>
        <p:cxnSp>
          <p:nvCxnSpPr>
            <p:cNvPr id="126" name="Straight Connector 125"/>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6385179" y="5825068"/>
            <a:ext cx="991494" cy="101404"/>
            <a:chOff x="579437" y="2979936"/>
            <a:chExt cx="932054" cy="108012"/>
          </a:xfrm>
        </p:grpSpPr>
        <p:cxnSp>
          <p:nvCxnSpPr>
            <p:cNvPr id="130" name="Straight Connector 129"/>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7526038" y="5825068"/>
            <a:ext cx="991494" cy="101404"/>
            <a:chOff x="579437" y="2979936"/>
            <a:chExt cx="932054" cy="108012"/>
          </a:xfrm>
        </p:grpSpPr>
        <p:cxnSp>
          <p:nvCxnSpPr>
            <p:cNvPr id="134" name="Straight Connector 133"/>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3907137" y="5875461"/>
            <a:ext cx="919271"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US West</a:t>
            </a:r>
            <a:endParaRPr lang="en-IE" sz="1176" err="1">
              <a:gradFill>
                <a:gsLst>
                  <a:gs pos="2917">
                    <a:srgbClr val="FFFFFF"/>
                  </a:gs>
                  <a:gs pos="30000">
                    <a:srgbClr val="FFFFFF"/>
                  </a:gs>
                </a:gsLst>
                <a:lin ang="5400000" scaled="0"/>
              </a:gradFill>
            </a:endParaRPr>
          </a:p>
        </p:txBody>
      </p:sp>
      <p:sp>
        <p:nvSpPr>
          <p:cNvPr id="138" name="TextBox 137"/>
          <p:cNvSpPr txBox="1"/>
          <p:nvPr/>
        </p:nvSpPr>
        <p:spPr>
          <a:xfrm>
            <a:off x="5008785" y="5875461"/>
            <a:ext cx="856868"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US East</a:t>
            </a:r>
            <a:endParaRPr lang="en-IE" sz="1176" err="1">
              <a:gradFill>
                <a:gsLst>
                  <a:gs pos="2917">
                    <a:srgbClr val="FFFFFF"/>
                  </a:gs>
                  <a:gs pos="30000">
                    <a:srgbClr val="FFFFFF"/>
                  </a:gs>
                </a:gsLst>
                <a:lin ang="5400000" scaled="0"/>
              </a:gradFill>
            </a:endParaRPr>
          </a:p>
        </p:txBody>
      </p:sp>
      <p:sp>
        <p:nvSpPr>
          <p:cNvPr id="139" name="TextBox 138"/>
          <p:cNvSpPr txBox="1"/>
          <p:nvPr/>
        </p:nvSpPr>
        <p:spPr>
          <a:xfrm>
            <a:off x="6256388" y="5887406"/>
            <a:ext cx="1262962"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Europe North</a:t>
            </a:r>
            <a:endParaRPr lang="en-IE" sz="1176" err="1">
              <a:gradFill>
                <a:gsLst>
                  <a:gs pos="2917">
                    <a:srgbClr val="FFFFFF"/>
                  </a:gs>
                  <a:gs pos="30000">
                    <a:srgbClr val="FFFFFF"/>
                  </a:gs>
                </a:gsLst>
                <a:lin ang="5400000" scaled="0"/>
              </a:gradFill>
            </a:endParaRPr>
          </a:p>
        </p:txBody>
      </p:sp>
      <p:sp>
        <p:nvSpPr>
          <p:cNvPr id="140" name="TextBox 139"/>
          <p:cNvSpPr txBox="1"/>
          <p:nvPr/>
        </p:nvSpPr>
        <p:spPr>
          <a:xfrm>
            <a:off x="7420973" y="5889151"/>
            <a:ext cx="1201627"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Europe West</a:t>
            </a:r>
            <a:endParaRPr lang="en-IE" sz="1176" err="1">
              <a:gradFill>
                <a:gsLst>
                  <a:gs pos="2917">
                    <a:srgbClr val="FFFFFF"/>
                  </a:gs>
                  <a:gs pos="30000">
                    <a:srgbClr val="FFFFFF"/>
                  </a:gs>
                </a:gsLst>
                <a:lin ang="5400000" scaled="0"/>
              </a:gradFill>
            </a:endParaRPr>
          </a:p>
        </p:txBody>
      </p:sp>
      <p:sp>
        <p:nvSpPr>
          <p:cNvPr id="142" name="TextBox 141"/>
          <p:cNvSpPr txBox="1"/>
          <p:nvPr/>
        </p:nvSpPr>
        <p:spPr>
          <a:xfrm>
            <a:off x="4478870" y="6035754"/>
            <a:ext cx="3333515" cy="533917"/>
          </a:xfrm>
          <a:prstGeom prst="rect">
            <a:avLst/>
          </a:prstGeom>
          <a:noFill/>
        </p:spPr>
        <p:txBody>
          <a:bodyPr wrap="square" lIns="179238" tIns="143391" rIns="179238" bIns="143391" rtlCol="0">
            <a:spAutoFit/>
          </a:bodyPr>
          <a:lstStyle/>
          <a:p>
            <a:pPr algn="ctr">
              <a:lnSpc>
                <a:spcPct val="90000"/>
              </a:lnSpc>
              <a:spcAft>
                <a:spcPts val="588"/>
              </a:spcAft>
            </a:pPr>
            <a:r>
              <a:rPr lang="en-GB" sz="1666" dirty="0">
                <a:gradFill>
                  <a:gsLst>
                    <a:gs pos="2917">
                      <a:srgbClr val="FFFFFF"/>
                    </a:gs>
                    <a:gs pos="30000">
                      <a:srgbClr val="FFFFFF"/>
                    </a:gs>
                  </a:gsLst>
                  <a:lin ang="5400000" scaled="0"/>
                </a:gradFill>
              </a:rPr>
              <a:t>Application Endpoints</a:t>
            </a:r>
            <a:endParaRPr lang="en-IE" sz="1666" dirty="0">
              <a:gradFill>
                <a:gsLst>
                  <a:gs pos="2917">
                    <a:srgbClr val="FFFFFF"/>
                  </a:gs>
                  <a:gs pos="30000">
                    <a:srgbClr val="FFFFFF"/>
                  </a:gs>
                </a:gsLst>
                <a:lin ang="5400000" scaled="0"/>
              </a:gradFill>
            </a:endParaRPr>
          </a:p>
        </p:txBody>
      </p:sp>
      <p:sp>
        <p:nvSpPr>
          <p:cNvPr id="143" name="Text Placeholder 4"/>
          <p:cNvSpPr txBox="1">
            <a:spLocks/>
          </p:cNvSpPr>
          <p:nvPr/>
        </p:nvSpPr>
        <p:spPr>
          <a:xfrm>
            <a:off x="365623" y="2697350"/>
            <a:ext cx="4460784" cy="2196668"/>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4950" lvl="1" indent="-234950" defTabSz="914180">
              <a:lnSpc>
                <a:spcPct val="100000"/>
              </a:lnSpc>
              <a:buClr>
                <a:srgbClr val="FFFFFF"/>
              </a:buClr>
            </a:pPr>
            <a:r>
              <a:rPr lang="en-GB">
                <a:solidFill>
                  <a:srgbClr val="FFFFFF"/>
                </a:solidFill>
              </a:rPr>
              <a:t>Health check information propagates upwards</a:t>
            </a:r>
          </a:p>
          <a:p>
            <a:pPr marL="234950" lvl="1" indent="-234950" defTabSz="914180">
              <a:lnSpc>
                <a:spcPct val="100000"/>
              </a:lnSpc>
              <a:buClr>
                <a:srgbClr val="FFFFFF"/>
              </a:buClr>
            </a:pPr>
            <a:r>
              <a:rPr lang="en-GB">
                <a:solidFill>
                  <a:srgbClr val="FFFFFF"/>
                </a:solidFill>
              </a:rPr>
              <a:t>No cost or performance penalty</a:t>
            </a:r>
          </a:p>
          <a:p>
            <a:pPr marL="0" indent="0">
              <a:buClr>
                <a:srgbClr val="FFFFFF"/>
              </a:buClr>
              <a:buNone/>
            </a:pPr>
            <a:endParaRPr lang="en-GB" sz="2744">
              <a:solidFill>
                <a:srgbClr val="FFFFFF"/>
              </a:solidFill>
            </a:endParaRP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16A93B56-663F-4E36-AAA3-A0BCA10F8A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7531" y="2565787"/>
            <a:ext cx="564309" cy="564309"/>
          </a:xfrm>
          <a:prstGeom prst="rect">
            <a:avLst/>
          </a:prstGeom>
        </p:spPr>
      </p:pic>
      <p:pic>
        <p:nvPicPr>
          <p:cNvPr id="4" name="Graphic 3">
            <a:extLst>
              <a:ext uri="{FF2B5EF4-FFF2-40B4-BE49-F238E27FC236}">
                <a16:creationId xmlns:a16="http://schemas.microsoft.com/office/drawing/2014/main" id="{67397B9A-A865-4A1A-878C-7EA53F1FAF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3970" y="3579279"/>
            <a:ext cx="513414" cy="513414"/>
          </a:xfrm>
          <a:prstGeom prst="rect">
            <a:avLst/>
          </a:prstGeom>
        </p:spPr>
      </p:pic>
      <p:pic>
        <p:nvPicPr>
          <p:cNvPr id="6" name="Graphic 5">
            <a:extLst>
              <a:ext uri="{FF2B5EF4-FFF2-40B4-BE49-F238E27FC236}">
                <a16:creationId xmlns:a16="http://schemas.microsoft.com/office/drawing/2014/main" id="{7A5CAF5C-5539-456A-AA06-9ACA869C30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9659" y="3586253"/>
            <a:ext cx="513414" cy="513414"/>
          </a:xfrm>
          <a:prstGeom prst="rect">
            <a:avLst/>
          </a:prstGeom>
        </p:spPr>
      </p:pic>
      <p:pic>
        <p:nvPicPr>
          <p:cNvPr id="7" name="Graphic 6">
            <a:extLst>
              <a:ext uri="{FF2B5EF4-FFF2-40B4-BE49-F238E27FC236}">
                <a16:creationId xmlns:a16="http://schemas.microsoft.com/office/drawing/2014/main" id="{AD58B1FA-AE10-4EE9-9B7E-5850475365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3896" y="4429172"/>
            <a:ext cx="513414" cy="513414"/>
          </a:xfrm>
          <a:prstGeom prst="rect">
            <a:avLst/>
          </a:prstGeom>
        </p:spPr>
      </p:pic>
      <p:pic>
        <p:nvPicPr>
          <p:cNvPr id="8" name="Graphic 7">
            <a:extLst>
              <a:ext uri="{FF2B5EF4-FFF2-40B4-BE49-F238E27FC236}">
                <a16:creationId xmlns:a16="http://schemas.microsoft.com/office/drawing/2014/main" id="{2F01D73C-13AC-443B-8CFD-A18EBCF7C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5750" y="4429172"/>
            <a:ext cx="513414" cy="513414"/>
          </a:xfrm>
          <a:prstGeom prst="rect">
            <a:avLst/>
          </a:prstGeom>
        </p:spPr>
      </p:pic>
      <p:pic>
        <p:nvPicPr>
          <p:cNvPr id="9" name="Graphic 8">
            <a:extLst>
              <a:ext uri="{FF2B5EF4-FFF2-40B4-BE49-F238E27FC236}">
                <a16:creationId xmlns:a16="http://schemas.microsoft.com/office/drawing/2014/main" id="{CA9DE914-BD7E-4E6A-80F1-990BC64506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8519" y="4449835"/>
            <a:ext cx="513414" cy="513414"/>
          </a:xfrm>
          <a:prstGeom prst="rect">
            <a:avLst/>
          </a:prstGeom>
        </p:spPr>
      </p:pic>
      <p:pic>
        <p:nvPicPr>
          <p:cNvPr id="10" name="Graphic 9">
            <a:extLst>
              <a:ext uri="{FF2B5EF4-FFF2-40B4-BE49-F238E27FC236}">
                <a16:creationId xmlns:a16="http://schemas.microsoft.com/office/drawing/2014/main" id="{7094D4A9-3677-44B0-8967-E86E727B48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8315" y="4436989"/>
            <a:ext cx="513414" cy="513414"/>
          </a:xfrm>
          <a:prstGeom prst="rect">
            <a:avLst/>
          </a:prstGeom>
        </p:spPr>
      </p:pic>
    </p:spTree>
    <p:extLst>
      <p:ext uri="{BB962C8B-B14F-4D97-AF65-F5344CB8AC3E}">
        <p14:creationId xmlns:p14="http://schemas.microsoft.com/office/powerpoint/2010/main" val="241997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User Performance</a:t>
            </a: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12" name="Graphic 11" descr="Gauge with solid fill">
            <a:extLst>
              <a:ext uri="{FF2B5EF4-FFF2-40B4-BE49-F238E27FC236}">
                <a16:creationId xmlns:a16="http://schemas.microsoft.com/office/drawing/2014/main" id="{B41B53DF-0B50-4EBA-9F93-97767A74D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8345" y="2708734"/>
            <a:ext cx="3835831" cy="3835831"/>
          </a:xfrm>
          <a:prstGeom prst="rect">
            <a:avLst/>
          </a:prstGeom>
        </p:spPr>
      </p:pic>
      <p:sp>
        <p:nvSpPr>
          <p:cNvPr id="73" name="TextBox 72">
            <a:extLst>
              <a:ext uri="{FF2B5EF4-FFF2-40B4-BE49-F238E27FC236}">
                <a16:creationId xmlns:a16="http://schemas.microsoft.com/office/drawing/2014/main" id="{15B5C571-5404-44CF-9AE8-D184901F9607}"/>
              </a:ext>
            </a:extLst>
          </p:cNvPr>
          <p:cNvSpPr txBox="1"/>
          <p:nvPr/>
        </p:nvSpPr>
        <p:spPr>
          <a:xfrm>
            <a:off x="653512" y="1527535"/>
            <a:ext cx="6762426" cy="984885"/>
          </a:xfrm>
          <a:prstGeom prst="rect">
            <a:avLst/>
          </a:prstGeom>
          <a:noFill/>
        </p:spPr>
        <p:txBody>
          <a:bodyPr wrap="square">
            <a:spAutoFit/>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 the data</a:t>
            </a:r>
          </a:p>
          <a:p>
            <a:pPr marL="342900" lvl="1" indent="-342900">
              <a:buFont typeface="Wingdings" panose="05000000000000000000" pitchFamily="2" charset="2"/>
              <a:buChar char="ü"/>
            </a:pPr>
            <a:r>
              <a:rPr lang="en-US" sz="1900" dirty="0"/>
              <a:t>Latency characteristics of your end users</a:t>
            </a:r>
          </a:p>
          <a:p>
            <a:pPr marL="342900" lvl="1" indent="-342900">
              <a:buFont typeface="Wingdings" panose="05000000000000000000" pitchFamily="2" charset="2"/>
              <a:buChar char="ü"/>
            </a:pPr>
            <a:r>
              <a:rPr lang="en-US" sz="1900" dirty="0"/>
              <a:t>Increased accuracy for routing decisions</a:t>
            </a:r>
          </a:p>
        </p:txBody>
      </p:sp>
    </p:spTree>
    <p:extLst>
      <p:ext uri="{BB962C8B-B14F-4D97-AF65-F5344CB8AC3E}">
        <p14:creationId xmlns:p14="http://schemas.microsoft.com/office/powerpoint/2010/main" val="308590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View</a:t>
            </a: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10" name="TextBox 9">
            <a:extLst>
              <a:ext uri="{FF2B5EF4-FFF2-40B4-BE49-F238E27FC236}">
                <a16:creationId xmlns:a16="http://schemas.microsoft.com/office/drawing/2014/main" id="{8D53BC0C-22D7-4BF8-A0F2-211765515FAD}"/>
              </a:ext>
            </a:extLst>
          </p:cNvPr>
          <p:cNvSpPr txBox="1"/>
          <p:nvPr/>
        </p:nvSpPr>
        <p:spPr>
          <a:xfrm>
            <a:off x="588263" y="1432467"/>
            <a:ext cx="6762426" cy="1277273"/>
          </a:xfrm>
          <a:prstGeom prst="rect">
            <a:avLst/>
          </a:prstGeom>
          <a:noFill/>
        </p:spPr>
        <p:txBody>
          <a:bodyPr wrap="square">
            <a:spAutoFit/>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 the data</a:t>
            </a:r>
          </a:p>
          <a:p>
            <a:pPr marL="342900" lvl="1" indent="-342900">
              <a:buFont typeface="Wingdings" panose="05000000000000000000" pitchFamily="2" charset="2"/>
              <a:buChar char="ü"/>
            </a:pPr>
            <a:r>
              <a:rPr lang="en-US" sz="1900" dirty="0"/>
              <a:t>Understand more about your users</a:t>
            </a:r>
          </a:p>
          <a:p>
            <a:pPr marL="342900" lvl="1" indent="-342900">
              <a:buFont typeface="Wingdings" panose="05000000000000000000" pitchFamily="2" charset="2"/>
              <a:buChar char="ü"/>
            </a:pPr>
            <a:r>
              <a:rPr lang="en-US" sz="1900" dirty="0"/>
              <a:t>Understand your user’s experience</a:t>
            </a:r>
          </a:p>
          <a:p>
            <a:pPr marL="342900" lvl="1" indent="-342900">
              <a:buFont typeface="Wingdings" panose="05000000000000000000" pitchFamily="2" charset="2"/>
              <a:buChar char="ü"/>
            </a:pPr>
            <a:r>
              <a:rPr lang="en-US" sz="1900" dirty="0"/>
              <a:t>Make informed decisions</a:t>
            </a:r>
          </a:p>
        </p:txBody>
      </p:sp>
      <p:pic>
        <p:nvPicPr>
          <p:cNvPr id="1026" name="Picture 2" descr="Traffic Manager Traffic View Geographic view">
            <a:extLst>
              <a:ext uri="{FF2B5EF4-FFF2-40B4-BE49-F238E27FC236}">
                <a16:creationId xmlns:a16="http://schemas.microsoft.com/office/drawing/2014/main" id="{D3E0580F-25A2-4D17-9A73-10C559D772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943959" y="1178753"/>
            <a:ext cx="6804531" cy="48084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771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lang="en-US" sz="16600" dirty="0">
                <a:gradFill flip="none" rotWithShape="1">
                  <a:gsLst>
                    <a:gs pos="12000">
                      <a:srgbClr val="0078D4"/>
                    </a:gs>
                    <a:gs pos="100000">
                      <a:srgbClr val="50E6FF"/>
                    </a:gs>
                  </a:gsLst>
                  <a:lin ang="18900000" scaled="1"/>
                  <a:tileRect/>
                </a:gradFill>
                <a:latin typeface="Segoe UI Semibold"/>
              </a:rPr>
              <a:t>DEMO</a:t>
            </a:r>
            <a:endParaRPr kumimoji="0" lang="en-US" sz="16600" b="0" i="0" u="none" strike="noStrike" kern="1200" cap="none" spc="0" normalizeH="0" baseline="0" noProof="0" dirty="0">
              <a:ln>
                <a:noFill/>
              </a:ln>
              <a:gradFill flip="none" rotWithShape="1">
                <a:gsLst>
                  <a:gs pos="12000">
                    <a:srgbClr val="0078D4"/>
                  </a:gs>
                  <a:gs pos="100000">
                    <a:srgbClr val="50E6FF"/>
                  </a:gs>
                </a:gsLst>
                <a:lin ang="18900000" scaled="1"/>
                <a:tileRect/>
              </a:gradFill>
              <a:effectLst/>
              <a:uLnTx/>
              <a:uFillTx/>
              <a:latin typeface="Segoe UI Semibold"/>
            </a:endParaRP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1692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r>
              <a:rPr lang="en-US" dirty="0">
                <a:gradFill flip="none" rotWithShape="1">
                  <a:gsLst>
                    <a:gs pos="12000">
                      <a:srgbClr val="0078D4"/>
                    </a:gs>
                    <a:gs pos="100000">
                      <a:srgbClr val="50E6FF"/>
                    </a:gs>
                  </a:gsLst>
                  <a:lin ang="18900000" scaled="1"/>
                  <a:tileRect/>
                </a:gradFill>
                <a:latin typeface="Segoe UI Semibold"/>
                <a:cs typeface="+mn-cs"/>
              </a:rPr>
              <a:t>Introducing the art of the possible</a:t>
            </a:r>
          </a:p>
        </p:txBody>
      </p:sp>
      <p:sp>
        <p:nvSpPr>
          <p:cNvPr id="2" name="Title 1">
            <a:extLst>
              <a:ext uri="{FF2B5EF4-FFF2-40B4-BE49-F238E27FC236}">
                <a16:creationId xmlns:a16="http://schemas.microsoft.com/office/drawing/2014/main" id="{9A745999-C8DB-450C-865D-017B6C061A49}"/>
              </a:ext>
            </a:extLst>
          </p:cNvPr>
          <p:cNvSpPr>
            <a:spLocks noGrp="1"/>
          </p:cNvSpPr>
          <p:nvPr>
            <p:ph type="title"/>
          </p:nvPr>
        </p:nvSpPr>
        <p:spPr>
          <a:xfrm>
            <a:off x="3729925" y="2002634"/>
            <a:ext cx="8048787" cy="2852737"/>
          </a:xfrm>
        </p:spPr>
        <p:txBody>
          <a:bodyPr/>
          <a:lstStyle/>
          <a:p>
            <a:endParaRPr lang="en-US" dirty="0">
              <a:gradFill flip="none" rotWithShape="1">
                <a:gsLst>
                  <a:gs pos="12000">
                    <a:srgbClr val="0078D4"/>
                  </a:gs>
                  <a:gs pos="100000">
                    <a:srgbClr val="50E6FF"/>
                  </a:gs>
                </a:gsLst>
                <a:lin ang="18900000" scaled="1"/>
                <a:tileRect/>
              </a:gradFill>
              <a:latin typeface="Segoe UI Semibold"/>
              <a:cs typeface="+mn-cs"/>
            </a:endParaRP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805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331048EC-5422-47D6-9085-3679E61C171A}"/>
              </a:ext>
            </a:extLst>
          </p:cNvPr>
          <p:cNvSpPr/>
          <p:nvPr/>
        </p:nvSpPr>
        <p:spPr bwMode="auto">
          <a:xfrm>
            <a:off x="6377940"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 Placeholder 5"/>
          <p:cNvSpPr>
            <a:spLocks noGrp="1"/>
          </p:cNvSpPr>
          <p:nvPr>
            <p:ph type="body" sz="quarter" idx="10"/>
          </p:nvPr>
        </p:nvSpPr>
        <p:spPr>
          <a:xfrm>
            <a:off x="584200" y="1806562"/>
            <a:ext cx="5410469" cy="2412968"/>
          </a:xfrm>
        </p:spPr>
        <p:txBody>
          <a:bodyPr/>
          <a:lstStyle/>
          <a:p>
            <a:pPr marL="0" indent="0">
              <a:buNone/>
            </a:pPr>
            <a:r>
              <a:rPr lang="en-US" sz="2000" b="1" dirty="0">
                <a:solidFill>
                  <a:srgbClr val="50E6FF"/>
                </a:solidFill>
                <a:latin typeface="Segoe UI Semibold" panose="020B0702040204020203" pitchFamily="34" charset="0"/>
                <a:cs typeface="Segoe UI Semibold" panose="020B0702040204020203" pitchFamily="34" charset="0"/>
              </a:rPr>
              <a:t>Global</a:t>
            </a: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secure entry-point to the cloud</a:t>
            </a:r>
          </a:p>
          <a:p>
            <a:pPr marL="342900" lvl="1" indent="-342900">
              <a:buFont typeface="Arial" panose="020B0604020202020204" pitchFamily="34" charset="0"/>
              <a:buChar char="•"/>
            </a:pPr>
            <a:r>
              <a:rPr lang="en-US" sz="1900" dirty="0"/>
              <a:t>Application acceleration at Microsoft’s edge</a:t>
            </a:r>
          </a:p>
          <a:p>
            <a:pPr marL="342900" lvl="1" indent="-342900">
              <a:buFont typeface="Arial" panose="020B0604020202020204" pitchFamily="34" charset="0"/>
              <a:buChar char="•"/>
            </a:pPr>
            <a:r>
              <a:rPr lang="en-US" sz="1900" dirty="0"/>
              <a:t>Global HTTP load balancing with fast failover</a:t>
            </a:r>
          </a:p>
          <a:p>
            <a:pPr marL="342900" lvl="1" indent="-342900">
              <a:buFont typeface="Arial" panose="020B0604020202020204" pitchFamily="34" charset="0"/>
              <a:buChar char="•"/>
            </a:pPr>
            <a:r>
              <a:rPr lang="en-US" sz="1900" dirty="0"/>
              <a:t>Massive SSL offload, integrated static caching</a:t>
            </a:r>
          </a:p>
          <a:p>
            <a:pPr marL="342900" lvl="1" indent="-342900"/>
            <a:r>
              <a:rPr lang="en-US" sz="1900" dirty="0"/>
              <a:t>Global WAF at edge, secure, protect services</a:t>
            </a:r>
          </a:p>
          <a:p>
            <a:pPr marL="342900" lvl="1" indent="-342900">
              <a:buFont typeface="Arial" panose="020B0604020202020204" pitchFamily="34" charset="0"/>
              <a:buChar char="•"/>
            </a:pPr>
            <a:r>
              <a:rPr lang="en-US" sz="1900" dirty="0"/>
              <a:t>Free domain and certificate management</a:t>
            </a:r>
          </a:p>
          <a:p>
            <a:pPr marL="342900" lvl="1" indent="-342900">
              <a:buFont typeface="Arial" panose="020B0604020202020204" pitchFamily="34" charset="0"/>
              <a:buChar char="•"/>
            </a:pPr>
            <a:r>
              <a:rPr lang="en-US" sz="1900" dirty="0"/>
              <a:t>Global app dashboard, service insights</a:t>
            </a:r>
          </a:p>
        </p:txBody>
      </p:sp>
      <p:grpSp>
        <p:nvGrpSpPr>
          <p:cNvPr id="31" name="Group 30">
            <a:extLst>
              <a:ext uri="{FF2B5EF4-FFF2-40B4-BE49-F238E27FC236}">
                <a16:creationId xmlns:a16="http://schemas.microsoft.com/office/drawing/2014/main" id="{32F8A15A-44A9-495A-858F-0C62E47A7891}"/>
              </a:ext>
            </a:extLst>
          </p:cNvPr>
          <p:cNvGrpSpPr/>
          <p:nvPr/>
        </p:nvGrpSpPr>
        <p:grpSpPr>
          <a:xfrm>
            <a:off x="4139738" y="4446928"/>
            <a:ext cx="1753865" cy="1894957"/>
            <a:chOff x="4153756" y="4195748"/>
            <a:chExt cx="1753865" cy="1894957"/>
          </a:xfrm>
        </p:grpSpPr>
        <p:grpSp>
          <p:nvGrpSpPr>
            <p:cNvPr id="192" name="Group 191">
              <a:extLst>
                <a:ext uri="{FF2B5EF4-FFF2-40B4-BE49-F238E27FC236}">
                  <a16:creationId xmlns:a16="http://schemas.microsoft.com/office/drawing/2014/main" id="{C10924CA-9938-4672-A7A6-AA662FABEEBD}"/>
                </a:ext>
              </a:extLst>
            </p:cNvPr>
            <p:cNvGrpSpPr/>
            <p:nvPr/>
          </p:nvGrpSpPr>
          <p:grpSpPr>
            <a:xfrm>
              <a:off x="4227378" y="4195748"/>
              <a:ext cx="528865" cy="528051"/>
              <a:chOff x="4815324" y="3858243"/>
              <a:chExt cx="553609" cy="552757"/>
            </a:xfrm>
            <a:noFill/>
          </p:grpSpPr>
          <p:sp>
            <p:nvSpPr>
              <p:cNvPr id="3" name="Oval 2">
                <a:extLst>
                  <a:ext uri="{FF2B5EF4-FFF2-40B4-BE49-F238E27FC236}">
                    <a16:creationId xmlns:a16="http://schemas.microsoft.com/office/drawing/2014/main" id="{66448F22-0F1C-423D-8CBA-4117B28BEEA3}"/>
                  </a:ext>
                </a:extLst>
              </p:cNvPr>
              <p:cNvSpPr/>
              <p:nvPr/>
            </p:nvSpPr>
            <p:spPr bwMode="auto">
              <a:xfrm>
                <a:off x="4815324" y="3858243"/>
                <a:ext cx="552757" cy="55275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speedometer_2" title="Icon of a spedometer showing fast speed">
                <a:extLst>
                  <a:ext uri="{FF2B5EF4-FFF2-40B4-BE49-F238E27FC236}">
                    <a16:creationId xmlns:a16="http://schemas.microsoft.com/office/drawing/2014/main" id="{C5894327-BE87-47D2-B0A7-0AE9D2ED6BA0}"/>
                  </a:ext>
                </a:extLst>
              </p:cNvPr>
              <p:cNvSpPr>
                <a:spLocks noChangeAspect="1" noEditPoints="1"/>
              </p:cNvSpPr>
              <p:nvPr/>
            </p:nvSpPr>
            <p:spPr bwMode="auto">
              <a:xfrm>
                <a:off x="4816937" y="3858243"/>
                <a:ext cx="551996" cy="5519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7" name="Rectangle 196">
              <a:extLst>
                <a:ext uri="{FF2B5EF4-FFF2-40B4-BE49-F238E27FC236}">
                  <a16:creationId xmlns:a16="http://schemas.microsoft.com/office/drawing/2014/main" id="{AA744DD5-8282-41BD-9E8A-39329E9BA53F}"/>
                </a:ext>
              </a:extLst>
            </p:cNvPr>
            <p:cNvSpPr/>
            <p:nvPr/>
          </p:nvSpPr>
          <p:spPr>
            <a:xfrm>
              <a:off x="4153756" y="4871516"/>
              <a:ext cx="1753865"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Faster apps</a:t>
              </a:r>
            </a:p>
          </p:txBody>
        </p:sp>
        <p:sp>
          <p:nvSpPr>
            <p:cNvPr id="198" name="Rectangle 197">
              <a:extLst>
                <a:ext uri="{FF2B5EF4-FFF2-40B4-BE49-F238E27FC236}">
                  <a16:creationId xmlns:a16="http://schemas.microsoft.com/office/drawing/2014/main" id="{5D959201-8016-4482-AC01-1E64F17211AB}"/>
                </a:ext>
              </a:extLst>
            </p:cNvPr>
            <p:cNvSpPr/>
            <p:nvPr/>
          </p:nvSpPr>
          <p:spPr>
            <a:xfrm>
              <a:off x="4153756" y="5118131"/>
              <a:ext cx="1753865" cy="97257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Reduce latency and increase throughput for apps by offloading SSL </a:t>
              </a:r>
              <a:b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the Edge and accelerating requests</a:t>
              </a:r>
            </a:p>
          </p:txBody>
        </p:sp>
      </p:grpSp>
      <p:grpSp>
        <p:nvGrpSpPr>
          <p:cNvPr id="27" name="Group 26">
            <a:extLst>
              <a:ext uri="{FF2B5EF4-FFF2-40B4-BE49-F238E27FC236}">
                <a16:creationId xmlns:a16="http://schemas.microsoft.com/office/drawing/2014/main" id="{47CC9229-4971-478A-ABD5-575293FF36DB}"/>
              </a:ext>
            </a:extLst>
          </p:cNvPr>
          <p:cNvGrpSpPr/>
          <p:nvPr/>
        </p:nvGrpSpPr>
        <p:grpSpPr>
          <a:xfrm>
            <a:off x="2167129" y="4450022"/>
            <a:ext cx="1902274" cy="1688730"/>
            <a:chOff x="2181147" y="4198842"/>
            <a:chExt cx="1902274" cy="1688730"/>
          </a:xfrm>
        </p:grpSpPr>
        <p:sp>
          <p:nvSpPr>
            <p:cNvPr id="195" name="Rectangle 194">
              <a:extLst>
                <a:ext uri="{FF2B5EF4-FFF2-40B4-BE49-F238E27FC236}">
                  <a16:creationId xmlns:a16="http://schemas.microsoft.com/office/drawing/2014/main" id="{DFB567A0-2D94-45F7-924F-C530C09DE2B2}"/>
                </a:ext>
              </a:extLst>
            </p:cNvPr>
            <p:cNvSpPr/>
            <p:nvPr/>
          </p:nvSpPr>
          <p:spPr>
            <a:xfrm>
              <a:off x="2181147" y="4871516"/>
              <a:ext cx="1902274"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Security at the Edge</a:t>
              </a:r>
            </a:p>
          </p:txBody>
        </p:sp>
        <p:sp>
          <p:nvSpPr>
            <p:cNvPr id="196" name="Rectangle 195">
              <a:extLst>
                <a:ext uri="{FF2B5EF4-FFF2-40B4-BE49-F238E27FC236}">
                  <a16:creationId xmlns:a16="http://schemas.microsoft.com/office/drawing/2014/main" id="{3CD527B1-BF4B-4084-B413-488A2E61BD0B}"/>
                </a:ext>
              </a:extLst>
            </p:cNvPr>
            <p:cNvSpPr/>
            <p:nvPr/>
          </p:nvSpPr>
          <p:spPr>
            <a:xfrm>
              <a:off x="2181147" y="5118131"/>
              <a:ext cx="1753865"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Stop threats where they come from at the Edge with DDoS protection and customizable WAF</a:t>
              </a:r>
            </a:p>
          </p:txBody>
        </p:sp>
        <p:grpSp>
          <p:nvGrpSpPr>
            <p:cNvPr id="228" name="Group 227">
              <a:extLst>
                <a:ext uri="{FF2B5EF4-FFF2-40B4-BE49-F238E27FC236}">
                  <a16:creationId xmlns:a16="http://schemas.microsoft.com/office/drawing/2014/main" id="{CF2F3311-537C-4128-BE09-307AC56C263D}"/>
                </a:ext>
              </a:extLst>
            </p:cNvPr>
            <p:cNvGrpSpPr/>
            <p:nvPr/>
          </p:nvGrpSpPr>
          <p:grpSpPr>
            <a:xfrm>
              <a:off x="2264683" y="4198842"/>
              <a:ext cx="681636" cy="431700"/>
              <a:chOff x="4842079" y="921708"/>
              <a:chExt cx="733570" cy="464592"/>
            </a:xfrm>
            <a:noFill/>
          </p:grpSpPr>
          <p:sp>
            <p:nvSpPr>
              <p:cNvPr id="229" name="Rectangle 228">
                <a:extLst>
                  <a:ext uri="{FF2B5EF4-FFF2-40B4-BE49-F238E27FC236}">
                    <a16:creationId xmlns:a16="http://schemas.microsoft.com/office/drawing/2014/main" id="{7B7E240E-89D7-480A-991D-8BE101CD0B6A}"/>
                  </a:ext>
                </a:extLst>
              </p:cNvPr>
              <p:cNvSpPr/>
              <p:nvPr/>
            </p:nvSpPr>
            <p:spPr bwMode="auto">
              <a:xfrm>
                <a:off x="4865914" y="941613"/>
                <a:ext cx="700768" cy="43542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0" name="Graphic 32">
                <a:extLst>
                  <a:ext uri="{FF2B5EF4-FFF2-40B4-BE49-F238E27FC236}">
                    <a16:creationId xmlns:a16="http://schemas.microsoft.com/office/drawing/2014/main" id="{2936EB87-F9EE-4289-822B-702065DD2164}"/>
                  </a:ext>
                </a:extLst>
              </p:cNvPr>
              <p:cNvGrpSpPr/>
              <p:nvPr/>
            </p:nvGrpSpPr>
            <p:grpSpPr>
              <a:xfrm>
                <a:off x="4842079" y="921708"/>
                <a:ext cx="733570" cy="464592"/>
                <a:chOff x="2983098" y="2613764"/>
                <a:chExt cx="342902" cy="217170"/>
              </a:xfrm>
              <a:grpFill/>
            </p:grpSpPr>
            <p:sp>
              <p:nvSpPr>
                <p:cNvPr id="231" name="Freeform: Shape 230">
                  <a:extLst>
                    <a:ext uri="{FF2B5EF4-FFF2-40B4-BE49-F238E27FC236}">
                      <a16:creationId xmlns:a16="http://schemas.microsoft.com/office/drawing/2014/main" id="{4E47FCAA-2937-4199-BC80-5747D3CAE832}"/>
                    </a:ext>
                  </a:extLst>
                </p:cNvPr>
                <p:cNvSpPr/>
                <p:nvPr/>
              </p:nvSpPr>
              <p:spPr>
                <a:xfrm>
                  <a:off x="2983100"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D5C3382-C42B-45B1-AE08-D66CFEE0312B}"/>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5756786A-FE5D-44EA-8242-98BFD910961C}"/>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E652E0C4-8F2A-43BA-9E33-73BF5F9BA7FA}"/>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AC989FC-4528-44D9-A60F-FB61288E000E}"/>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B3B5A5EB-3026-42AE-A4D9-C77C22214E66}"/>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2D497D7-F2F2-4D82-B566-A9B58125C28C}"/>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D9421D74-6E65-4495-ADE7-75BE844799F4}"/>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299D18C-4643-4150-9009-31990DCED893}"/>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DCDB987C-091E-4B85-B072-C163BAEB8A08}"/>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A1132602-B21F-4013-ACB4-470DD2438BF4}"/>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0FD38E4F-C783-4056-8642-7A2CECD350BF}"/>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9B7338C5-E27C-41F1-832C-74FDFA8816C3}"/>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B77109AF-0EAF-4437-949A-4549C732A4A8}"/>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26" name="Group 25">
            <a:extLst>
              <a:ext uri="{FF2B5EF4-FFF2-40B4-BE49-F238E27FC236}">
                <a16:creationId xmlns:a16="http://schemas.microsoft.com/office/drawing/2014/main" id="{4B105CD6-97A9-4810-A0B3-2F1910910343}"/>
              </a:ext>
            </a:extLst>
          </p:cNvPr>
          <p:cNvGrpSpPr/>
          <p:nvPr/>
        </p:nvGrpSpPr>
        <p:grpSpPr>
          <a:xfrm>
            <a:off x="426984" y="4405566"/>
            <a:ext cx="1753865" cy="1902464"/>
            <a:chOff x="441002" y="4154386"/>
            <a:chExt cx="1753865" cy="1902464"/>
          </a:xfrm>
        </p:grpSpPr>
        <p:sp>
          <p:nvSpPr>
            <p:cNvPr id="193" name="Rectangle 192">
              <a:extLst>
                <a:ext uri="{FF2B5EF4-FFF2-40B4-BE49-F238E27FC236}">
                  <a16:creationId xmlns:a16="http://schemas.microsoft.com/office/drawing/2014/main" id="{FAF71302-2C8A-4708-A051-2A3AD4233D57}"/>
                </a:ext>
              </a:extLst>
            </p:cNvPr>
            <p:cNvSpPr/>
            <p:nvPr/>
          </p:nvSpPr>
          <p:spPr>
            <a:xfrm>
              <a:off x="441002" y="4871516"/>
              <a:ext cx="1753865"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Global HA, BCDR</a:t>
              </a:r>
              <a:endParaRPr kumimoji="0" lang="en-US" sz="12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CFB60115-FC0F-4437-AF58-AEC2807F22FC}"/>
                </a:ext>
              </a:extLst>
            </p:cNvPr>
            <p:cNvSpPr/>
            <p:nvPr/>
          </p:nvSpPr>
          <p:spPr>
            <a:xfrm>
              <a:off x="441002" y="5118131"/>
              <a:ext cx="1753865" cy="93871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Enable fast-failover for regional services, microservices at the Edge with active path monitoring</a:t>
              </a:r>
            </a:p>
          </p:txBody>
        </p:sp>
        <p:sp>
          <p:nvSpPr>
            <p:cNvPr id="254" name="location_3" title="Icon of a map with a pin in it">
              <a:extLst>
                <a:ext uri="{FF2B5EF4-FFF2-40B4-BE49-F238E27FC236}">
                  <a16:creationId xmlns:a16="http://schemas.microsoft.com/office/drawing/2014/main" id="{32137958-909C-4C4C-94FA-BD3C447DA4EB}"/>
                </a:ext>
              </a:extLst>
            </p:cNvPr>
            <p:cNvSpPr>
              <a:spLocks noChangeAspect="1" noEditPoints="1"/>
            </p:cNvSpPr>
            <p:nvPr/>
          </p:nvSpPr>
          <p:spPr bwMode="auto">
            <a:xfrm>
              <a:off x="570994" y="4154386"/>
              <a:ext cx="566768" cy="476156"/>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D5AE55C-DB50-4FFC-98C7-9562EBE67160}"/>
              </a:ext>
            </a:extLst>
          </p:cNvPr>
          <p:cNvGrpSpPr/>
          <p:nvPr/>
        </p:nvGrpSpPr>
        <p:grpSpPr>
          <a:xfrm>
            <a:off x="6640947" y="3049460"/>
            <a:ext cx="856291" cy="729400"/>
            <a:chOff x="1235531" y="1425266"/>
            <a:chExt cx="420457" cy="358151"/>
          </a:xfrm>
        </p:grpSpPr>
        <p:sp>
          <p:nvSpPr>
            <p:cNvPr id="7" name="Laptop_E770" title="Icon of a laptop">
              <a:extLst>
                <a:ext uri="{FF2B5EF4-FFF2-40B4-BE49-F238E27FC236}">
                  <a16:creationId xmlns:a16="http://schemas.microsoft.com/office/drawing/2014/main" id="{6513111C-AD4A-4077-B83C-EC336A15252A}"/>
                </a:ext>
              </a:extLst>
            </p:cNvPr>
            <p:cNvSpPr>
              <a:spLocks noChangeAspect="1" noEditPoints="1"/>
            </p:cNvSpPr>
            <p:nvPr/>
          </p:nvSpPr>
          <p:spPr bwMode="auto">
            <a:xfrm>
              <a:off x="1387185" y="1604051"/>
              <a:ext cx="268803" cy="1793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87E2CD90-BBAE-4912-BE28-271E7E9CBE71}"/>
                </a:ext>
              </a:extLst>
            </p:cNvPr>
            <p:cNvGrpSpPr/>
            <p:nvPr/>
          </p:nvGrpSpPr>
          <p:grpSpPr>
            <a:xfrm rot="15561963">
              <a:off x="1448504" y="1385303"/>
              <a:ext cx="166706" cy="246632"/>
              <a:chOff x="2455362" y="2508069"/>
              <a:chExt cx="1418624" cy="2098767"/>
            </a:xfrm>
            <a:noFill/>
          </p:grpSpPr>
          <p:sp>
            <p:nvSpPr>
              <p:cNvPr id="10" name="Oval 9">
                <a:extLst>
                  <a:ext uri="{FF2B5EF4-FFF2-40B4-BE49-F238E27FC236}">
                    <a16:creationId xmlns:a16="http://schemas.microsoft.com/office/drawing/2014/main" id="{CEC869CE-5AC9-4662-8DB8-3B2A176A9D3C}"/>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1" name="Oval 10">
                <a:extLst>
                  <a:ext uri="{FF2B5EF4-FFF2-40B4-BE49-F238E27FC236}">
                    <a16:creationId xmlns:a16="http://schemas.microsoft.com/office/drawing/2014/main" id="{9CECB58C-B983-4C53-AA3C-E73F6091BF2A}"/>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FA7CCCBB-E684-4780-8E8C-B60A41555C20}"/>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3BCC9383-63AB-4EBC-AF25-8CABD568232E}"/>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54B09EFF-6D56-4D06-A930-7D7EE93CB3EF}"/>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4EAC106A-D803-475F-B3C9-EA1A269A7C74}"/>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33800FF1-1ABB-4453-A2C9-10C171236865}"/>
                  </a:ext>
                </a:extLst>
              </p:cNvPr>
              <p:cNvCxnSpPr>
                <a:cxnSpLocks/>
                <a:endCxn id="14"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A686AA65-A474-426D-B898-D861B28CD6B3}"/>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A162F485-4903-43C6-BE33-BB3297C60EFC}"/>
                  </a:ext>
                </a:extLst>
              </p:cNvPr>
              <p:cNvCxnSpPr>
                <a:cxnSpLocks/>
                <a:endCxn id="13"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9" name="people_4" title="Icon of a person">
              <a:extLst>
                <a:ext uri="{FF2B5EF4-FFF2-40B4-BE49-F238E27FC236}">
                  <a16:creationId xmlns:a16="http://schemas.microsoft.com/office/drawing/2014/main" id="{E9A1CC7B-1597-4FB1-8512-A0ECB8EE6C0C}"/>
                </a:ext>
              </a:extLst>
            </p:cNvPr>
            <p:cNvSpPr>
              <a:spLocks noChangeAspect="1" noEditPoints="1"/>
            </p:cNvSpPr>
            <p:nvPr/>
          </p:nvSpPr>
          <p:spPr bwMode="auto">
            <a:xfrm>
              <a:off x="1235531" y="1490853"/>
              <a:ext cx="186385" cy="208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7535284-D51F-4B4A-AF2E-F4CA8872536F}"/>
              </a:ext>
            </a:extLst>
          </p:cNvPr>
          <p:cNvGrpSpPr/>
          <p:nvPr/>
        </p:nvGrpSpPr>
        <p:grpSpPr>
          <a:xfrm>
            <a:off x="7058569" y="3457491"/>
            <a:ext cx="329172" cy="156695"/>
            <a:chOff x="1888502" y="4275809"/>
            <a:chExt cx="1464083" cy="881282"/>
          </a:xfrm>
        </p:grpSpPr>
        <p:sp>
          <p:nvSpPr>
            <p:cNvPr id="21" name="Rectangle 20">
              <a:extLst>
                <a:ext uri="{FF2B5EF4-FFF2-40B4-BE49-F238E27FC236}">
                  <a16:creationId xmlns:a16="http://schemas.microsoft.com/office/drawing/2014/main" id="{CA03A94F-D8D4-4A44-A003-5C8CA23142F0}"/>
                </a:ext>
              </a:extLst>
            </p:cNvPr>
            <p:cNvSpPr/>
            <p:nvPr/>
          </p:nvSpPr>
          <p:spPr bwMode="auto">
            <a:xfrm>
              <a:off x="1961243" y="4564743"/>
              <a:ext cx="586014" cy="59234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E994C5D-4544-479F-A6B0-F85B32BFCBAD}"/>
                </a:ext>
              </a:extLst>
            </p:cNvPr>
            <p:cNvCxnSpPr>
              <a:cxnSpLocks/>
            </p:cNvCxnSpPr>
            <p:nvPr/>
          </p:nvCxnSpPr>
          <p:spPr>
            <a:xfrm>
              <a:off x="2766834" y="456863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DB7030-0975-4052-9007-C0511A31AE49}"/>
                </a:ext>
              </a:extLst>
            </p:cNvPr>
            <p:cNvCxnSpPr>
              <a:cxnSpLocks/>
            </p:cNvCxnSpPr>
            <p:nvPr/>
          </p:nvCxnSpPr>
          <p:spPr>
            <a:xfrm>
              <a:off x="2766833" y="486508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B5C9A5-B3EB-4390-B603-BFE860634B04}"/>
                </a:ext>
              </a:extLst>
            </p:cNvPr>
            <p:cNvCxnSpPr>
              <a:cxnSpLocks/>
            </p:cNvCxnSpPr>
            <p:nvPr/>
          </p:nvCxnSpPr>
          <p:spPr>
            <a:xfrm>
              <a:off x="2766833" y="5154450"/>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0AA328-9F56-4E6F-B025-8AF4CF9738DA}"/>
                </a:ext>
              </a:extLst>
            </p:cNvPr>
            <p:cNvCxnSpPr>
              <a:cxnSpLocks/>
            </p:cNvCxnSpPr>
            <p:nvPr/>
          </p:nvCxnSpPr>
          <p:spPr>
            <a:xfrm>
              <a:off x="1888502" y="4275809"/>
              <a:ext cx="1464083"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00" name="Straight Arrow Connector 199">
            <a:extLst>
              <a:ext uri="{FF2B5EF4-FFF2-40B4-BE49-F238E27FC236}">
                <a16:creationId xmlns:a16="http://schemas.microsoft.com/office/drawing/2014/main" id="{B42366AF-88B7-41AB-8314-D5ABCCFCE072}"/>
              </a:ext>
            </a:extLst>
          </p:cNvPr>
          <p:cNvCxnSpPr>
            <a:cxnSpLocks/>
          </p:cNvCxnSpPr>
          <p:nvPr/>
        </p:nvCxnSpPr>
        <p:spPr>
          <a:xfrm>
            <a:off x="7568736" y="3508864"/>
            <a:ext cx="311150"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5" name="TextBox 554">
            <a:extLst>
              <a:ext uri="{FF2B5EF4-FFF2-40B4-BE49-F238E27FC236}">
                <a16:creationId xmlns:a16="http://schemas.microsoft.com/office/drawing/2014/main" id="{F04BD3D8-A3A8-410E-8710-25A8B5065805}"/>
              </a:ext>
            </a:extLst>
          </p:cNvPr>
          <p:cNvSpPr txBox="1"/>
          <p:nvPr/>
        </p:nvSpPr>
        <p:spPr>
          <a:xfrm>
            <a:off x="6584198" y="3927403"/>
            <a:ext cx="1120500"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www.contoso.com</a:t>
            </a:r>
          </a:p>
        </p:txBody>
      </p:sp>
      <p:grpSp>
        <p:nvGrpSpPr>
          <p:cNvPr id="2" name="Group 1">
            <a:extLst>
              <a:ext uri="{FF2B5EF4-FFF2-40B4-BE49-F238E27FC236}">
                <a16:creationId xmlns:a16="http://schemas.microsoft.com/office/drawing/2014/main" id="{BB08E741-02A8-4D0E-8823-2EDB9A62FCEC}"/>
              </a:ext>
            </a:extLst>
          </p:cNvPr>
          <p:cNvGrpSpPr/>
          <p:nvPr/>
        </p:nvGrpSpPr>
        <p:grpSpPr>
          <a:xfrm>
            <a:off x="8079271" y="3044566"/>
            <a:ext cx="1020542" cy="898684"/>
            <a:chOff x="8335261" y="2999002"/>
            <a:chExt cx="868728" cy="764998"/>
          </a:xfrm>
        </p:grpSpPr>
        <p:sp>
          <p:nvSpPr>
            <p:cNvPr id="28" name="Freeform: Shape 27">
              <a:extLst>
                <a:ext uri="{FF2B5EF4-FFF2-40B4-BE49-F238E27FC236}">
                  <a16:creationId xmlns:a16="http://schemas.microsoft.com/office/drawing/2014/main" id="{07B58AAA-6647-4F7E-A17E-532918D61EFA}"/>
                </a:ext>
              </a:extLst>
            </p:cNvPr>
            <p:cNvSpPr/>
            <p:nvPr/>
          </p:nvSpPr>
          <p:spPr>
            <a:xfrm>
              <a:off x="8752180" y="3154916"/>
              <a:ext cx="191888" cy="609084"/>
            </a:xfrm>
            <a:custGeom>
              <a:avLst/>
              <a:gdLst>
                <a:gd name="connsiteX0" fmla="*/ 22477 w 281925"/>
                <a:gd name="connsiteY0" fmla="*/ 920 h 894875"/>
                <a:gd name="connsiteX1" fmla="*/ 270238 w 281925"/>
                <a:gd name="connsiteY1" fmla="*/ 146448 h 894875"/>
                <a:gd name="connsiteX2" fmla="*/ 281925 w 281925"/>
                <a:gd name="connsiteY2" fmla="*/ 163219 h 894875"/>
                <a:gd name="connsiteX3" fmla="*/ 281925 w 281925"/>
                <a:gd name="connsiteY3" fmla="*/ 690081 h 894875"/>
                <a:gd name="connsiteX4" fmla="*/ 281925 w 281925"/>
                <a:gd name="connsiteY4" fmla="*/ 731686 h 894875"/>
                <a:gd name="connsiteX5" fmla="*/ 270238 w 281925"/>
                <a:gd name="connsiteY5" fmla="*/ 748431 h 894875"/>
                <a:gd name="connsiteX6" fmla="*/ 22477 w 281925"/>
                <a:gd name="connsiteY6" fmla="*/ 893954 h 894875"/>
                <a:gd name="connsiteX7" fmla="*/ 0 w 281925"/>
                <a:gd name="connsiteY7" fmla="*/ 877190 h 894875"/>
                <a:gd name="connsiteX8" fmla="*/ 0 w 281925"/>
                <a:gd name="connsiteY8" fmla="*/ 817035 h 894875"/>
                <a:gd name="connsiteX9" fmla="*/ 66 w 281925"/>
                <a:gd name="connsiteY9" fmla="*/ 817035 h 894875"/>
                <a:gd name="connsiteX10" fmla="*/ 66 w 281925"/>
                <a:gd name="connsiteY10" fmla="*/ 690081 h 894875"/>
                <a:gd name="connsiteX11" fmla="*/ 66 w 281925"/>
                <a:gd name="connsiteY11" fmla="*/ 178018 h 894875"/>
                <a:gd name="connsiteX12" fmla="*/ 0 w 281925"/>
                <a:gd name="connsiteY12" fmla="*/ 178018 h 894875"/>
                <a:gd name="connsiteX13" fmla="*/ 0 w 281925"/>
                <a:gd name="connsiteY13" fmla="*/ 17690 h 894875"/>
                <a:gd name="connsiteX14" fmla="*/ 22477 w 281925"/>
                <a:gd name="connsiteY14" fmla="*/ 920 h 89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925" h="894875">
                  <a:moveTo>
                    <a:pt x="22477" y="920"/>
                  </a:moveTo>
                  <a:lnTo>
                    <a:pt x="270238" y="146448"/>
                  </a:lnTo>
                  <a:cubicBezTo>
                    <a:pt x="277209" y="148855"/>
                    <a:pt x="281925" y="155614"/>
                    <a:pt x="281925" y="163219"/>
                  </a:cubicBezTo>
                  <a:lnTo>
                    <a:pt x="281925" y="690081"/>
                  </a:lnTo>
                  <a:lnTo>
                    <a:pt x="281925" y="731686"/>
                  </a:lnTo>
                  <a:cubicBezTo>
                    <a:pt x="281925" y="739287"/>
                    <a:pt x="277209" y="746050"/>
                    <a:pt x="270238" y="748431"/>
                  </a:cubicBezTo>
                  <a:lnTo>
                    <a:pt x="22477" y="893954"/>
                  </a:lnTo>
                  <a:cubicBezTo>
                    <a:pt x="11431" y="897773"/>
                    <a:pt x="0" y="889249"/>
                    <a:pt x="0" y="877190"/>
                  </a:cubicBezTo>
                  <a:lnTo>
                    <a:pt x="0" y="817035"/>
                  </a:lnTo>
                  <a:lnTo>
                    <a:pt x="66" y="817035"/>
                  </a:lnTo>
                  <a:lnTo>
                    <a:pt x="66" y="690081"/>
                  </a:lnTo>
                  <a:lnTo>
                    <a:pt x="66" y="178018"/>
                  </a:lnTo>
                  <a:lnTo>
                    <a:pt x="0" y="178018"/>
                  </a:lnTo>
                  <a:lnTo>
                    <a:pt x="0" y="17690"/>
                  </a:lnTo>
                  <a:cubicBezTo>
                    <a:pt x="0" y="5630"/>
                    <a:pt x="11431" y="-2895"/>
                    <a:pt x="22477" y="920"/>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93D96AA-BC03-40B3-A722-06BF1030782A}"/>
                </a:ext>
              </a:extLst>
            </p:cNvPr>
            <p:cNvSpPr/>
            <p:nvPr/>
          </p:nvSpPr>
          <p:spPr>
            <a:xfrm>
              <a:off x="8645660" y="3276082"/>
              <a:ext cx="106521" cy="348528"/>
            </a:xfrm>
            <a:custGeom>
              <a:avLst/>
              <a:gdLst>
                <a:gd name="connsiteX0" fmla="*/ 0 w 156502"/>
                <a:gd name="connsiteY0" fmla="*/ 0 h 512063"/>
                <a:gd name="connsiteX1" fmla="*/ 156502 w 156502"/>
                <a:gd name="connsiteY1" fmla="*/ 0 h 512063"/>
                <a:gd name="connsiteX2" fmla="*/ 156502 w 156502"/>
                <a:gd name="connsiteY2" fmla="*/ 512063 h 512063"/>
                <a:gd name="connsiteX3" fmla="*/ 0 w 156502"/>
                <a:gd name="connsiteY3" fmla="*/ 512063 h 512063"/>
                <a:gd name="connsiteX4" fmla="*/ 0 w 156502"/>
                <a:gd name="connsiteY4" fmla="*/ 0 h 51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2" h="512063">
                  <a:moveTo>
                    <a:pt x="0" y="0"/>
                  </a:moveTo>
                  <a:lnTo>
                    <a:pt x="156502" y="0"/>
                  </a:lnTo>
                  <a:lnTo>
                    <a:pt x="156502" y="512063"/>
                  </a:lnTo>
                  <a:lnTo>
                    <a:pt x="0" y="512063"/>
                  </a:lnTo>
                  <a:lnTo>
                    <a:pt x="0" y="0"/>
                  </a:lnTo>
                  <a:close/>
                </a:path>
              </a:pathLst>
            </a:custGeom>
            <a:solidFill>
              <a:srgbClr val="FFFF99"/>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FADB657E-E185-4E0B-B6A7-AD61093E14C2}"/>
                </a:ext>
              </a:extLst>
            </p:cNvPr>
            <p:cNvSpPr/>
            <p:nvPr/>
          </p:nvSpPr>
          <p:spPr>
            <a:xfrm>
              <a:off x="8335261" y="2999002"/>
              <a:ext cx="868728" cy="625608"/>
            </a:xfrm>
            <a:custGeom>
              <a:avLst/>
              <a:gdLst>
                <a:gd name="connsiteX0" fmla="*/ 510540 w 1276350"/>
                <a:gd name="connsiteY0" fmla="*/ 0 h 919153"/>
                <a:gd name="connsiteX1" fmla="*/ 773140 w 1276350"/>
                <a:gd name="connsiteY1" fmla="*/ 129501 h 919153"/>
                <a:gd name="connsiteX2" fmla="*/ 893445 w 1276350"/>
                <a:gd name="connsiteY2" fmla="*/ 102131 h 919153"/>
                <a:gd name="connsiteX3" fmla="*/ 1174242 w 1276350"/>
                <a:gd name="connsiteY3" fmla="*/ 382972 h 919153"/>
                <a:gd name="connsiteX4" fmla="*/ 1154325 w 1276350"/>
                <a:gd name="connsiteY4" fmla="*/ 486434 h 919153"/>
                <a:gd name="connsiteX5" fmla="*/ 1276350 w 1276350"/>
                <a:gd name="connsiteY5" fmla="*/ 689365 h 919153"/>
                <a:gd name="connsiteX6" fmla="*/ 1046607 w 1276350"/>
                <a:gd name="connsiteY6" fmla="*/ 919153 h 919153"/>
                <a:gd name="connsiteX7" fmla="*/ 894469 w 1276350"/>
                <a:gd name="connsiteY7" fmla="*/ 919153 h 919153"/>
                <a:gd name="connsiteX8" fmla="*/ 894469 w 1276350"/>
                <a:gd name="connsiteY8" fmla="*/ 392291 h 919153"/>
                <a:gd name="connsiteX9" fmla="*/ 882782 w 1276350"/>
                <a:gd name="connsiteY9" fmla="*/ 375520 h 919153"/>
                <a:gd name="connsiteX10" fmla="*/ 635021 w 1276350"/>
                <a:gd name="connsiteY10" fmla="*/ 229992 h 919153"/>
                <a:gd name="connsiteX11" fmla="*/ 612544 w 1276350"/>
                <a:gd name="connsiteY11" fmla="*/ 246762 h 919153"/>
                <a:gd name="connsiteX12" fmla="*/ 612544 w 1276350"/>
                <a:gd name="connsiteY12" fmla="*/ 407090 h 919153"/>
                <a:gd name="connsiteX13" fmla="*/ 456042 w 1276350"/>
                <a:gd name="connsiteY13" fmla="*/ 407090 h 919153"/>
                <a:gd name="connsiteX14" fmla="*/ 456042 w 1276350"/>
                <a:gd name="connsiteY14" fmla="*/ 919153 h 919153"/>
                <a:gd name="connsiteX15" fmla="*/ 280797 w 1276350"/>
                <a:gd name="connsiteY15" fmla="*/ 919153 h 919153"/>
                <a:gd name="connsiteX16" fmla="*/ 0 w 1276350"/>
                <a:gd name="connsiteY16" fmla="*/ 638312 h 919153"/>
                <a:gd name="connsiteX17" fmla="*/ 181892 w 1276350"/>
                <a:gd name="connsiteY17" fmla="*/ 375700 h 919153"/>
                <a:gd name="connsiteX18" fmla="*/ 178689 w 1276350"/>
                <a:gd name="connsiteY18" fmla="*/ 331920 h 919153"/>
                <a:gd name="connsiteX19" fmla="*/ 510540 w 1276350"/>
                <a:gd name="connsiteY19" fmla="*/ 0 h 91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6350" h="919153">
                  <a:moveTo>
                    <a:pt x="510540" y="0"/>
                  </a:moveTo>
                  <a:cubicBezTo>
                    <a:pt x="617543" y="0"/>
                    <a:pt x="712449" y="50874"/>
                    <a:pt x="773140" y="129501"/>
                  </a:cubicBezTo>
                  <a:cubicBezTo>
                    <a:pt x="809636" y="112142"/>
                    <a:pt x="850336" y="102131"/>
                    <a:pt x="893445" y="102131"/>
                  </a:cubicBezTo>
                  <a:cubicBezTo>
                    <a:pt x="1048531" y="102131"/>
                    <a:pt x="1174242" y="227868"/>
                    <a:pt x="1174242" y="382972"/>
                  </a:cubicBezTo>
                  <a:cubicBezTo>
                    <a:pt x="1174242" y="419559"/>
                    <a:pt x="1167041" y="454379"/>
                    <a:pt x="1154325" y="486434"/>
                  </a:cubicBezTo>
                  <a:cubicBezTo>
                    <a:pt x="1226887" y="525069"/>
                    <a:pt x="1276350" y="601392"/>
                    <a:pt x="1276350" y="689365"/>
                  </a:cubicBezTo>
                  <a:cubicBezTo>
                    <a:pt x="1276350" y="816280"/>
                    <a:pt x="1173499" y="919153"/>
                    <a:pt x="1046607" y="919153"/>
                  </a:cubicBezTo>
                  <a:lnTo>
                    <a:pt x="894469" y="919153"/>
                  </a:lnTo>
                  <a:lnTo>
                    <a:pt x="894469" y="392291"/>
                  </a:lnTo>
                  <a:cubicBezTo>
                    <a:pt x="894469" y="384686"/>
                    <a:pt x="889753" y="377927"/>
                    <a:pt x="882782" y="375520"/>
                  </a:cubicBezTo>
                  <a:lnTo>
                    <a:pt x="635021" y="229992"/>
                  </a:lnTo>
                  <a:cubicBezTo>
                    <a:pt x="623975" y="226177"/>
                    <a:pt x="612544" y="234702"/>
                    <a:pt x="612544" y="246762"/>
                  </a:cubicBezTo>
                  <a:lnTo>
                    <a:pt x="612544" y="407090"/>
                  </a:lnTo>
                  <a:lnTo>
                    <a:pt x="456042" y="407090"/>
                  </a:lnTo>
                  <a:lnTo>
                    <a:pt x="456042" y="919153"/>
                  </a:lnTo>
                  <a:lnTo>
                    <a:pt x="280797" y="919153"/>
                  </a:lnTo>
                  <a:cubicBezTo>
                    <a:pt x="125713" y="919153"/>
                    <a:pt x="0" y="793416"/>
                    <a:pt x="0" y="638312"/>
                  </a:cubicBezTo>
                  <a:cubicBezTo>
                    <a:pt x="0" y="518054"/>
                    <a:pt x="75684" y="415769"/>
                    <a:pt x="181892" y="375700"/>
                  </a:cubicBezTo>
                  <a:cubicBezTo>
                    <a:pt x="180022" y="361338"/>
                    <a:pt x="178689" y="346795"/>
                    <a:pt x="178689" y="331920"/>
                  </a:cubicBezTo>
                  <a:cubicBezTo>
                    <a:pt x="178689" y="148600"/>
                    <a:pt x="327264" y="0"/>
                    <a:pt x="510540" y="0"/>
                  </a:cubicBezTo>
                  <a:close/>
                </a:path>
              </a:pathLst>
            </a:custGeom>
            <a:solidFill>
              <a:srgbClr val="FFFFFF"/>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9" name="Rectangle 188">
            <a:extLst>
              <a:ext uri="{FF2B5EF4-FFF2-40B4-BE49-F238E27FC236}">
                <a16:creationId xmlns:a16="http://schemas.microsoft.com/office/drawing/2014/main" id="{0805491D-46F5-4070-8866-26ACB326599B}"/>
              </a:ext>
            </a:extLst>
          </p:cNvPr>
          <p:cNvSpPr/>
          <p:nvPr/>
        </p:nvSpPr>
        <p:spPr bwMode="auto">
          <a:xfrm>
            <a:off x="9815971" y="4383837"/>
            <a:ext cx="1884889" cy="1364911"/>
          </a:xfrm>
          <a:prstGeom prst="rect">
            <a:avLst/>
          </a:prstGeom>
          <a:solidFill>
            <a:schemeClr val="bg1"/>
          </a:solidFill>
          <a:ln w="19050">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204" name="Data &amp; AI" title="Icon of several circles connected to eachother by lines">
            <a:extLst>
              <a:ext uri="{FF2B5EF4-FFF2-40B4-BE49-F238E27FC236}">
                <a16:creationId xmlns:a16="http://schemas.microsoft.com/office/drawing/2014/main" id="{F7491BD5-1A89-49BD-86B5-64212CA042F7}"/>
              </a:ext>
            </a:extLst>
          </p:cNvPr>
          <p:cNvSpPr>
            <a:spLocks noChangeAspect="1" noEditPoints="1"/>
          </p:cNvSpPr>
          <p:nvPr/>
        </p:nvSpPr>
        <p:spPr bwMode="auto">
          <a:xfrm>
            <a:off x="8832110" y="6096910"/>
            <a:ext cx="315648" cy="2516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Rectangle 205">
            <a:extLst>
              <a:ext uri="{FF2B5EF4-FFF2-40B4-BE49-F238E27FC236}">
                <a16:creationId xmlns:a16="http://schemas.microsoft.com/office/drawing/2014/main" id="{EE00F3CE-201F-458C-A5A2-D99FA27ADE9A}"/>
              </a:ext>
            </a:extLst>
          </p:cNvPr>
          <p:cNvSpPr/>
          <p:nvPr/>
        </p:nvSpPr>
        <p:spPr>
          <a:xfrm>
            <a:off x="9124631" y="6094624"/>
            <a:ext cx="188856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Microsoft Global Network</a:t>
            </a:r>
          </a:p>
        </p:txBody>
      </p:sp>
      <p:grpSp>
        <p:nvGrpSpPr>
          <p:cNvPr id="211" name="Group 210">
            <a:extLst>
              <a:ext uri="{FF2B5EF4-FFF2-40B4-BE49-F238E27FC236}">
                <a16:creationId xmlns:a16="http://schemas.microsoft.com/office/drawing/2014/main" id="{89D6160C-82C2-4E50-AFBA-18CD863C25EE}"/>
              </a:ext>
            </a:extLst>
          </p:cNvPr>
          <p:cNvGrpSpPr/>
          <p:nvPr/>
        </p:nvGrpSpPr>
        <p:grpSpPr>
          <a:xfrm>
            <a:off x="8035728" y="2490640"/>
            <a:ext cx="358737" cy="455048"/>
            <a:chOff x="7251672" y="1812239"/>
            <a:chExt cx="615460" cy="780697"/>
          </a:xfrm>
        </p:grpSpPr>
        <p:sp>
          <p:nvSpPr>
            <p:cNvPr id="207" name="Freeform: Shape 206">
              <a:extLst>
                <a:ext uri="{FF2B5EF4-FFF2-40B4-BE49-F238E27FC236}">
                  <a16:creationId xmlns:a16="http://schemas.microsoft.com/office/drawing/2014/main" id="{3115B517-E0A8-46CE-A633-6482794E7E12}"/>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34E534A4-21BC-456D-BB13-F8D1115DF036}"/>
                </a:ext>
              </a:extLst>
            </p:cNvPr>
            <p:cNvGrpSpPr/>
            <p:nvPr/>
          </p:nvGrpSpPr>
          <p:grpSpPr>
            <a:xfrm>
              <a:off x="7251672" y="1812239"/>
              <a:ext cx="615460" cy="780697"/>
              <a:chOff x="2873410" y="1740454"/>
              <a:chExt cx="514115" cy="652143"/>
            </a:xfrm>
          </p:grpSpPr>
          <p:sp>
            <p:nvSpPr>
              <p:cNvPr id="209" name="globe_2" title="Icon of a sphere made of lines">
                <a:extLst>
                  <a:ext uri="{FF2B5EF4-FFF2-40B4-BE49-F238E27FC236}">
                    <a16:creationId xmlns:a16="http://schemas.microsoft.com/office/drawing/2014/main" id="{0A6B726E-3DD0-4552-8BD4-06F8F59903AB}"/>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POI_ECAF" title="Icon of a map location marker">
                <a:extLst>
                  <a:ext uri="{FF2B5EF4-FFF2-40B4-BE49-F238E27FC236}">
                    <a16:creationId xmlns:a16="http://schemas.microsoft.com/office/drawing/2014/main" id="{6FC32D6D-FEA9-47F8-B953-A7FBE5FB3E1E}"/>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Freeform: Shape 213">
            <a:extLst>
              <a:ext uri="{FF2B5EF4-FFF2-40B4-BE49-F238E27FC236}">
                <a16:creationId xmlns:a16="http://schemas.microsoft.com/office/drawing/2014/main" id="{7226CF66-DAA6-4ADF-BF81-6A434A84CACD}"/>
              </a:ext>
            </a:extLst>
          </p:cNvPr>
          <p:cNvSpPr/>
          <p:nvPr/>
        </p:nvSpPr>
        <p:spPr bwMode="auto">
          <a:xfrm>
            <a:off x="8179607" y="615626"/>
            <a:ext cx="3737303" cy="5611551"/>
          </a:xfrm>
          <a:custGeom>
            <a:avLst/>
            <a:gdLst>
              <a:gd name="connsiteX0" fmla="*/ 0 w 3181350"/>
              <a:gd name="connsiteY0" fmla="*/ 1557338 h 4776788"/>
              <a:gd name="connsiteX1" fmla="*/ 0 w 3181350"/>
              <a:gd name="connsiteY1" fmla="*/ 0 h 4776788"/>
              <a:gd name="connsiteX2" fmla="*/ 3181350 w 3181350"/>
              <a:gd name="connsiteY2" fmla="*/ 0 h 4776788"/>
              <a:gd name="connsiteX3" fmla="*/ 3181350 w 3181350"/>
              <a:gd name="connsiteY3" fmla="*/ 4776788 h 4776788"/>
              <a:gd name="connsiteX4" fmla="*/ 2343150 w 3181350"/>
              <a:gd name="connsiteY4" fmla="*/ 4776788 h 477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0" h="4776788">
                <a:moveTo>
                  <a:pt x="0" y="1557338"/>
                </a:moveTo>
                <a:lnTo>
                  <a:pt x="0" y="0"/>
                </a:lnTo>
                <a:lnTo>
                  <a:pt x="3181350" y="0"/>
                </a:lnTo>
                <a:lnTo>
                  <a:pt x="3181350" y="4776788"/>
                </a:lnTo>
                <a:lnTo>
                  <a:pt x="2343150" y="4776788"/>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1A64FE35-8351-4EEC-84F6-23A171B15B90}"/>
              </a:ext>
            </a:extLst>
          </p:cNvPr>
          <p:cNvSpPr/>
          <p:nvPr/>
        </p:nvSpPr>
        <p:spPr bwMode="auto">
          <a:xfrm>
            <a:off x="8190795" y="3871780"/>
            <a:ext cx="478816" cy="2349802"/>
          </a:xfrm>
          <a:custGeom>
            <a:avLst/>
            <a:gdLst>
              <a:gd name="connsiteX0" fmla="*/ 114300 w 114300"/>
              <a:gd name="connsiteY0" fmla="*/ 2000250 h 2000250"/>
              <a:gd name="connsiteX1" fmla="*/ 0 w 114300"/>
              <a:gd name="connsiteY1" fmla="*/ 2000250 h 2000250"/>
              <a:gd name="connsiteX2" fmla="*/ 0 w 114300"/>
              <a:gd name="connsiteY2" fmla="*/ 0 h 2000250"/>
            </a:gdLst>
            <a:ahLst/>
            <a:cxnLst>
              <a:cxn ang="0">
                <a:pos x="connsiteX0" y="connsiteY0"/>
              </a:cxn>
              <a:cxn ang="0">
                <a:pos x="connsiteX1" y="connsiteY1"/>
              </a:cxn>
              <a:cxn ang="0">
                <a:pos x="connsiteX2" y="connsiteY2"/>
              </a:cxn>
            </a:cxnLst>
            <a:rect l="l" t="t" r="r" b="b"/>
            <a:pathLst>
              <a:path w="114300" h="2000250">
                <a:moveTo>
                  <a:pt x="114300" y="2000250"/>
                </a:moveTo>
                <a:lnTo>
                  <a:pt x="0" y="2000250"/>
                </a:lnTo>
                <a:lnTo>
                  <a:pt x="0" y="0"/>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19" name="Straight Connector 218">
            <a:extLst>
              <a:ext uri="{FF2B5EF4-FFF2-40B4-BE49-F238E27FC236}">
                <a16:creationId xmlns:a16="http://schemas.microsoft.com/office/drawing/2014/main" id="{27CD675A-5CCE-4366-8BA9-74D139828E89}"/>
              </a:ext>
            </a:extLst>
          </p:cNvPr>
          <p:cNvCxnSpPr/>
          <p:nvPr/>
        </p:nvCxnSpPr>
        <p:spPr>
          <a:xfrm flipV="1">
            <a:off x="8182653" y="3022509"/>
            <a:ext cx="0" cy="174793"/>
          </a:xfrm>
          <a:prstGeom prst="line">
            <a:avLst/>
          </a:pr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7" name="Rectangle 296">
            <a:extLst>
              <a:ext uri="{FF2B5EF4-FFF2-40B4-BE49-F238E27FC236}">
                <a16:creationId xmlns:a16="http://schemas.microsoft.com/office/drawing/2014/main" id="{6179D078-C56D-45E2-9582-78DF24374E81}"/>
              </a:ext>
            </a:extLst>
          </p:cNvPr>
          <p:cNvSpPr/>
          <p:nvPr/>
        </p:nvSpPr>
        <p:spPr bwMode="auto">
          <a:xfrm>
            <a:off x="10050244" y="4499511"/>
            <a:ext cx="830404" cy="44179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260" name="Group 259">
            <a:extLst>
              <a:ext uri="{FF2B5EF4-FFF2-40B4-BE49-F238E27FC236}">
                <a16:creationId xmlns:a16="http://schemas.microsoft.com/office/drawing/2014/main" id="{B748AC1E-9958-4E7A-A13E-CE7216160C4F}"/>
              </a:ext>
            </a:extLst>
          </p:cNvPr>
          <p:cNvGrpSpPr/>
          <p:nvPr/>
        </p:nvGrpSpPr>
        <p:grpSpPr>
          <a:xfrm>
            <a:off x="10749242" y="4525054"/>
            <a:ext cx="109025" cy="109025"/>
            <a:chOff x="7224124" y="4650093"/>
            <a:chExt cx="387668" cy="387668"/>
          </a:xfrm>
        </p:grpSpPr>
        <p:sp>
          <p:nvSpPr>
            <p:cNvPr id="255" name="Freeform: Shape 254">
              <a:extLst>
                <a:ext uri="{FF2B5EF4-FFF2-40B4-BE49-F238E27FC236}">
                  <a16:creationId xmlns:a16="http://schemas.microsoft.com/office/drawing/2014/main" id="{119090E7-12AB-470F-B2C6-5D627E13890B}"/>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97B743FF-5C9D-4563-9DEF-11EB2387CFDD}"/>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7CB7C51A-545D-4EE4-8AC8-FE7D83C0A58D}"/>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E5E89D9A-0A1B-4D75-8069-96CD352D7BCE}"/>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BC704B6E-49D6-4F10-8ECB-52575A8D7B86}"/>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6" name="Group 295">
            <a:extLst>
              <a:ext uri="{FF2B5EF4-FFF2-40B4-BE49-F238E27FC236}">
                <a16:creationId xmlns:a16="http://schemas.microsoft.com/office/drawing/2014/main" id="{3285260D-844C-46FF-A1A2-E9AF88058F82}"/>
              </a:ext>
            </a:extLst>
          </p:cNvPr>
          <p:cNvGrpSpPr/>
          <p:nvPr/>
        </p:nvGrpSpPr>
        <p:grpSpPr>
          <a:xfrm>
            <a:off x="10297405" y="4557886"/>
            <a:ext cx="332121" cy="316352"/>
            <a:chOff x="-955200" y="-2410190"/>
            <a:chExt cx="1876425" cy="1866900"/>
          </a:xfrm>
          <a:solidFill>
            <a:schemeClr val="tx1"/>
          </a:solidFill>
        </p:grpSpPr>
        <p:sp>
          <p:nvSpPr>
            <p:cNvPr id="283" name="Freeform: Shape 282">
              <a:extLst>
                <a:ext uri="{FF2B5EF4-FFF2-40B4-BE49-F238E27FC236}">
                  <a16:creationId xmlns:a16="http://schemas.microsoft.com/office/drawing/2014/main" id="{545E750B-42FF-452C-888F-6F67F234BC4B}"/>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3137C831-F715-43DA-9B34-F44760587364}"/>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452BCE69-5354-49C3-9C27-D037BA0FF30F}"/>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33EF131-22F2-4540-BE77-97B9F839208C}"/>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435290E6-6AFB-4289-87F7-F97293FB5344}"/>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8A9F2046-DB83-403F-A465-59B19E8FF78E}"/>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B26A5E60-1B47-4D46-A7ED-46C70130567B}"/>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580AA3E2-EAB3-4067-ADC0-DBD93154C87D}"/>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ABB90899-E98E-470B-9964-6B192E4E1966}"/>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EAA0E329-EC72-484E-AB55-152B7B11D955}"/>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9EAD503E-2E34-4F1B-9D37-E9F23E9DB672}"/>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1C96CD43-E06E-4E3E-8639-9071EED583C4}"/>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A7BD15E7-C391-4F26-BC86-DD0498A33C70}"/>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D8307606-5007-45DC-AEE2-740C662C4BC0}"/>
              </a:ext>
            </a:extLst>
          </p:cNvPr>
          <p:cNvGrpSpPr/>
          <p:nvPr/>
        </p:nvGrpSpPr>
        <p:grpSpPr>
          <a:xfrm>
            <a:off x="11182914" y="4568933"/>
            <a:ext cx="305304" cy="305304"/>
            <a:chOff x="5981700" y="3314700"/>
            <a:chExt cx="228600" cy="228600"/>
          </a:xfrm>
        </p:grpSpPr>
        <p:sp>
          <p:nvSpPr>
            <p:cNvPr id="312" name="Freeform: Shape 311">
              <a:extLst>
                <a:ext uri="{FF2B5EF4-FFF2-40B4-BE49-F238E27FC236}">
                  <a16:creationId xmlns:a16="http://schemas.microsoft.com/office/drawing/2014/main" id="{98D7D1F3-3249-4FB6-94DB-9ADF006D5E26}"/>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1E885D8A-A80E-4343-B95C-81B8D9B93891}"/>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B64F8C5-6F70-45C2-A6F8-15AFFAE771A6}"/>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E0A85950-B854-4896-8AD4-23D221AE4A7C}"/>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CA4282C9-C7B7-48A5-8F4A-FF3AF70A8CE0}"/>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27B81F21-6717-49A2-A557-3EC9D17AABA3}"/>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899B869D-E7B5-437D-B0D1-BB5A223E26BC}"/>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AA4B6E55-588A-4D64-A570-84935AA99AAB}"/>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0" name="Freeform: Shape 319">
              <a:extLst>
                <a:ext uri="{FF2B5EF4-FFF2-40B4-BE49-F238E27FC236}">
                  <a16:creationId xmlns:a16="http://schemas.microsoft.com/office/drawing/2014/main" id="{FE34ADCE-057A-4A8A-B2D1-E9625220688F}"/>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21" name="Straight Arrow Connector 320">
            <a:extLst>
              <a:ext uri="{FF2B5EF4-FFF2-40B4-BE49-F238E27FC236}">
                <a16:creationId xmlns:a16="http://schemas.microsoft.com/office/drawing/2014/main" id="{C04FE3A7-9A06-4D55-ADB9-695D4612E122}"/>
              </a:ext>
            </a:extLst>
          </p:cNvPr>
          <p:cNvCxnSpPr>
            <a:cxnSpLocks/>
          </p:cNvCxnSpPr>
          <p:nvPr/>
        </p:nvCxnSpPr>
        <p:spPr>
          <a:xfrm>
            <a:off x="10700048" y="4742384"/>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2D0DDE1F-2416-4BA7-BAC8-19CBF847B5BB}"/>
              </a:ext>
            </a:extLst>
          </p:cNvPr>
          <p:cNvSpPr/>
          <p:nvPr/>
        </p:nvSpPr>
        <p:spPr bwMode="auto">
          <a:xfrm>
            <a:off x="9814294" y="2739699"/>
            <a:ext cx="1884889" cy="1364911"/>
          </a:xfrm>
          <a:prstGeom prst="rect">
            <a:avLst/>
          </a:prstGeom>
          <a:solidFill>
            <a:schemeClr val="bg1"/>
          </a:solidFill>
          <a:ln w="19050">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35" name="Graphic 434">
            <a:extLst>
              <a:ext uri="{FF2B5EF4-FFF2-40B4-BE49-F238E27FC236}">
                <a16:creationId xmlns:a16="http://schemas.microsoft.com/office/drawing/2014/main" id="{972FF355-964A-46C7-9F37-F15D5D993D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7076" y="3920062"/>
            <a:ext cx="181474" cy="120983"/>
          </a:xfrm>
          <a:prstGeom prst="rect">
            <a:avLst/>
          </a:prstGeom>
        </p:spPr>
      </p:pic>
      <p:sp>
        <p:nvSpPr>
          <p:cNvPr id="436" name="Freeform: Shape 435">
            <a:extLst>
              <a:ext uri="{FF2B5EF4-FFF2-40B4-BE49-F238E27FC236}">
                <a16:creationId xmlns:a16="http://schemas.microsoft.com/office/drawing/2014/main" id="{FBD61346-D5EA-4426-8739-D5D60ED46C4D}"/>
              </a:ext>
            </a:extLst>
          </p:cNvPr>
          <p:cNvSpPr/>
          <p:nvPr/>
        </p:nvSpPr>
        <p:spPr bwMode="auto">
          <a:xfrm>
            <a:off x="10064195" y="3386695"/>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37" name="Group 436">
            <a:extLst>
              <a:ext uri="{FF2B5EF4-FFF2-40B4-BE49-F238E27FC236}">
                <a16:creationId xmlns:a16="http://schemas.microsoft.com/office/drawing/2014/main" id="{19DC76E3-7E91-46E2-B245-1D4DF5FB3A06}"/>
              </a:ext>
            </a:extLst>
          </p:cNvPr>
          <p:cNvGrpSpPr/>
          <p:nvPr/>
        </p:nvGrpSpPr>
        <p:grpSpPr>
          <a:xfrm>
            <a:off x="11228044" y="3546142"/>
            <a:ext cx="298967" cy="317152"/>
            <a:chOff x="10529172" y="6422038"/>
            <a:chExt cx="391478" cy="415290"/>
          </a:xfrm>
        </p:grpSpPr>
        <p:sp>
          <p:nvSpPr>
            <p:cNvPr id="438" name="Freeform: Shape 437">
              <a:extLst>
                <a:ext uri="{FF2B5EF4-FFF2-40B4-BE49-F238E27FC236}">
                  <a16:creationId xmlns:a16="http://schemas.microsoft.com/office/drawing/2014/main" id="{CBF0BAD8-ABD5-40D7-A98A-8D1F21B2FAEB}"/>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1D1B71A2-7181-4D33-80D0-BAB8298421E0}"/>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BF1DAC65-9978-4DB4-B54A-DF36E01F4EA3}"/>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solidFill>
              <a:schemeClr val="tx1"/>
            </a:solidFill>
            <a:ln w="952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41" name="Straight Arrow Connector 440">
            <a:extLst>
              <a:ext uri="{FF2B5EF4-FFF2-40B4-BE49-F238E27FC236}">
                <a16:creationId xmlns:a16="http://schemas.microsoft.com/office/drawing/2014/main" id="{0634CA2F-A94C-4FEC-8E6C-EA6031955ACD}"/>
              </a:ext>
            </a:extLst>
          </p:cNvPr>
          <p:cNvCxnSpPr>
            <a:cxnSpLocks/>
          </p:cNvCxnSpPr>
          <p:nvPr/>
        </p:nvCxnSpPr>
        <p:spPr>
          <a:xfrm>
            <a:off x="10764402" y="3716242"/>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F22C1109-C5A7-46D4-99EE-069AF6500F7D}"/>
              </a:ext>
            </a:extLst>
          </p:cNvPr>
          <p:cNvSpPr/>
          <p:nvPr/>
        </p:nvSpPr>
        <p:spPr bwMode="auto">
          <a:xfrm>
            <a:off x="10048567" y="2855372"/>
            <a:ext cx="830404" cy="44179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921F982B-1E58-4589-BA9E-D6FB2E1BE79C}"/>
              </a:ext>
            </a:extLst>
          </p:cNvPr>
          <p:cNvGrpSpPr/>
          <p:nvPr/>
        </p:nvGrpSpPr>
        <p:grpSpPr>
          <a:xfrm>
            <a:off x="10747566" y="2880915"/>
            <a:ext cx="109025" cy="109025"/>
            <a:chOff x="7224124" y="4650093"/>
            <a:chExt cx="387668" cy="387668"/>
          </a:xfrm>
        </p:grpSpPr>
        <p:sp>
          <p:nvSpPr>
            <p:cNvPr id="444" name="Freeform: Shape 443">
              <a:extLst>
                <a:ext uri="{FF2B5EF4-FFF2-40B4-BE49-F238E27FC236}">
                  <a16:creationId xmlns:a16="http://schemas.microsoft.com/office/drawing/2014/main" id="{631DC42E-0673-48D4-A05A-D68DD9863F27}"/>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914A5474-5A8C-4061-B03C-6E51F8AD2923}"/>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86C5A366-A0E4-473A-A44F-9592FBE937B8}"/>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AE853364-E2B6-495F-9E8A-1FB828DBFF4B}"/>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7D1F4BCC-2A87-41E7-8790-DFD33DA10781}"/>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9" name="Group 448">
            <a:extLst>
              <a:ext uri="{FF2B5EF4-FFF2-40B4-BE49-F238E27FC236}">
                <a16:creationId xmlns:a16="http://schemas.microsoft.com/office/drawing/2014/main" id="{3D02DB25-013F-442A-B8F4-9A8DAE3D1079}"/>
              </a:ext>
            </a:extLst>
          </p:cNvPr>
          <p:cNvGrpSpPr/>
          <p:nvPr/>
        </p:nvGrpSpPr>
        <p:grpSpPr>
          <a:xfrm>
            <a:off x="10295728" y="2913747"/>
            <a:ext cx="332121" cy="316352"/>
            <a:chOff x="-955200" y="-2410190"/>
            <a:chExt cx="1876425" cy="1866900"/>
          </a:xfrm>
          <a:solidFill>
            <a:schemeClr val="tx1"/>
          </a:solidFill>
        </p:grpSpPr>
        <p:sp>
          <p:nvSpPr>
            <p:cNvPr id="450" name="Freeform: Shape 449">
              <a:extLst>
                <a:ext uri="{FF2B5EF4-FFF2-40B4-BE49-F238E27FC236}">
                  <a16:creationId xmlns:a16="http://schemas.microsoft.com/office/drawing/2014/main" id="{8277C26E-DFFD-4B7A-A0DF-CF6AB845A5B8}"/>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025F27F-F3E5-4ACE-B541-0D755182211E}"/>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09D07F2-801A-4DE9-87F9-E17CFAD3F7F2}"/>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B61E5264-E620-4376-BCA8-7AEC0CA6E471}"/>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6C63A8AB-B808-4F6B-AA28-F2C742773A16}"/>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5DD4E0FF-BEED-453D-8846-345CD08E898F}"/>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22D58A91-18C7-4A70-95EC-BE20E60E1C5F}"/>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A48216BA-AEDF-4D1C-A9E4-1EC381EEF310}"/>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6302060B-CF66-4715-94F3-1A0DCFF4800D}"/>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BE546C2C-08BC-4C7D-A5BC-0034B528AE47}"/>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57A838ED-B824-465D-A600-DF15E74622FE}"/>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C78F3ACC-77F4-48B0-98EB-38ECB10ECD9C}"/>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CA473F0A-3809-4E23-9128-DB8E335340B2}"/>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63" name="Group 462">
            <a:extLst>
              <a:ext uri="{FF2B5EF4-FFF2-40B4-BE49-F238E27FC236}">
                <a16:creationId xmlns:a16="http://schemas.microsoft.com/office/drawing/2014/main" id="{752E15E7-7BAC-4401-B48C-ED195F360BE3}"/>
              </a:ext>
            </a:extLst>
          </p:cNvPr>
          <p:cNvGrpSpPr/>
          <p:nvPr/>
        </p:nvGrpSpPr>
        <p:grpSpPr>
          <a:xfrm>
            <a:off x="11181238" y="2924794"/>
            <a:ext cx="305304" cy="305304"/>
            <a:chOff x="5981700" y="3314700"/>
            <a:chExt cx="228600" cy="228600"/>
          </a:xfrm>
        </p:grpSpPr>
        <p:sp>
          <p:nvSpPr>
            <p:cNvPr id="464" name="Freeform: Shape 463">
              <a:extLst>
                <a:ext uri="{FF2B5EF4-FFF2-40B4-BE49-F238E27FC236}">
                  <a16:creationId xmlns:a16="http://schemas.microsoft.com/office/drawing/2014/main" id="{70C96DB7-C091-4D41-B69A-4F5D553600DE}"/>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7E21415D-F857-4E31-9A2B-84D8741C7402}"/>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E0A0732F-AB57-47B0-93ED-5FB87CF5A029}"/>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5EF473DD-8754-4201-BBF9-1EF6954E4F52}"/>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63A2F3F-CBB4-4036-8434-41184453C4D5}"/>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3ECAC8A7-7449-4C86-8563-3ADFC9F7BD38}"/>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916525FE-9206-4012-9671-67D0AF5D31AD}"/>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3F3929C0-1D34-4759-AFF4-8BF294A98286}"/>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A5AB78BA-AA1D-4ADF-AA45-AEAD4079BFEA}"/>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73" name="Straight Arrow Connector 472">
            <a:extLst>
              <a:ext uri="{FF2B5EF4-FFF2-40B4-BE49-F238E27FC236}">
                <a16:creationId xmlns:a16="http://schemas.microsoft.com/office/drawing/2014/main" id="{89AB38E1-2DDA-4D6B-BEA9-B14335812BEE}"/>
              </a:ext>
            </a:extLst>
          </p:cNvPr>
          <p:cNvCxnSpPr>
            <a:cxnSpLocks/>
          </p:cNvCxnSpPr>
          <p:nvPr/>
        </p:nvCxnSpPr>
        <p:spPr>
          <a:xfrm>
            <a:off x="10698372" y="3098245"/>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4" name="Rectangle 473">
            <a:extLst>
              <a:ext uri="{FF2B5EF4-FFF2-40B4-BE49-F238E27FC236}">
                <a16:creationId xmlns:a16="http://schemas.microsoft.com/office/drawing/2014/main" id="{1065A0F3-D776-4463-836F-BE781130F145}"/>
              </a:ext>
            </a:extLst>
          </p:cNvPr>
          <p:cNvSpPr/>
          <p:nvPr/>
        </p:nvSpPr>
        <p:spPr bwMode="auto">
          <a:xfrm>
            <a:off x="9805121" y="1084728"/>
            <a:ext cx="1884889" cy="1364911"/>
          </a:xfrm>
          <a:prstGeom prst="rect">
            <a:avLst/>
          </a:prstGeom>
          <a:solidFill>
            <a:schemeClr val="bg1"/>
          </a:solidFill>
          <a:ln w="19050">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75" name="Group 474">
            <a:extLst>
              <a:ext uri="{FF2B5EF4-FFF2-40B4-BE49-F238E27FC236}">
                <a16:creationId xmlns:a16="http://schemas.microsoft.com/office/drawing/2014/main" id="{973D8DCA-603F-4481-895D-D85E2384AED4}"/>
              </a:ext>
            </a:extLst>
          </p:cNvPr>
          <p:cNvGrpSpPr/>
          <p:nvPr/>
        </p:nvGrpSpPr>
        <p:grpSpPr>
          <a:xfrm>
            <a:off x="10221780" y="1839524"/>
            <a:ext cx="488208" cy="369237"/>
            <a:chOff x="9845530" y="2026105"/>
            <a:chExt cx="798344" cy="603796"/>
          </a:xfrm>
        </p:grpSpPr>
        <p:sp>
          <p:nvSpPr>
            <p:cNvPr id="476" name="Freeform 26">
              <a:extLst>
                <a:ext uri="{FF2B5EF4-FFF2-40B4-BE49-F238E27FC236}">
                  <a16:creationId xmlns:a16="http://schemas.microsoft.com/office/drawing/2014/main" id="{4AC16D0F-49C8-44EA-A420-6017976CD840}"/>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B58485C4-FA1C-4D89-9AC9-732BFBEA5A9F}"/>
                </a:ext>
              </a:extLst>
            </p:cNvPr>
            <p:cNvSpPr/>
            <p:nvPr/>
          </p:nvSpPr>
          <p:spPr bwMode="auto">
            <a:xfrm>
              <a:off x="9956752" y="2115492"/>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26">
              <a:extLst>
                <a:ext uri="{FF2B5EF4-FFF2-40B4-BE49-F238E27FC236}">
                  <a16:creationId xmlns:a16="http://schemas.microsoft.com/office/drawing/2014/main" id="{E72CE435-2565-4E08-AD62-CF68FABC969E}"/>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7EB740B-028C-46A2-819E-EB7CF95808F5}"/>
                </a:ext>
              </a:extLst>
            </p:cNvPr>
            <p:cNvSpPr/>
            <p:nvPr/>
          </p:nvSpPr>
          <p:spPr bwMode="auto">
            <a:xfrm>
              <a:off x="10087157" y="2198313"/>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80" name="Group 25">
              <a:extLst>
                <a:ext uri="{FF2B5EF4-FFF2-40B4-BE49-F238E27FC236}">
                  <a16:creationId xmlns:a16="http://schemas.microsoft.com/office/drawing/2014/main" id="{919F4351-84A7-4D06-B548-0F7E68A84CE7}"/>
                </a:ext>
              </a:extLst>
            </p:cNvPr>
            <p:cNvGrpSpPr>
              <a:grpSpLocks noChangeAspect="1"/>
            </p:cNvGrpSpPr>
            <p:nvPr/>
          </p:nvGrpSpPr>
          <p:grpSpPr bwMode="auto">
            <a:xfrm>
              <a:off x="10087157" y="2198313"/>
              <a:ext cx="556717" cy="431588"/>
              <a:chOff x="3689" y="2040"/>
              <a:chExt cx="307" cy="238"/>
            </a:xfrm>
            <a:solidFill>
              <a:schemeClr val="bg2">
                <a:lumMod val="90000"/>
              </a:schemeClr>
            </a:solidFill>
          </p:grpSpPr>
          <p:sp>
            <p:nvSpPr>
              <p:cNvPr id="481" name="Freeform 26">
                <a:extLst>
                  <a:ext uri="{FF2B5EF4-FFF2-40B4-BE49-F238E27FC236}">
                    <a16:creationId xmlns:a16="http://schemas.microsoft.com/office/drawing/2014/main" id="{8324AD2A-98F5-4A41-B3C1-646DCC20ED5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27">
                <a:extLst>
                  <a:ext uri="{FF2B5EF4-FFF2-40B4-BE49-F238E27FC236}">
                    <a16:creationId xmlns:a16="http://schemas.microsoft.com/office/drawing/2014/main" id="{BC3AB645-D56F-47CA-8417-9B15D03EA00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lumMod val="60000"/>
                    <a:lumOff val="40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28">
                <a:extLst>
                  <a:ext uri="{FF2B5EF4-FFF2-40B4-BE49-F238E27FC236}">
                    <a16:creationId xmlns:a16="http://schemas.microsoft.com/office/drawing/2014/main" id="{08D075F4-F1B1-4CF7-A6DB-3EF8913ABA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Line 29">
                <a:extLst>
                  <a:ext uri="{FF2B5EF4-FFF2-40B4-BE49-F238E27FC236}">
                    <a16:creationId xmlns:a16="http://schemas.microsoft.com/office/drawing/2014/main" id="{828095DA-E2A0-4083-8E95-E227A47FE1B9}"/>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30">
                <a:extLst>
                  <a:ext uri="{FF2B5EF4-FFF2-40B4-BE49-F238E27FC236}">
                    <a16:creationId xmlns:a16="http://schemas.microsoft.com/office/drawing/2014/main" id="{1D9A354B-C6FB-4E58-813B-FB3DF2A63E6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486" name="Graphic 485">
            <a:extLst>
              <a:ext uri="{FF2B5EF4-FFF2-40B4-BE49-F238E27FC236}">
                <a16:creationId xmlns:a16="http://schemas.microsoft.com/office/drawing/2014/main" id="{04DFB8C9-F213-4791-8D12-2E282A4CAA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902" y="2265091"/>
            <a:ext cx="181474" cy="120983"/>
          </a:xfrm>
          <a:prstGeom prst="rect">
            <a:avLst/>
          </a:prstGeom>
        </p:spPr>
      </p:pic>
      <p:sp>
        <p:nvSpPr>
          <p:cNvPr id="487" name="Freeform: Shape 486">
            <a:extLst>
              <a:ext uri="{FF2B5EF4-FFF2-40B4-BE49-F238E27FC236}">
                <a16:creationId xmlns:a16="http://schemas.microsoft.com/office/drawing/2014/main" id="{D2F11BDE-00CE-4FE6-BA7E-E2BE22CC4709}"/>
              </a:ext>
            </a:extLst>
          </p:cNvPr>
          <p:cNvSpPr/>
          <p:nvPr/>
        </p:nvSpPr>
        <p:spPr bwMode="auto">
          <a:xfrm>
            <a:off x="10055021" y="1731723"/>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88" name="Group 487">
            <a:extLst>
              <a:ext uri="{FF2B5EF4-FFF2-40B4-BE49-F238E27FC236}">
                <a16:creationId xmlns:a16="http://schemas.microsoft.com/office/drawing/2014/main" id="{E2368781-1F2B-415C-B975-4A890D7F9BFC}"/>
              </a:ext>
            </a:extLst>
          </p:cNvPr>
          <p:cNvGrpSpPr/>
          <p:nvPr/>
        </p:nvGrpSpPr>
        <p:grpSpPr>
          <a:xfrm>
            <a:off x="11218870" y="1891170"/>
            <a:ext cx="298967" cy="317152"/>
            <a:chOff x="10529172" y="6422038"/>
            <a:chExt cx="391478" cy="415290"/>
          </a:xfrm>
          <a:solidFill>
            <a:schemeClr val="accent1"/>
          </a:solidFill>
        </p:grpSpPr>
        <p:sp>
          <p:nvSpPr>
            <p:cNvPr id="489" name="Freeform: Shape 488">
              <a:extLst>
                <a:ext uri="{FF2B5EF4-FFF2-40B4-BE49-F238E27FC236}">
                  <a16:creationId xmlns:a16="http://schemas.microsoft.com/office/drawing/2014/main" id="{20782BC9-D114-414C-B10B-9F57722D7230}"/>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A0C2C682-4462-4277-894A-4E02298C44F6}"/>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D74BF767-85CF-4A2D-895F-952DD43405C0}"/>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92" name="Straight Arrow Connector 491">
            <a:extLst>
              <a:ext uri="{FF2B5EF4-FFF2-40B4-BE49-F238E27FC236}">
                <a16:creationId xmlns:a16="http://schemas.microsoft.com/office/drawing/2014/main" id="{204A4733-F800-4902-8B43-7F93DE924616}"/>
              </a:ext>
            </a:extLst>
          </p:cNvPr>
          <p:cNvCxnSpPr>
            <a:cxnSpLocks/>
          </p:cNvCxnSpPr>
          <p:nvPr/>
        </p:nvCxnSpPr>
        <p:spPr>
          <a:xfrm>
            <a:off x="10755229" y="2061271"/>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793B72B9-444D-43F5-9CA5-9E46A0C2BF04}"/>
              </a:ext>
            </a:extLst>
          </p:cNvPr>
          <p:cNvSpPr/>
          <p:nvPr/>
        </p:nvSpPr>
        <p:spPr bwMode="auto">
          <a:xfrm>
            <a:off x="10039394" y="1200401"/>
            <a:ext cx="830404" cy="44179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B7B00952-8CC3-4E80-BA6A-729639EDD496}"/>
              </a:ext>
            </a:extLst>
          </p:cNvPr>
          <p:cNvGrpSpPr/>
          <p:nvPr/>
        </p:nvGrpSpPr>
        <p:grpSpPr>
          <a:xfrm>
            <a:off x="10738392" y="1225944"/>
            <a:ext cx="109025" cy="109025"/>
            <a:chOff x="7224124" y="4650093"/>
            <a:chExt cx="387668" cy="387668"/>
          </a:xfrm>
        </p:grpSpPr>
        <p:sp>
          <p:nvSpPr>
            <p:cNvPr id="495" name="Freeform: Shape 494">
              <a:extLst>
                <a:ext uri="{FF2B5EF4-FFF2-40B4-BE49-F238E27FC236}">
                  <a16:creationId xmlns:a16="http://schemas.microsoft.com/office/drawing/2014/main" id="{1D6600C8-C2F3-467F-9A2E-61DBF5E348D7}"/>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CF437D3F-A604-4CE0-B30A-2DE20BBE1133}"/>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00A43D82-C858-4B56-83FE-AF48EC3931D5}"/>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91D5467-40FF-4902-9EE0-D9D356FAA4A7}"/>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7557093C-4D5D-41EC-88FE-3A2A5B4417CC}"/>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0" name="Group 499">
            <a:extLst>
              <a:ext uri="{FF2B5EF4-FFF2-40B4-BE49-F238E27FC236}">
                <a16:creationId xmlns:a16="http://schemas.microsoft.com/office/drawing/2014/main" id="{21381D9F-1502-4FF1-ACF0-43723FE50074}"/>
              </a:ext>
            </a:extLst>
          </p:cNvPr>
          <p:cNvGrpSpPr/>
          <p:nvPr/>
        </p:nvGrpSpPr>
        <p:grpSpPr>
          <a:xfrm>
            <a:off x="10286555" y="1258776"/>
            <a:ext cx="332121" cy="316352"/>
            <a:chOff x="-955200" y="-2410190"/>
            <a:chExt cx="1876425" cy="1866900"/>
          </a:xfrm>
          <a:solidFill>
            <a:schemeClr val="tx1"/>
          </a:solidFill>
        </p:grpSpPr>
        <p:sp>
          <p:nvSpPr>
            <p:cNvPr id="501" name="Freeform: Shape 500">
              <a:extLst>
                <a:ext uri="{FF2B5EF4-FFF2-40B4-BE49-F238E27FC236}">
                  <a16:creationId xmlns:a16="http://schemas.microsoft.com/office/drawing/2014/main" id="{71945186-00C5-4E92-A881-B583D585058A}"/>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FDD7D78-ED75-41FC-ACD0-4C93BEE53F10}"/>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3" name="Freeform: Shape 502">
              <a:extLst>
                <a:ext uri="{FF2B5EF4-FFF2-40B4-BE49-F238E27FC236}">
                  <a16:creationId xmlns:a16="http://schemas.microsoft.com/office/drawing/2014/main" id="{009DCAA7-C370-4F1E-8A3E-0468CF0C0786}"/>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4" name="Freeform: Shape 503">
              <a:extLst>
                <a:ext uri="{FF2B5EF4-FFF2-40B4-BE49-F238E27FC236}">
                  <a16:creationId xmlns:a16="http://schemas.microsoft.com/office/drawing/2014/main" id="{47424ED3-CC76-4EB6-B8F8-4DB9B8892180}"/>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5" name="Freeform: Shape 504">
              <a:extLst>
                <a:ext uri="{FF2B5EF4-FFF2-40B4-BE49-F238E27FC236}">
                  <a16:creationId xmlns:a16="http://schemas.microsoft.com/office/drawing/2014/main" id="{937081D9-B7BC-49BB-BF5C-A367CDF53F1F}"/>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241ED77E-3CE2-4E51-90B1-3A8D04140832}"/>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45CCFC50-61CD-4FB5-9D8C-8B6558E83BD2}"/>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C7AE63FA-C7D9-444A-87F8-900665F64FD3}"/>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6CC339FE-06B2-444B-BF23-558EBA2FAA83}"/>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FED58AAC-1B3E-43BC-B1AC-FA69A9B4AF24}"/>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1" name="Freeform: Shape 510">
              <a:extLst>
                <a:ext uri="{FF2B5EF4-FFF2-40B4-BE49-F238E27FC236}">
                  <a16:creationId xmlns:a16="http://schemas.microsoft.com/office/drawing/2014/main" id="{25D110B3-DEB5-4552-A137-0BF6E53F9D6A}"/>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2" name="Freeform: Shape 511">
              <a:extLst>
                <a:ext uri="{FF2B5EF4-FFF2-40B4-BE49-F238E27FC236}">
                  <a16:creationId xmlns:a16="http://schemas.microsoft.com/office/drawing/2014/main" id="{948BDCF0-5D4D-42BB-8E6A-C6326A71949B}"/>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77F7CDA3-AD08-4CF9-AF91-5166C00BA821}"/>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4" name="Group 513">
            <a:extLst>
              <a:ext uri="{FF2B5EF4-FFF2-40B4-BE49-F238E27FC236}">
                <a16:creationId xmlns:a16="http://schemas.microsoft.com/office/drawing/2014/main" id="{81F54708-B7F9-439B-B3C2-CD2BE2362463}"/>
              </a:ext>
            </a:extLst>
          </p:cNvPr>
          <p:cNvGrpSpPr/>
          <p:nvPr/>
        </p:nvGrpSpPr>
        <p:grpSpPr>
          <a:xfrm>
            <a:off x="11172064" y="1269823"/>
            <a:ext cx="305304" cy="305304"/>
            <a:chOff x="5981700" y="3314700"/>
            <a:chExt cx="228600" cy="228600"/>
          </a:xfrm>
        </p:grpSpPr>
        <p:sp>
          <p:nvSpPr>
            <p:cNvPr id="515" name="Freeform: Shape 514">
              <a:extLst>
                <a:ext uri="{FF2B5EF4-FFF2-40B4-BE49-F238E27FC236}">
                  <a16:creationId xmlns:a16="http://schemas.microsoft.com/office/drawing/2014/main" id="{2648C9A3-D4A7-4C31-871C-C97FF26041E2}"/>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1B01B369-9C97-4B6D-B002-D10B66572C3E}"/>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1AF32C89-5FE8-43D3-A4CE-2AC56180DF4E}"/>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2050785-E11D-48CA-A865-2A2C7AF842D6}"/>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C11AC4E5-ED33-4AF6-A24F-C5EF3FE6DF25}"/>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15B4B080-71EB-46C7-BB75-3425DEABC13B}"/>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395BF20C-500E-4A31-87C3-8A38C6A01CEC}"/>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E573034B-D004-44EC-B391-18370697FDAC}"/>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3" name="Freeform: Shape 522">
              <a:extLst>
                <a:ext uri="{FF2B5EF4-FFF2-40B4-BE49-F238E27FC236}">
                  <a16:creationId xmlns:a16="http://schemas.microsoft.com/office/drawing/2014/main" id="{3C56EC27-748A-41A5-A343-5073F61FFCB4}"/>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524" name="Straight Arrow Connector 523">
            <a:extLst>
              <a:ext uri="{FF2B5EF4-FFF2-40B4-BE49-F238E27FC236}">
                <a16:creationId xmlns:a16="http://schemas.microsoft.com/office/drawing/2014/main" id="{BED1D3DB-D656-46DC-B65A-D7A3280F2655}"/>
              </a:ext>
            </a:extLst>
          </p:cNvPr>
          <p:cNvCxnSpPr>
            <a:cxnSpLocks/>
          </p:cNvCxnSpPr>
          <p:nvPr/>
        </p:nvCxnSpPr>
        <p:spPr>
          <a:xfrm>
            <a:off x="10689198" y="1443274"/>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0" name="Freeform: Shape 529">
            <a:extLst>
              <a:ext uri="{FF2B5EF4-FFF2-40B4-BE49-F238E27FC236}">
                <a16:creationId xmlns:a16="http://schemas.microsoft.com/office/drawing/2014/main" id="{1F9BC27D-CD8F-4284-9105-B79AF687552E}"/>
              </a:ext>
            </a:extLst>
          </p:cNvPr>
          <p:cNvSpPr/>
          <p:nvPr/>
        </p:nvSpPr>
        <p:spPr>
          <a:xfrm>
            <a:off x="10295728" y="5167784"/>
            <a:ext cx="463606" cy="398701"/>
          </a:xfrm>
          <a:custGeom>
            <a:avLst/>
            <a:gdLst>
              <a:gd name="connsiteX0" fmla="*/ 407670 w 476250"/>
              <a:gd name="connsiteY0" fmla="*/ 160972 h 409575"/>
              <a:gd name="connsiteX1" fmla="*/ 376238 w 476250"/>
              <a:gd name="connsiteY1" fmla="*/ 160972 h 409575"/>
              <a:gd name="connsiteX2" fmla="*/ 376238 w 476250"/>
              <a:gd name="connsiteY2" fmla="*/ 14288 h 409575"/>
              <a:gd name="connsiteX3" fmla="*/ 361950 w 476250"/>
              <a:gd name="connsiteY3" fmla="*/ 0 h 409575"/>
              <a:gd name="connsiteX4" fmla="*/ 14288 w 476250"/>
              <a:gd name="connsiteY4" fmla="*/ 0 h 409575"/>
              <a:gd name="connsiteX5" fmla="*/ 0 w 476250"/>
              <a:gd name="connsiteY5" fmla="*/ 14288 h 409575"/>
              <a:gd name="connsiteX6" fmla="*/ 0 w 476250"/>
              <a:gd name="connsiteY6" fmla="*/ 306705 h 409575"/>
              <a:gd name="connsiteX7" fmla="*/ 14288 w 476250"/>
              <a:gd name="connsiteY7" fmla="*/ 320993 h 409575"/>
              <a:gd name="connsiteX8" fmla="*/ 211455 w 476250"/>
              <a:gd name="connsiteY8" fmla="*/ 320993 h 409575"/>
              <a:gd name="connsiteX9" fmla="*/ 262890 w 476250"/>
              <a:gd name="connsiteY9" fmla="*/ 410528 h 409575"/>
              <a:gd name="connsiteX10" fmla="*/ 406718 w 476250"/>
              <a:gd name="connsiteY10" fmla="*/ 410528 h 409575"/>
              <a:gd name="connsiteX11" fmla="*/ 478155 w 476250"/>
              <a:gd name="connsiteY11" fmla="*/ 285750 h 409575"/>
              <a:gd name="connsiteX12" fmla="*/ 407670 w 476250"/>
              <a:gd name="connsiteY12" fmla="*/ 160972 h 409575"/>
              <a:gd name="connsiteX13" fmla="*/ 279083 w 476250"/>
              <a:gd name="connsiteY13" fmla="*/ 83820 h 409575"/>
              <a:gd name="connsiteX14" fmla="*/ 348615 w 476250"/>
              <a:gd name="connsiteY14" fmla="*/ 83820 h 409575"/>
              <a:gd name="connsiteX15" fmla="*/ 348615 w 476250"/>
              <a:gd name="connsiteY15" fmla="*/ 125730 h 409575"/>
              <a:gd name="connsiteX16" fmla="*/ 279083 w 476250"/>
              <a:gd name="connsiteY16" fmla="*/ 125730 h 409575"/>
              <a:gd name="connsiteX17" fmla="*/ 279083 w 476250"/>
              <a:gd name="connsiteY17" fmla="*/ 83820 h 409575"/>
              <a:gd name="connsiteX18" fmla="*/ 348615 w 476250"/>
              <a:gd name="connsiteY18" fmla="*/ 140018 h 409575"/>
              <a:gd name="connsiteX19" fmla="*/ 348615 w 476250"/>
              <a:gd name="connsiteY19" fmla="*/ 160972 h 409575"/>
              <a:gd name="connsiteX20" fmla="*/ 279083 w 476250"/>
              <a:gd name="connsiteY20" fmla="*/ 160972 h 409575"/>
              <a:gd name="connsiteX21" fmla="*/ 279083 w 476250"/>
              <a:gd name="connsiteY21" fmla="*/ 140018 h 409575"/>
              <a:gd name="connsiteX22" fmla="*/ 348615 w 476250"/>
              <a:gd name="connsiteY22" fmla="*/ 140018 h 409575"/>
              <a:gd name="connsiteX23" fmla="*/ 195263 w 476250"/>
              <a:gd name="connsiteY23" fmla="*/ 83820 h 409575"/>
              <a:gd name="connsiteX24" fmla="*/ 264795 w 476250"/>
              <a:gd name="connsiteY24" fmla="*/ 83820 h 409575"/>
              <a:gd name="connsiteX25" fmla="*/ 264795 w 476250"/>
              <a:gd name="connsiteY25" fmla="*/ 125730 h 409575"/>
              <a:gd name="connsiteX26" fmla="*/ 195263 w 476250"/>
              <a:gd name="connsiteY26" fmla="*/ 125730 h 409575"/>
              <a:gd name="connsiteX27" fmla="*/ 195263 w 476250"/>
              <a:gd name="connsiteY27" fmla="*/ 83820 h 409575"/>
              <a:gd name="connsiteX28" fmla="*/ 195263 w 476250"/>
              <a:gd name="connsiteY28" fmla="*/ 140018 h 409575"/>
              <a:gd name="connsiteX29" fmla="*/ 264795 w 476250"/>
              <a:gd name="connsiteY29" fmla="*/ 140018 h 409575"/>
              <a:gd name="connsiteX30" fmla="*/ 264795 w 476250"/>
              <a:gd name="connsiteY30" fmla="*/ 160972 h 409575"/>
              <a:gd name="connsiteX31" fmla="*/ 262890 w 476250"/>
              <a:gd name="connsiteY31" fmla="*/ 160972 h 409575"/>
              <a:gd name="connsiteX32" fmla="*/ 250508 w 476250"/>
              <a:gd name="connsiteY32" fmla="*/ 181927 h 409575"/>
              <a:gd name="connsiteX33" fmla="*/ 194310 w 476250"/>
              <a:gd name="connsiteY33" fmla="*/ 181927 h 409575"/>
              <a:gd name="connsiteX34" fmla="*/ 194310 w 476250"/>
              <a:gd name="connsiteY34" fmla="*/ 140018 h 409575"/>
              <a:gd name="connsiteX35" fmla="*/ 195263 w 476250"/>
              <a:gd name="connsiteY35" fmla="*/ 195263 h 409575"/>
              <a:gd name="connsiteX36" fmla="*/ 242888 w 476250"/>
              <a:gd name="connsiteY36" fmla="*/ 195263 h 409575"/>
              <a:gd name="connsiteX37" fmla="*/ 219075 w 476250"/>
              <a:gd name="connsiteY37" fmla="*/ 237172 h 409575"/>
              <a:gd name="connsiteX38" fmla="*/ 195263 w 476250"/>
              <a:gd name="connsiteY38" fmla="*/ 237172 h 409575"/>
              <a:gd name="connsiteX39" fmla="*/ 195263 w 476250"/>
              <a:gd name="connsiteY39" fmla="*/ 195263 h 409575"/>
              <a:gd name="connsiteX40" fmla="*/ 211455 w 476250"/>
              <a:gd name="connsiteY40" fmla="*/ 250508 h 409575"/>
              <a:gd name="connsiteX41" fmla="*/ 195263 w 476250"/>
              <a:gd name="connsiteY41" fmla="*/ 278130 h 409575"/>
              <a:gd name="connsiteX42" fmla="*/ 195263 w 476250"/>
              <a:gd name="connsiteY42" fmla="*/ 250508 h 409575"/>
              <a:gd name="connsiteX43" fmla="*/ 211455 w 476250"/>
              <a:gd name="connsiteY43" fmla="*/ 250508 h 409575"/>
              <a:gd name="connsiteX44" fmla="*/ 98107 w 476250"/>
              <a:gd name="connsiteY44" fmla="*/ 292418 h 409575"/>
              <a:gd name="connsiteX45" fmla="*/ 28575 w 476250"/>
              <a:gd name="connsiteY45" fmla="*/ 292418 h 409575"/>
              <a:gd name="connsiteX46" fmla="*/ 28575 w 476250"/>
              <a:gd name="connsiteY46" fmla="*/ 250508 h 409575"/>
              <a:gd name="connsiteX47" fmla="*/ 98107 w 476250"/>
              <a:gd name="connsiteY47" fmla="*/ 250508 h 409575"/>
              <a:gd name="connsiteX48" fmla="*/ 98107 w 476250"/>
              <a:gd name="connsiteY48" fmla="*/ 292418 h 409575"/>
              <a:gd name="connsiteX49" fmla="*/ 98107 w 476250"/>
              <a:gd name="connsiteY49" fmla="*/ 237172 h 409575"/>
              <a:gd name="connsiteX50" fmla="*/ 28575 w 476250"/>
              <a:gd name="connsiteY50" fmla="*/ 237172 h 409575"/>
              <a:gd name="connsiteX51" fmla="*/ 28575 w 476250"/>
              <a:gd name="connsiteY51" fmla="*/ 195263 h 409575"/>
              <a:gd name="connsiteX52" fmla="*/ 98107 w 476250"/>
              <a:gd name="connsiteY52" fmla="*/ 195263 h 409575"/>
              <a:gd name="connsiteX53" fmla="*/ 98107 w 476250"/>
              <a:gd name="connsiteY53" fmla="*/ 237172 h 409575"/>
              <a:gd name="connsiteX54" fmla="*/ 98107 w 476250"/>
              <a:gd name="connsiteY54" fmla="*/ 180975 h 409575"/>
              <a:gd name="connsiteX55" fmla="*/ 28575 w 476250"/>
              <a:gd name="connsiteY55" fmla="*/ 180975 h 409575"/>
              <a:gd name="connsiteX56" fmla="*/ 28575 w 476250"/>
              <a:gd name="connsiteY56" fmla="*/ 139065 h 409575"/>
              <a:gd name="connsiteX57" fmla="*/ 98107 w 476250"/>
              <a:gd name="connsiteY57" fmla="*/ 139065 h 409575"/>
              <a:gd name="connsiteX58" fmla="*/ 98107 w 476250"/>
              <a:gd name="connsiteY58" fmla="*/ 180975 h 409575"/>
              <a:gd name="connsiteX59" fmla="*/ 98107 w 476250"/>
              <a:gd name="connsiteY59" fmla="*/ 125730 h 409575"/>
              <a:gd name="connsiteX60" fmla="*/ 28575 w 476250"/>
              <a:gd name="connsiteY60" fmla="*/ 125730 h 409575"/>
              <a:gd name="connsiteX61" fmla="*/ 28575 w 476250"/>
              <a:gd name="connsiteY61" fmla="*/ 83820 h 409575"/>
              <a:gd name="connsiteX62" fmla="*/ 98107 w 476250"/>
              <a:gd name="connsiteY62" fmla="*/ 83820 h 409575"/>
              <a:gd name="connsiteX63" fmla="*/ 98107 w 476250"/>
              <a:gd name="connsiteY63" fmla="*/ 125730 h 409575"/>
              <a:gd name="connsiteX64" fmla="*/ 181928 w 476250"/>
              <a:gd name="connsiteY64" fmla="*/ 292418 h 409575"/>
              <a:gd name="connsiteX65" fmla="*/ 112395 w 476250"/>
              <a:gd name="connsiteY65" fmla="*/ 292418 h 409575"/>
              <a:gd name="connsiteX66" fmla="*/ 112395 w 476250"/>
              <a:gd name="connsiteY66" fmla="*/ 250508 h 409575"/>
              <a:gd name="connsiteX67" fmla="*/ 181928 w 476250"/>
              <a:gd name="connsiteY67" fmla="*/ 250508 h 409575"/>
              <a:gd name="connsiteX68" fmla="*/ 181928 w 476250"/>
              <a:gd name="connsiteY68" fmla="*/ 292418 h 409575"/>
              <a:gd name="connsiteX69" fmla="*/ 181928 w 476250"/>
              <a:gd name="connsiteY69" fmla="*/ 237172 h 409575"/>
              <a:gd name="connsiteX70" fmla="*/ 112395 w 476250"/>
              <a:gd name="connsiteY70" fmla="*/ 237172 h 409575"/>
              <a:gd name="connsiteX71" fmla="*/ 112395 w 476250"/>
              <a:gd name="connsiteY71" fmla="*/ 195263 h 409575"/>
              <a:gd name="connsiteX72" fmla="*/ 181928 w 476250"/>
              <a:gd name="connsiteY72" fmla="*/ 195263 h 409575"/>
              <a:gd name="connsiteX73" fmla="*/ 181928 w 476250"/>
              <a:gd name="connsiteY73" fmla="*/ 237172 h 409575"/>
              <a:gd name="connsiteX74" fmla="*/ 181928 w 476250"/>
              <a:gd name="connsiteY74" fmla="*/ 180975 h 409575"/>
              <a:gd name="connsiteX75" fmla="*/ 112395 w 476250"/>
              <a:gd name="connsiteY75" fmla="*/ 180975 h 409575"/>
              <a:gd name="connsiteX76" fmla="*/ 112395 w 476250"/>
              <a:gd name="connsiteY76" fmla="*/ 139065 h 409575"/>
              <a:gd name="connsiteX77" fmla="*/ 181928 w 476250"/>
              <a:gd name="connsiteY77" fmla="*/ 139065 h 409575"/>
              <a:gd name="connsiteX78" fmla="*/ 181928 w 476250"/>
              <a:gd name="connsiteY78" fmla="*/ 180975 h 409575"/>
              <a:gd name="connsiteX79" fmla="*/ 181928 w 476250"/>
              <a:gd name="connsiteY79" fmla="*/ 125730 h 409575"/>
              <a:gd name="connsiteX80" fmla="*/ 112395 w 476250"/>
              <a:gd name="connsiteY80" fmla="*/ 125730 h 409575"/>
              <a:gd name="connsiteX81" fmla="*/ 112395 w 476250"/>
              <a:gd name="connsiteY81" fmla="*/ 83820 h 409575"/>
              <a:gd name="connsiteX82" fmla="*/ 181928 w 476250"/>
              <a:gd name="connsiteY82" fmla="*/ 83820 h 409575"/>
              <a:gd name="connsiteX83" fmla="*/ 181928 w 476250"/>
              <a:gd name="connsiteY83" fmla="*/ 125730 h 409575"/>
              <a:gd name="connsiteX84" fmla="*/ 195263 w 476250"/>
              <a:gd name="connsiteY84" fmla="*/ 292418 h 409575"/>
              <a:gd name="connsiteX85" fmla="*/ 195263 w 476250"/>
              <a:gd name="connsiteY85" fmla="*/ 291465 h 409575"/>
              <a:gd name="connsiteX86" fmla="*/ 195263 w 476250"/>
              <a:gd name="connsiteY86" fmla="*/ 292418 h 409575"/>
              <a:gd name="connsiteX87" fmla="*/ 195263 w 476250"/>
              <a:gd name="connsiteY87" fmla="*/ 29241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3C2978F4-8240-40AD-B2EF-AF23245FB0CF}"/>
              </a:ext>
            </a:extLst>
          </p:cNvPr>
          <p:cNvSpPr/>
          <p:nvPr/>
        </p:nvSpPr>
        <p:spPr bwMode="auto">
          <a:xfrm>
            <a:off x="9171744" y="1417542"/>
            <a:ext cx="803530" cy="1991737"/>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68AF69EF-6AAD-4A3F-8984-EACC663B108E}"/>
              </a:ext>
            </a:extLst>
          </p:cNvPr>
          <p:cNvSpPr/>
          <p:nvPr/>
        </p:nvSpPr>
        <p:spPr bwMode="auto">
          <a:xfrm flipV="1">
            <a:off x="9172882" y="3409279"/>
            <a:ext cx="803530" cy="1324124"/>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C65625C4-98DF-4675-B074-64416BCDA991}"/>
              </a:ext>
            </a:extLst>
          </p:cNvPr>
          <p:cNvSpPr/>
          <p:nvPr/>
        </p:nvSpPr>
        <p:spPr bwMode="auto">
          <a:xfrm>
            <a:off x="9173222" y="3075017"/>
            <a:ext cx="803530" cy="332158"/>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58692558-4F58-4E14-B3F5-A76ABF917115}"/>
              </a:ext>
            </a:extLst>
          </p:cNvPr>
          <p:cNvSpPr/>
          <p:nvPr/>
        </p:nvSpPr>
        <p:spPr bwMode="auto">
          <a:xfrm>
            <a:off x="9175476" y="2036697"/>
            <a:ext cx="760888" cy="1174901"/>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83CCF2B2-92D3-452D-9CDF-ED7ACAE2564B}"/>
              </a:ext>
            </a:extLst>
          </p:cNvPr>
          <p:cNvSpPr/>
          <p:nvPr/>
        </p:nvSpPr>
        <p:spPr bwMode="auto">
          <a:xfrm flipV="1">
            <a:off x="9174303" y="3209785"/>
            <a:ext cx="760888" cy="478722"/>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3087E870-B4C0-4FCF-B655-C36D39549021}"/>
              </a:ext>
            </a:extLst>
          </p:cNvPr>
          <p:cNvSpPr/>
          <p:nvPr/>
        </p:nvSpPr>
        <p:spPr bwMode="auto">
          <a:xfrm>
            <a:off x="9192259" y="3580852"/>
            <a:ext cx="967894" cy="1754818"/>
          </a:xfrm>
          <a:custGeom>
            <a:avLst/>
            <a:gdLst>
              <a:gd name="connsiteX0" fmla="*/ 0 w 823912"/>
              <a:gd name="connsiteY0" fmla="*/ 0 h 1457325"/>
              <a:gd name="connsiteX1" fmla="*/ 376237 w 823912"/>
              <a:gd name="connsiteY1" fmla="*/ 0 h 1457325"/>
              <a:gd name="connsiteX2" fmla="*/ 376237 w 823912"/>
              <a:gd name="connsiteY2" fmla="*/ 1457325 h 1457325"/>
              <a:gd name="connsiteX3" fmla="*/ 419100 w 823912"/>
              <a:gd name="connsiteY3" fmla="*/ 1457325 h 1457325"/>
              <a:gd name="connsiteX4" fmla="*/ 823912 w 823912"/>
              <a:gd name="connsiteY4" fmla="*/ 1457325 h 145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1457325">
                <a:moveTo>
                  <a:pt x="0" y="0"/>
                </a:moveTo>
                <a:lnTo>
                  <a:pt x="376237" y="0"/>
                </a:lnTo>
                <a:lnTo>
                  <a:pt x="376237" y="1457325"/>
                </a:lnTo>
                <a:lnTo>
                  <a:pt x="419100" y="1457325"/>
                </a:lnTo>
                <a:lnTo>
                  <a:pt x="823912" y="1457325"/>
                </a:lnTo>
              </a:path>
            </a:pathLst>
          </a:custGeom>
          <a:noFill/>
          <a:ln w="19050">
            <a:solidFill>
              <a:schemeClr val="accent4"/>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TextBox 555">
            <a:extLst>
              <a:ext uri="{FF2B5EF4-FFF2-40B4-BE49-F238E27FC236}">
                <a16:creationId xmlns:a16="http://schemas.microsoft.com/office/drawing/2014/main" id="{9E886646-A3C1-4DCF-9662-15BC7B25DE0E}"/>
              </a:ext>
            </a:extLst>
          </p:cNvPr>
          <p:cNvSpPr txBox="1"/>
          <p:nvPr/>
        </p:nvSpPr>
        <p:spPr>
          <a:xfrm>
            <a:off x="9204968" y="3031252"/>
            <a:ext cx="80150" cy="10772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Segoe UI"/>
                <a:ea typeface="+mn-ea"/>
                <a:cs typeface="+mn-cs"/>
              </a:rPr>
              <a:t>/*</a:t>
            </a:r>
          </a:p>
        </p:txBody>
      </p:sp>
      <p:sp>
        <p:nvSpPr>
          <p:cNvPr id="557" name="TextBox 556">
            <a:extLst>
              <a:ext uri="{FF2B5EF4-FFF2-40B4-BE49-F238E27FC236}">
                <a16:creationId xmlns:a16="http://schemas.microsoft.com/office/drawing/2014/main" id="{E391E498-FB84-4F86-943E-46120409A75A}"/>
              </a:ext>
            </a:extLst>
          </p:cNvPr>
          <p:cNvSpPr txBox="1"/>
          <p:nvPr/>
        </p:nvSpPr>
        <p:spPr>
          <a:xfrm>
            <a:off x="9207868" y="3239204"/>
            <a:ext cx="389530" cy="107722"/>
          </a:xfrm>
          <a:prstGeom prst="rect">
            <a:avLst/>
          </a:prstGeom>
          <a:solidFill>
            <a:schemeClr val="bg1"/>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Segoe UI"/>
                <a:ea typeface="+mn-ea"/>
                <a:cs typeface="+mn-cs"/>
              </a:rPr>
              <a:t>/search/*</a:t>
            </a:r>
          </a:p>
        </p:txBody>
      </p:sp>
      <p:sp>
        <p:nvSpPr>
          <p:cNvPr id="558" name="TextBox 557">
            <a:extLst>
              <a:ext uri="{FF2B5EF4-FFF2-40B4-BE49-F238E27FC236}">
                <a16:creationId xmlns:a16="http://schemas.microsoft.com/office/drawing/2014/main" id="{BE7FC5CA-61F8-4E68-9A6E-C9BB7935DBA9}"/>
              </a:ext>
            </a:extLst>
          </p:cNvPr>
          <p:cNvSpPr txBox="1"/>
          <p:nvPr/>
        </p:nvSpPr>
        <p:spPr>
          <a:xfrm>
            <a:off x="9210712" y="3429168"/>
            <a:ext cx="387927" cy="107722"/>
          </a:xfrm>
          <a:prstGeom prst="rect">
            <a:avLst/>
          </a:prstGeom>
          <a:solidFill>
            <a:schemeClr val="bg1"/>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Segoe UI"/>
                <a:ea typeface="+mn-ea"/>
                <a:cs typeface="+mn-cs"/>
              </a:rPr>
              <a:t>/statics/*</a:t>
            </a:r>
          </a:p>
        </p:txBody>
      </p:sp>
      <p:sp>
        <p:nvSpPr>
          <p:cNvPr id="560" name="TextBox 559">
            <a:extLst>
              <a:ext uri="{FF2B5EF4-FFF2-40B4-BE49-F238E27FC236}">
                <a16:creationId xmlns:a16="http://schemas.microsoft.com/office/drawing/2014/main" id="{D1A285DC-A989-49FA-A637-3B899C24F886}"/>
              </a:ext>
            </a:extLst>
          </p:cNvPr>
          <p:cNvSpPr txBox="1"/>
          <p:nvPr/>
        </p:nvSpPr>
        <p:spPr>
          <a:xfrm>
            <a:off x="9954242" y="843171"/>
            <a:ext cx="52257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Region 1</a:t>
            </a:r>
          </a:p>
        </p:txBody>
      </p:sp>
      <p:sp>
        <p:nvSpPr>
          <p:cNvPr id="561" name="TextBox 560">
            <a:extLst>
              <a:ext uri="{FF2B5EF4-FFF2-40B4-BE49-F238E27FC236}">
                <a16:creationId xmlns:a16="http://schemas.microsoft.com/office/drawing/2014/main" id="{FFB24822-0BEE-497A-B32F-30B3CFBDE37D}"/>
              </a:ext>
            </a:extLst>
          </p:cNvPr>
          <p:cNvSpPr txBox="1"/>
          <p:nvPr/>
        </p:nvSpPr>
        <p:spPr>
          <a:xfrm>
            <a:off x="9943822" y="2499561"/>
            <a:ext cx="54341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Region 2</a:t>
            </a:r>
          </a:p>
        </p:txBody>
      </p:sp>
      <p:sp>
        <p:nvSpPr>
          <p:cNvPr id="562" name="TextBox 561">
            <a:extLst>
              <a:ext uri="{FF2B5EF4-FFF2-40B4-BE49-F238E27FC236}">
                <a16:creationId xmlns:a16="http://schemas.microsoft.com/office/drawing/2014/main" id="{73CA1CB5-308B-4161-9CEA-4FD65771BF31}"/>
              </a:ext>
            </a:extLst>
          </p:cNvPr>
          <p:cNvSpPr txBox="1"/>
          <p:nvPr/>
        </p:nvSpPr>
        <p:spPr>
          <a:xfrm>
            <a:off x="9941183" y="4141438"/>
            <a:ext cx="54341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Region 3</a:t>
            </a:r>
          </a:p>
        </p:txBody>
      </p:sp>
      <p:sp>
        <p:nvSpPr>
          <p:cNvPr id="212" name="Rectangle 211">
            <a:extLst>
              <a:ext uri="{FF2B5EF4-FFF2-40B4-BE49-F238E27FC236}">
                <a16:creationId xmlns:a16="http://schemas.microsoft.com/office/drawing/2014/main" id="{2CB61901-C343-4B25-BE16-53FDD7C88F67}"/>
              </a:ext>
            </a:extLst>
          </p:cNvPr>
          <p:cNvSpPr/>
          <p:nvPr/>
        </p:nvSpPr>
        <p:spPr>
          <a:xfrm>
            <a:off x="7694821" y="2219932"/>
            <a:ext cx="1116561" cy="25391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Edge Location</a:t>
            </a:r>
          </a:p>
        </p:txBody>
      </p:sp>
      <p:grpSp>
        <p:nvGrpSpPr>
          <p:cNvPr id="261" name="Group 260">
            <a:extLst>
              <a:ext uri="{FF2B5EF4-FFF2-40B4-BE49-F238E27FC236}">
                <a16:creationId xmlns:a16="http://schemas.microsoft.com/office/drawing/2014/main" id="{E136B0D0-830C-44FF-8B26-38DFCBAE2698}"/>
              </a:ext>
            </a:extLst>
          </p:cNvPr>
          <p:cNvGrpSpPr/>
          <p:nvPr/>
        </p:nvGrpSpPr>
        <p:grpSpPr>
          <a:xfrm>
            <a:off x="10221780" y="3516232"/>
            <a:ext cx="488208" cy="369237"/>
            <a:chOff x="9845530" y="2026105"/>
            <a:chExt cx="798344" cy="603796"/>
          </a:xfrm>
        </p:grpSpPr>
        <p:sp>
          <p:nvSpPr>
            <p:cNvPr id="262" name="Freeform 26">
              <a:extLst>
                <a:ext uri="{FF2B5EF4-FFF2-40B4-BE49-F238E27FC236}">
                  <a16:creationId xmlns:a16="http://schemas.microsoft.com/office/drawing/2014/main" id="{B9FDBFCC-40F3-47DB-9AEF-18A5322AB182}"/>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Rectangle 262">
              <a:extLst>
                <a:ext uri="{FF2B5EF4-FFF2-40B4-BE49-F238E27FC236}">
                  <a16:creationId xmlns:a16="http://schemas.microsoft.com/office/drawing/2014/main" id="{F5B49F1B-EBCF-4E67-86EF-85A5421D6E31}"/>
                </a:ext>
              </a:extLst>
            </p:cNvPr>
            <p:cNvSpPr/>
            <p:nvPr/>
          </p:nvSpPr>
          <p:spPr bwMode="auto">
            <a:xfrm>
              <a:off x="9956752" y="2115492"/>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26">
              <a:extLst>
                <a:ext uri="{FF2B5EF4-FFF2-40B4-BE49-F238E27FC236}">
                  <a16:creationId xmlns:a16="http://schemas.microsoft.com/office/drawing/2014/main" id="{6FC3F776-AB98-4611-B511-5208B3C68BD7}"/>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9D121A45-8D42-4985-8D0A-EBDE51E7AF91}"/>
                </a:ext>
              </a:extLst>
            </p:cNvPr>
            <p:cNvSpPr/>
            <p:nvPr/>
          </p:nvSpPr>
          <p:spPr bwMode="auto">
            <a:xfrm>
              <a:off x="10087157" y="2198313"/>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6" name="Group 25">
              <a:extLst>
                <a:ext uri="{FF2B5EF4-FFF2-40B4-BE49-F238E27FC236}">
                  <a16:creationId xmlns:a16="http://schemas.microsoft.com/office/drawing/2014/main" id="{9DD39EAF-9696-43D1-A90E-7D62A75B185B}"/>
                </a:ext>
              </a:extLst>
            </p:cNvPr>
            <p:cNvGrpSpPr>
              <a:grpSpLocks noChangeAspect="1"/>
            </p:cNvGrpSpPr>
            <p:nvPr/>
          </p:nvGrpSpPr>
          <p:grpSpPr bwMode="auto">
            <a:xfrm>
              <a:off x="10087157" y="2198313"/>
              <a:ext cx="556717" cy="431588"/>
              <a:chOff x="3689" y="2040"/>
              <a:chExt cx="307" cy="238"/>
            </a:xfrm>
            <a:solidFill>
              <a:schemeClr val="bg2">
                <a:lumMod val="90000"/>
              </a:schemeClr>
            </a:solidFill>
          </p:grpSpPr>
          <p:sp>
            <p:nvSpPr>
              <p:cNvPr id="267" name="Freeform 26">
                <a:extLst>
                  <a:ext uri="{FF2B5EF4-FFF2-40B4-BE49-F238E27FC236}">
                    <a16:creationId xmlns:a16="http://schemas.microsoft.com/office/drawing/2014/main" id="{A189C67B-FDD2-4BB3-97E3-0D2368C1987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27">
                <a:extLst>
                  <a:ext uri="{FF2B5EF4-FFF2-40B4-BE49-F238E27FC236}">
                    <a16:creationId xmlns:a16="http://schemas.microsoft.com/office/drawing/2014/main" id="{8A92DE9D-3DAB-49E3-8191-910CE6BDF25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lumMod val="60000"/>
                    <a:lumOff val="40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28">
                <a:extLst>
                  <a:ext uri="{FF2B5EF4-FFF2-40B4-BE49-F238E27FC236}">
                    <a16:creationId xmlns:a16="http://schemas.microsoft.com/office/drawing/2014/main" id="{AA7BB455-1AC3-4694-BD4B-96873830323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Line 29">
                <a:extLst>
                  <a:ext uri="{FF2B5EF4-FFF2-40B4-BE49-F238E27FC236}">
                    <a16:creationId xmlns:a16="http://schemas.microsoft.com/office/drawing/2014/main" id="{990EC340-C856-48C1-AD4F-7FD55F470494}"/>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30">
                <a:extLst>
                  <a:ext uri="{FF2B5EF4-FFF2-40B4-BE49-F238E27FC236}">
                    <a16:creationId xmlns:a16="http://schemas.microsoft.com/office/drawing/2014/main" id="{0DE2A74C-0E7A-43C9-93B7-BBEDC2EA6F0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225" name="Graphic 224">
            <a:extLst>
              <a:ext uri="{FF2B5EF4-FFF2-40B4-BE49-F238E27FC236}">
                <a16:creationId xmlns:a16="http://schemas.microsoft.com/office/drawing/2014/main" id="{229A7B9F-6275-4B66-B969-334CF66039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849" y="280353"/>
            <a:ext cx="900814" cy="900814"/>
          </a:xfrm>
          <a:prstGeom prst="rect">
            <a:avLst/>
          </a:prstGeom>
        </p:spPr>
      </p:pic>
      <p:sp>
        <p:nvSpPr>
          <p:cNvPr id="226" name="Rectangle 225">
            <a:extLst>
              <a:ext uri="{FF2B5EF4-FFF2-40B4-BE49-F238E27FC236}">
                <a16:creationId xmlns:a16="http://schemas.microsoft.com/office/drawing/2014/main" id="{6AB03C91-797B-4DBE-9545-A4567BE9BAA2}"/>
              </a:ext>
            </a:extLst>
          </p:cNvPr>
          <p:cNvSpPr/>
          <p:nvPr/>
        </p:nvSpPr>
        <p:spPr>
          <a:xfrm>
            <a:off x="1101012" y="328205"/>
            <a:ext cx="4817467" cy="714042"/>
          </a:xfrm>
          <a:prstGeom prst="rect">
            <a:avLst/>
          </a:prstGeom>
        </p:spPr>
        <p:txBody>
          <a:bodyPr wrap="square" lIns="365760" tIns="365760" rIns="365760" bIns="0" anchor="ctr">
            <a:spAutoFit/>
          </a:bodyPr>
          <a:lstStyle/>
          <a:p>
            <a:pPr fontAlgn="base">
              <a:lnSpc>
                <a:spcPct val="80000"/>
              </a:lnSpc>
              <a:spcBef>
                <a:spcPct val="0"/>
              </a:spcBef>
              <a:spcAft>
                <a:spcPct val="0"/>
              </a:spcAft>
              <a:defRPr/>
            </a:pPr>
            <a:r>
              <a:rPr lang="en-US" sz="2800" dirty="0">
                <a:latin typeface="Segoe UI Semibold" panose="020B0702040204020203" pitchFamily="34" charset="0"/>
                <a:cs typeface="Segoe UI Semibold" panose="020B0702040204020203" pitchFamily="34" charset="0"/>
              </a:rPr>
              <a:t>Azure Front Door Service</a:t>
            </a:r>
          </a:p>
        </p:txBody>
      </p:sp>
      <p:grpSp>
        <p:nvGrpSpPr>
          <p:cNvPr id="221" name="Group 220">
            <a:extLst>
              <a:ext uri="{FF2B5EF4-FFF2-40B4-BE49-F238E27FC236}">
                <a16:creationId xmlns:a16="http://schemas.microsoft.com/office/drawing/2014/main" id="{FD57021C-9232-4656-A81D-EC161078FBD4}"/>
              </a:ext>
            </a:extLst>
          </p:cNvPr>
          <p:cNvGrpSpPr/>
          <p:nvPr/>
        </p:nvGrpSpPr>
        <p:grpSpPr>
          <a:xfrm>
            <a:off x="0" y="6497955"/>
            <a:ext cx="12192000" cy="360045"/>
            <a:chOff x="0" y="6497955"/>
            <a:chExt cx="12192000" cy="360045"/>
          </a:xfrm>
        </p:grpSpPr>
        <p:sp>
          <p:nvSpPr>
            <p:cNvPr id="222" name="bk object 17">
              <a:extLst>
                <a:ext uri="{FF2B5EF4-FFF2-40B4-BE49-F238E27FC236}">
                  <a16:creationId xmlns:a16="http://schemas.microsoft.com/office/drawing/2014/main" id="{7D01FD1D-477B-426B-A651-09F21B33A94F}"/>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23" name="TextBox 222">
              <a:extLst>
                <a:ext uri="{FF2B5EF4-FFF2-40B4-BE49-F238E27FC236}">
                  <a16:creationId xmlns:a16="http://schemas.microsoft.com/office/drawing/2014/main" id="{5C2A9BEB-E0C8-4FD8-B5D6-8A56AFDAFCE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70871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1.85185E-6 L -1.66667E-6 0.0831 " pathEditMode="relative" rAng="0" ptsTypes="AA">
                                      <p:cBhvr>
                                        <p:cTn id="9" dur="500" spd="-100000" fill="hold"/>
                                        <p:tgtEl>
                                          <p:spTgt spid="6"/>
                                        </p:tgtEl>
                                        <p:attrNameLst>
                                          <p:attrName>ppt_x</p:attrName>
                                          <p:attrName>ppt_y</p:attrName>
                                        </p:attrNameLst>
                                      </p:cBhvr>
                                      <p:rCtr x="0" y="4144"/>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0"/>
                                  </p:stCondLst>
                                  <p:childTnLst>
                                    <p:animMotion origin="layout" path="M 1.66667E-6 -4.07407E-6 L -0.03086 0.00209 " pathEditMode="relative" rAng="0" ptsTypes="AA">
                                      <p:cBhvr>
                                        <p:cTn id="14" dur="500" spd="-100000" fill="hold"/>
                                        <p:tgtEl>
                                          <p:spTgt spid="31"/>
                                        </p:tgtEl>
                                        <p:attrNameLst>
                                          <p:attrName>ppt_x</p:attrName>
                                          <p:attrName>ppt_y</p:attrName>
                                        </p:attrNameLst>
                                      </p:cBhvr>
                                      <p:rCtr x="-1549" y="93"/>
                                    </p:animMotion>
                                  </p:childTnLst>
                                </p:cTn>
                              </p:par>
                              <p:par>
                                <p:cTn id="15" presetID="10" presetClass="entr" presetSubtype="0" fill="hold" nodeType="withEffect">
                                  <p:stCondLst>
                                    <p:cond delay="15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nodeType="withEffect">
                                  <p:stCondLst>
                                    <p:cond delay="150"/>
                                  </p:stCondLst>
                                  <p:childTnLst>
                                    <p:animMotion origin="layout" path="M 8.33333E-7 -7.40741E-7 L -0.03086 0.00208 " pathEditMode="relative" rAng="0" ptsTypes="AA">
                                      <p:cBhvr>
                                        <p:cTn id="19" dur="500" spd="-100000" fill="hold"/>
                                        <p:tgtEl>
                                          <p:spTgt spid="27"/>
                                        </p:tgtEl>
                                        <p:attrNameLst>
                                          <p:attrName>ppt_x</p:attrName>
                                          <p:attrName>ppt_y</p:attrName>
                                        </p:attrNameLst>
                                      </p:cBhvr>
                                      <p:rCtr x="-1549" y="93"/>
                                    </p:animMotion>
                                  </p:childTnLst>
                                </p:cTn>
                              </p:par>
                              <p:par>
                                <p:cTn id="20" presetID="10" presetClass="entr" presetSubtype="0" fill="hold" nodeType="withEffect">
                                  <p:stCondLst>
                                    <p:cond delay="3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300"/>
                                  </p:stCondLst>
                                  <p:childTnLst>
                                    <p:animMotion origin="layout" path="M -1.04167E-6 1.48148E-6 L -0.03086 0.00208 " pathEditMode="relative" rAng="0" ptsTypes="AA">
                                      <p:cBhvr>
                                        <p:cTn id="24" dur="500" spd="-100000" fill="hold"/>
                                        <p:tgtEl>
                                          <p:spTgt spid="26"/>
                                        </p:tgtEl>
                                        <p:attrNameLst>
                                          <p:attrName>ppt_x</p:attrName>
                                          <p:attrName>ppt_y</p:attrName>
                                        </p:attrNameLst>
                                      </p:cBhvr>
                                      <p:rCtr x="-154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65B80F-9343-5B4B-8411-4E6D968F6C23}"/>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 Front Door </a:t>
            </a:r>
          </a:p>
        </p:txBody>
      </p:sp>
      <p:pic>
        <p:nvPicPr>
          <p:cNvPr id="4" name="Graphic 3">
            <a:extLst>
              <a:ext uri="{FF2B5EF4-FFF2-40B4-BE49-F238E27FC236}">
                <a16:creationId xmlns:a16="http://schemas.microsoft.com/office/drawing/2014/main" id="{0ABE30FA-FF69-43C2-AAF4-AC9700DD3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4927" y="325369"/>
            <a:ext cx="814318" cy="814318"/>
          </a:xfrm>
          <a:prstGeom prst="rect">
            <a:avLst/>
          </a:prstGeom>
        </p:spPr>
      </p:pic>
      <p:sp>
        <p:nvSpPr>
          <p:cNvPr id="14" name="TextBox 13">
            <a:extLst>
              <a:ext uri="{FF2B5EF4-FFF2-40B4-BE49-F238E27FC236}">
                <a16:creationId xmlns:a16="http://schemas.microsoft.com/office/drawing/2014/main" id="{8AADCA1C-39F0-4719-9F92-3B4F601841B7}"/>
              </a:ext>
            </a:extLst>
          </p:cNvPr>
          <p:cNvSpPr txBox="1"/>
          <p:nvPr/>
        </p:nvSpPr>
        <p:spPr>
          <a:xfrm>
            <a:off x="541539" y="4843271"/>
            <a:ext cx="6241002" cy="800219"/>
          </a:xfrm>
          <a:prstGeom prst="rect">
            <a:avLst/>
          </a:prstGeom>
          <a:noFill/>
        </p:spPr>
        <p:txBody>
          <a:bodyPr wrap="square" rtlCol="0">
            <a:spAutoFit/>
          </a:bodyPr>
          <a:lstStyle/>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2FE64D94-EC76-F444-8A3F-2DCAEB373062}"/>
              </a:ext>
            </a:extLst>
          </p:cNvPr>
          <p:cNvSpPr txBox="1"/>
          <p:nvPr/>
        </p:nvSpPr>
        <p:spPr>
          <a:xfrm>
            <a:off x="468994" y="3500884"/>
            <a:ext cx="2577061" cy="830997"/>
          </a:xfrm>
          <a:prstGeom prst="rect">
            <a:avLst/>
          </a:prstGeom>
          <a:noFill/>
        </p:spPr>
        <p:txBody>
          <a:bodyPr wrap="square" rtlCol="0">
            <a:spAutoFit/>
          </a:bodyPr>
          <a:lstStyle/>
          <a:p>
            <a:pPr lvl="0">
              <a:spcAft>
                <a:spcPts val="1200"/>
              </a:spcAft>
            </a:pPr>
            <a:r>
              <a:rPr lang="en-US" sz="2400">
                <a:solidFill>
                  <a:srgbClr val="50E6FF"/>
                </a:solidFill>
                <a:latin typeface="Segoe UI Semibold"/>
              </a:rPr>
              <a:t>Global, edge load balancer</a:t>
            </a:r>
          </a:p>
        </p:txBody>
      </p:sp>
      <p:sp>
        <p:nvSpPr>
          <p:cNvPr id="8" name="TextBox 7">
            <a:extLst>
              <a:ext uri="{FF2B5EF4-FFF2-40B4-BE49-F238E27FC236}">
                <a16:creationId xmlns:a16="http://schemas.microsoft.com/office/drawing/2014/main" id="{D443F1B5-9D31-F443-8787-E35C4AC66225}"/>
              </a:ext>
            </a:extLst>
          </p:cNvPr>
          <p:cNvSpPr txBox="1"/>
          <p:nvPr/>
        </p:nvSpPr>
        <p:spPr>
          <a:xfrm>
            <a:off x="3361311" y="3500884"/>
            <a:ext cx="2577061" cy="1692771"/>
          </a:xfrm>
          <a:prstGeom prst="rect">
            <a:avLst/>
          </a:prstGeom>
          <a:noFill/>
        </p:spPr>
        <p:txBody>
          <a:bodyPr wrap="square" rtlCol="0">
            <a:spAutoFit/>
          </a:bodyPr>
          <a:lstStyle/>
          <a:p>
            <a:pPr lvl="0">
              <a:spcAft>
                <a:spcPts val="1200"/>
              </a:spcAft>
            </a:pPr>
            <a:r>
              <a:rPr lang="en-US" sz="2400">
                <a:solidFill>
                  <a:srgbClr val="50E6FF"/>
                </a:solidFill>
                <a:latin typeface="Segoe UI Semibold"/>
              </a:rPr>
              <a:t>Layer 7 (HTTP/HTTPS)</a:t>
            </a:r>
          </a:p>
          <a:p>
            <a:pPr marL="0" lvl="1">
              <a:spcAft>
                <a:spcPts val="1200"/>
              </a:spcAft>
            </a:pPr>
            <a:r>
              <a:rPr lang="en-US">
                <a:solidFill>
                  <a:srgbClr val="FFFFFF">
                    <a:lumMod val="85000"/>
                  </a:srgbClr>
                </a:solidFill>
                <a:latin typeface="Segoe UI" panose="020B0502040204020203" pitchFamily="34" charset="0"/>
              </a:rPr>
              <a:t>Anycast protocol</a:t>
            </a:r>
          </a:p>
          <a:p>
            <a:pPr marL="0" lvl="1">
              <a:spcAft>
                <a:spcPts val="1200"/>
              </a:spcAft>
            </a:pPr>
            <a:r>
              <a:rPr lang="en-US">
                <a:solidFill>
                  <a:srgbClr val="FFFFFF">
                    <a:lumMod val="85000"/>
                  </a:srgbClr>
                </a:solidFill>
                <a:latin typeface="Segoe UI" panose="020B0502040204020203" pitchFamily="34" charset="0"/>
              </a:rPr>
              <a:t>Split TCP</a:t>
            </a:r>
          </a:p>
        </p:txBody>
      </p:sp>
      <p:sp>
        <p:nvSpPr>
          <p:cNvPr id="9" name="TextBox 8">
            <a:extLst>
              <a:ext uri="{FF2B5EF4-FFF2-40B4-BE49-F238E27FC236}">
                <a16:creationId xmlns:a16="http://schemas.microsoft.com/office/drawing/2014/main" id="{99C4D5CC-0965-A44D-9CD1-65A5CCA41DD7}"/>
              </a:ext>
            </a:extLst>
          </p:cNvPr>
          <p:cNvSpPr txBox="1"/>
          <p:nvPr/>
        </p:nvSpPr>
        <p:spPr>
          <a:xfrm>
            <a:off x="6253628" y="3500884"/>
            <a:ext cx="2577061" cy="461665"/>
          </a:xfrm>
          <a:prstGeom prst="rect">
            <a:avLst/>
          </a:prstGeom>
          <a:noFill/>
        </p:spPr>
        <p:txBody>
          <a:bodyPr wrap="square" rtlCol="0">
            <a:spAutoFit/>
          </a:bodyPr>
          <a:lstStyle/>
          <a:p>
            <a:pPr>
              <a:spcAft>
                <a:spcPts val="1200"/>
              </a:spcAft>
            </a:pPr>
            <a:r>
              <a:rPr lang="en-US" sz="2400">
                <a:solidFill>
                  <a:schemeClr val="accent1"/>
                </a:solidFill>
                <a:latin typeface="Segoe UI Semibold"/>
              </a:rPr>
              <a:t>Internet facing</a:t>
            </a:r>
          </a:p>
        </p:txBody>
      </p:sp>
      <p:sp>
        <p:nvSpPr>
          <p:cNvPr id="10" name="TextBox 9">
            <a:extLst>
              <a:ext uri="{FF2B5EF4-FFF2-40B4-BE49-F238E27FC236}">
                <a16:creationId xmlns:a16="http://schemas.microsoft.com/office/drawing/2014/main" id="{9E698D7A-9BBB-7647-8ADC-3011754FD590}"/>
              </a:ext>
            </a:extLst>
          </p:cNvPr>
          <p:cNvSpPr txBox="1"/>
          <p:nvPr/>
        </p:nvSpPr>
        <p:spPr>
          <a:xfrm>
            <a:off x="9145945" y="3500884"/>
            <a:ext cx="2577061" cy="1261884"/>
          </a:xfrm>
          <a:prstGeom prst="rect">
            <a:avLst/>
          </a:prstGeom>
          <a:noFill/>
        </p:spPr>
        <p:txBody>
          <a:bodyPr wrap="square" rtlCol="0">
            <a:spAutoFit/>
          </a:bodyPr>
          <a:lstStyle/>
          <a:p>
            <a:pPr>
              <a:spcAft>
                <a:spcPts val="1200"/>
              </a:spcAft>
            </a:pPr>
            <a:r>
              <a:rPr lang="en-US" sz="2400">
                <a:solidFill>
                  <a:schemeClr val="accent1"/>
                </a:solidFill>
                <a:latin typeface="Segoe UI Semibold"/>
              </a:rPr>
              <a:t>Advanced routing</a:t>
            </a:r>
          </a:p>
          <a:p>
            <a:pPr marL="0" lvl="1">
              <a:spcAft>
                <a:spcPts val="1200"/>
              </a:spcAft>
            </a:pPr>
            <a:r>
              <a:rPr lang="en-US">
                <a:solidFill>
                  <a:srgbClr val="FFFFFF">
                    <a:lumMod val="85000"/>
                  </a:srgbClr>
                </a:solidFill>
                <a:latin typeface="Segoe UI" panose="020B0502040204020203" pitchFamily="34" charset="0"/>
              </a:rPr>
              <a:t>Priority, weight </a:t>
            </a:r>
          </a:p>
        </p:txBody>
      </p:sp>
      <p:cxnSp>
        <p:nvCxnSpPr>
          <p:cNvPr id="11" name="Straight Connector 10">
            <a:extLst>
              <a:ext uri="{FF2B5EF4-FFF2-40B4-BE49-F238E27FC236}">
                <a16:creationId xmlns:a16="http://schemas.microsoft.com/office/drawing/2014/main" id="{D539CCDB-AAA9-8444-8003-DD5562350401}"/>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CDDA07-3AB0-884B-8E41-09600FD5C7AA}"/>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5D017F-1953-3F4A-84FC-DE57A823D37D}"/>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4ECA8B-3C3F-5C40-AB2D-C244646C307E}"/>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AF752A4-17F5-430B-953D-136E27505FAF}"/>
              </a:ext>
            </a:extLst>
          </p:cNvPr>
          <p:cNvGrpSpPr/>
          <p:nvPr/>
        </p:nvGrpSpPr>
        <p:grpSpPr>
          <a:xfrm>
            <a:off x="0" y="6497955"/>
            <a:ext cx="12192000" cy="360045"/>
            <a:chOff x="0" y="6497955"/>
            <a:chExt cx="12192000" cy="360045"/>
          </a:xfrm>
        </p:grpSpPr>
        <p:sp>
          <p:nvSpPr>
            <p:cNvPr id="19" name="bk object 17">
              <a:extLst>
                <a:ext uri="{FF2B5EF4-FFF2-40B4-BE49-F238E27FC236}">
                  <a16:creationId xmlns:a16="http://schemas.microsoft.com/office/drawing/2014/main" id="{1579362F-A03D-4077-BDE7-472F99EA10E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0" name="TextBox 19">
              <a:extLst>
                <a:ext uri="{FF2B5EF4-FFF2-40B4-BE49-F238E27FC236}">
                  <a16:creationId xmlns:a16="http://schemas.microsoft.com/office/drawing/2014/main" id="{7A578FC3-678E-4C24-B386-D2FA6240466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842250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6AFD-2C1E-4CBF-B527-BEE1CDF94E10}"/>
              </a:ext>
            </a:extLst>
          </p:cNvPr>
          <p:cNvSpPr>
            <a:spLocks noGrp="1"/>
          </p:cNvSpPr>
          <p:nvPr>
            <p:ph type="title"/>
          </p:nvPr>
        </p:nvSpPr>
        <p:spPr/>
        <p:txBody>
          <a:bodyPr/>
          <a:lstStyle/>
          <a:p>
            <a:r>
              <a:rPr lang="en-US" dirty="0"/>
              <a:t>Built-in failover</a:t>
            </a:r>
          </a:p>
        </p:txBody>
      </p:sp>
      <p:grpSp>
        <p:nvGrpSpPr>
          <p:cNvPr id="47" name="Group 46">
            <a:extLst>
              <a:ext uri="{FF2B5EF4-FFF2-40B4-BE49-F238E27FC236}">
                <a16:creationId xmlns:a16="http://schemas.microsoft.com/office/drawing/2014/main" id="{A490F88C-28BE-46D2-9EE5-E6D484D77DE7}"/>
              </a:ext>
            </a:extLst>
          </p:cNvPr>
          <p:cNvGrpSpPr/>
          <p:nvPr/>
        </p:nvGrpSpPr>
        <p:grpSpPr>
          <a:xfrm>
            <a:off x="476524" y="3066129"/>
            <a:ext cx="1093080" cy="1074103"/>
            <a:chOff x="839281" y="3290078"/>
            <a:chExt cx="1093080" cy="1074103"/>
          </a:xfrm>
        </p:grpSpPr>
        <p:pic>
          <p:nvPicPr>
            <p:cNvPr id="4" name="Graphic 3" descr="Smart Phone">
              <a:extLst>
                <a:ext uri="{FF2B5EF4-FFF2-40B4-BE49-F238E27FC236}">
                  <a16:creationId xmlns:a16="http://schemas.microsoft.com/office/drawing/2014/main" id="{F40F39B4-FD12-497B-910C-A9A770A77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9219" y="3342561"/>
              <a:ext cx="510402" cy="510402"/>
            </a:xfrm>
            <a:prstGeom prst="rect">
              <a:avLst/>
            </a:prstGeom>
          </p:spPr>
        </p:pic>
        <p:pic>
          <p:nvPicPr>
            <p:cNvPr id="6" name="Graphic 5" descr="Laptop">
              <a:extLst>
                <a:ext uri="{FF2B5EF4-FFF2-40B4-BE49-F238E27FC236}">
                  <a16:creationId xmlns:a16="http://schemas.microsoft.com/office/drawing/2014/main" id="{7E84E9AE-57A2-47A4-BDF8-E50152C54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745" y="3290078"/>
              <a:ext cx="510401" cy="510401"/>
            </a:xfrm>
            <a:prstGeom prst="rect">
              <a:avLst/>
            </a:prstGeom>
          </p:spPr>
        </p:pic>
        <p:pic>
          <p:nvPicPr>
            <p:cNvPr id="10" name="Graphic 9" descr="Factory">
              <a:extLst>
                <a:ext uri="{FF2B5EF4-FFF2-40B4-BE49-F238E27FC236}">
                  <a16:creationId xmlns:a16="http://schemas.microsoft.com/office/drawing/2014/main" id="{95ECDED5-7F5B-4E31-8A61-C1BE73742B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9281" y="3729550"/>
              <a:ext cx="634631" cy="634631"/>
            </a:xfrm>
            <a:prstGeom prst="rect">
              <a:avLst/>
            </a:prstGeom>
          </p:spPr>
        </p:pic>
        <p:pic>
          <p:nvPicPr>
            <p:cNvPr id="12" name="Graphic 11" descr="Home">
              <a:extLst>
                <a:ext uri="{FF2B5EF4-FFF2-40B4-BE49-F238E27FC236}">
                  <a16:creationId xmlns:a16="http://schemas.microsoft.com/office/drawing/2014/main" id="{49765155-C340-4AC9-BDCA-44E0323293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7730" y="3729550"/>
              <a:ext cx="634631" cy="634631"/>
            </a:xfrm>
            <a:prstGeom prst="rect">
              <a:avLst/>
            </a:prstGeom>
          </p:spPr>
        </p:pic>
        <p:pic>
          <p:nvPicPr>
            <p:cNvPr id="8" name="Graphic 7" descr="User">
              <a:extLst>
                <a:ext uri="{FF2B5EF4-FFF2-40B4-BE49-F238E27FC236}">
                  <a16:creationId xmlns:a16="http://schemas.microsoft.com/office/drawing/2014/main" id="{C085F6D0-46A0-41E4-A8D3-9A18579A0B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3387" y="3428950"/>
              <a:ext cx="653380" cy="653380"/>
            </a:xfrm>
            <a:prstGeom prst="rect">
              <a:avLst/>
            </a:prstGeom>
          </p:spPr>
        </p:pic>
      </p:grpSp>
      <p:pic>
        <p:nvPicPr>
          <p:cNvPr id="13" name="Graphic 12">
            <a:extLst>
              <a:ext uri="{FF2B5EF4-FFF2-40B4-BE49-F238E27FC236}">
                <a16:creationId xmlns:a16="http://schemas.microsoft.com/office/drawing/2014/main" id="{B3E02AE2-4B72-4BEE-A4CE-5537E169A5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189" y="974074"/>
            <a:ext cx="553998" cy="553998"/>
          </a:xfrm>
          <a:prstGeom prst="rect">
            <a:avLst/>
          </a:prstGeom>
        </p:spPr>
      </p:pic>
      <p:pic>
        <p:nvPicPr>
          <p:cNvPr id="14" name="Graphic 13">
            <a:extLst>
              <a:ext uri="{FF2B5EF4-FFF2-40B4-BE49-F238E27FC236}">
                <a16:creationId xmlns:a16="http://schemas.microsoft.com/office/drawing/2014/main" id="{B727EDD1-AB92-405F-AAB1-72833E034B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66209" y="1728522"/>
            <a:ext cx="553998" cy="553998"/>
          </a:xfrm>
          <a:prstGeom prst="rect">
            <a:avLst/>
          </a:prstGeom>
        </p:spPr>
      </p:pic>
      <p:pic>
        <p:nvPicPr>
          <p:cNvPr id="15" name="Graphic 14">
            <a:extLst>
              <a:ext uri="{FF2B5EF4-FFF2-40B4-BE49-F238E27FC236}">
                <a16:creationId xmlns:a16="http://schemas.microsoft.com/office/drawing/2014/main" id="{EC7901B5-F02F-4E8E-9B79-DF2E8B23EF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28500" y="3241469"/>
            <a:ext cx="553998" cy="553998"/>
          </a:xfrm>
          <a:prstGeom prst="rect">
            <a:avLst/>
          </a:prstGeom>
        </p:spPr>
      </p:pic>
      <p:pic>
        <p:nvPicPr>
          <p:cNvPr id="17" name="Graphic 16">
            <a:extLst>
              <a:ext uri="{FF2B5EF4-FFF2-40B4-BE49-F238E27FC236}">
                <a16:creationId xmlns:a16="http://schemas.microsoft.com/office/drawing/2014/main" id="{287E0660-BD18-488A-8C78-53208C801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8337" y="4200418"/>
            <a:ext cx="553998" cy="553998"/>
          </a:xfrm>
          <a:prstGeom prst="rect">
            <a:avLst/>
          </a:prstGeom>
        </p:spPr>
      </p:pic>
      <p:pic>
        <p:nvPicPr>
          <p:cNvPr id="18" name="Graphic 17">
            <a:extLst>
              <a:ext uri="{FF2B5EF4-FFF2-40B4-BE49-F238E27FC236}">
                <a16:creationId xmlns:a16="http://schemas.microsoft.com/office/drawing/2014/main" id="{04B74D8D-F107-467B-8E6C-FE305A2C75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74373" y="5562136"/>
            <a:ext cx="553998" cy="553998"/>
          </a:xfrm>
          <a:prstGeom prst="rect">
            <a:avLst/>
          </a:prstGeom>
        </p:spPr>
      </p:pic>
      <p:grpSp>
        <p:nvGrpSpPr>
          <p:cNvPr id="21" name="Graphic 19">
            <a:extLst>
              <a:ext uri="{FF2B5EF4-FFF2-40B4-BE49-F238E27FC236}">
                <a16:creationId xmlns:a16="http://schemas.microsoft.com/office/drawing/2014/main" id="{47524474-E244-4100-AE5D-902D4B1F2513}"/>
              </a:ext>
            </a:extLst>
          </p:cNvPr>
          <p:cNvGrpSpPr/>
          <p:nvPr/>
        </p:nvGrpSpPr>
        <p:grpSpPr>
          <a:xfrm>
            <a:off x="3728500" y="3283717"/>
            <a:ext cx="542918" cy="475852"/>
            <a:chOff x="4056990" y="3152280"/>
            <a:chExt cx="542918" cy="475852"/>
          </a:xfrm>
        </p:grpSpPr>
        <p:sp>
          <p:nvSpPr>
            <p:cNvPr id="22" name="Freeform: Shape 21">
              <a:extLst>
                <a:ext uri="{FF2B5EF4-FFF2-40B4-BE49-F238E27FC236}">
                  <a16:creationId xmlns:a16="http://schemas.microsoft.com/office/drawing/2014/main" id="{8E3301B6-084A-4329-9348-C1C655898609}"/>
                </a:ext>
              </a:extLst>
            </p:cNvPr>
            <p:cNvSpPr/>
            <p:nvPr/>
          </p:nvSpPr>
          <p:spPr>
            <a:xfrm>
              <a:off x="4056990" y="3152280"/>
              <a:ext cx="542918" cy="387799"/>
            </a:xfrm>
            <a:custGeom>
              <a:avLst/>
              <a:gdLst>
                <a:gd name="connsiteX0" fmla="*/ 499030 w 542918"/>
                <a:gd name="connsiteY0" fmla="*/ 210508 h 387798"/>
                <a:gd name="connsiteX1" fmla="*/ 507639 w 542918"/>
                <a:gd name="connsiteY1" fmla="*/ 165734 h 387798"/>
                <a:gd name="connsiteX2" fmla="*/ 386247 w 542918"/>
                <a:gd name="connsiteY2" fmla="*/ 44198 h 387798"/>
                <a:gd name="connsiteX3" fmla="*/ 334238 w 542918"/>
                <a:gd name="connsiteY3" fmla="*/ 56042 h 387798"/>
                <a:gd name="connsiteX4" fmla="*/ 220713 w 542918"/>
                <a:gd name="connsiteY4" fmla="*/ 0 h 387798"/>
                <a:gd name="connsiteX5" fmla="*/ 77249 w 542918"/>
                <a:gd name="connsiteY5" fmla="*/ 143641 h 387798"/>
                <a:gd name="connsiteX6" fmla="*/ 78634 w 542918"/>
                <a:gd name="connsiteY6" fmla="*/ 162587 h 387798"/>
                <a:gd name="connsiteX7" fmla="*/ 0 w 542918"/>
                <a:gd name="connsiteY7" fmla="*/ 276235 h 387798"/>
                <a:gd name="connsiteX8" fmla="*/ 121392 w 542918"/>
                <a:gd name="connsiteY8" fmla="*/ 397771 h 387798"/>
                <a:gd name="connsiteX9" fmla="*/ 452461 w 542918"/>
                <a:gd name="connsiteY9" fmla="*/ 397771 h 387798"/>
                <a:gd name="connsiteX10" fmla="*/ 551782 w 542918"/>
                <a:gd name="connsiteY10" fmla="*/ 298328 h 387798"/>
                <a:gd name="connsiteX11" fmla="*/ 499030 w 542918"/>
                <a:gd name="connsiteY11" fmla="*/ 210508 h 38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18" h="387798">
                  <a:moveTo>
                    <a:pt x="499030" y="210508"/>
                  </a:moveTo>
                  <a:cubicBezTo>
                    <a:pt x="504526" y="196636"/>
                    <a:pt x="507639" y="181567"/>
                    <a:pt x="507639" y="165734"/>
                  </a:cubicBezTo>
                  <a:cubicBezTo>
                    <a:pt x="507639" y="98612"/>
                    <a:pt x="453292" y="44198"/>
                    <a:pt x="386247" y="44198"/>
                  </a:cubicBezTo>
                  <a:cubicBezTo>
                    <a:pt x="367611" y="44198"/>
                    <a:pt x="350016" y="48530"/>
                    <a:pt x="334238" y="56042"/>
                  </a:cubicBezTo>
                  <a:cubicBezTo>
                    <a:pt x="308001" y="22016"/>
                    <a:pt x="266972" y="0"/>
                    <a:pt x="220713" y="0"/>
                  </a:cubicBezTo>
                  <a:cubicBezTo>
                    <a:pt x="141480" y="0"/>
                    <a:pt x="77249" y="64308"/>
                    <a:pt x="77249" y="143641"/>
                  </a:cubicBezTo>
                  <a:cubicBezTo>
                    <a:pt x="77249" y="150078"/>
                    <a:pt x="77826" y="156371"/>
                    <a:pt x="78634" y="162587"/>
                  </a:cubicBezTo>
                  <a:cubicBezTo>
                    <a:pt x="32719" y="179927"/>
                    <a:pt x="0" y="224192"/>
                    <a:pt x="0" y="276235"/>
                  </a:cubicBezTo>
                  <a:cubicBezTo>
                    <a:pt x="0" y="343357"/>
                    <a:pt x="54347" y="397771"/>
                    <a:pt x="121392" y="397771"/>
                  </a:cubicBezTo>
                  <a:lnTo>
                    <a:pt x="452461" y="397771"/>
                  </a:lnTo>
                  <a:cubicBezTo>
                    <a:pt x="507318" y="397771"/>
                    <a:pt x="551782" y="353251"/>
                    <a:pt x="551782" y="298328"/>
                  </a:cubicBezTo>
                  <a:cubicBezTo>
                    <a:pt x="551782" y="260257"/>
                    <a:pt x="530398" y="227228"/>
                    <a:pt x="499030" y="210508"/>
                  </a:cubicBez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en-US"/>
            </a:p>
          </p:txBody>
        </p:sp>
        <p:sp>
          <p:nvSpPr>
            <p:cNvPr id="23" name="Freeform: Shape 22">
              <a:extLst>
                <a:ext uri="{FF2B5EF4-FFF2-40B4-BE49-F238E27FC236}">
                  <a16:creationId xmlns:a16="http://schemas.microsoft.com/office/drawing/2014/main" id="{16F4E9ED-E8D6-4B10-B7B6-9DC8444178EE}"/>
                </a:ext>
              </a:extLst>
            </p:cNvPr>
            <p:cNvSpPr/>
            <p:nvPr/>
          </p:nvSpPr>
          <p:spPr>
            <a:xfrm>
              <a:off x="4255321" y="3328451"/>
              <a:ext cx="155119" cy="221599"/>
            </a:xfrm>
            <a:custGeom>
              <a:avLst/>
              <a:gdLst>
                <a:gd name="connsiteX0" fmla="*/ 0 w 155119"/>
                <a:gd name="connsiteY0" fmla="*/ 0 h 221599"/>
                <a:gd name="connsiteX1" fmla="*/ 155119 w 155119"/>
                <a:gd name="connsiteY1" fmla="*/ 0 h 221599"/>
                <a:gd name="connsiteX2" fmla="*/ 155119 w 155119"/>
                <a:gd name="connsiteY2" fmla="*/ 222153 h 221599"/>
                <a:gd name="connsiteX3" fmla="*/ 0 w 155119"/>
                <a:gd name="connsiteY3" fmla="*/ 222153 h 221599"/>
              </a:gdLst>
              <a:ahLst/>
              <a:cxnLst>
                <a:cxn ang="0">
                  <a:pos x="connsiteX0" y="connsiteY0"/>
                </a:cxn>
                <a:cxn ang="0">
                  <a:pos x="connsiteX1" y="connsiteY1"/>
                </a:cxn>
                <a:cxn ang="0">
                  <a:pos x="connsiteX2" y="connsiteY2"/>
                </a:cxn>
                <a:cxn ang="0">
                  <a:pos x="connsiteX3" y="connsiteY3"/>
                </a:cxn>
              </a:cxnLst>
              <a:rect l="l" t="t" r="r" b="b"/>
              <a:pathLst>
                <a:path w="155119" h="221599">
                  <a:moveTo>
                    <a:pt x="0" y="0"/>
                  </a:moveTo>
                  <a:lnTo>
                    <a:pt x="155119" y="0"/>
                  </a:lnTo>
                  <a:lnTo>
                    <a:pt x="155119" y="222153"/>
                  </a:lnTo>
                  <a:lnTo>
                    <a:pt x="0" y="222153"/>
                  </a:lnTo>
                  <a:close/>
                </a:path>
              </a:pathLst>
            </a:custGeom>
            <a:solidFill>
              <a:srgbClr val="FFFFFF"/>
            </a:solidFill>
            <a:ln w="110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BD185A5-9517-4BC7-B5B2-BA2ED7567CA9}"/>
                </a:ext>
              </a:extLst>
            </p:cNvPr>
            <p:cNvSpPr/>
            <p:nvPr/>
          </p:nvSpPr>
          <p:spPr>
            <a:xfrm>
              <a:off x="4310721" y="3250315"/>
              <a:ext cx="144039" cy="299159"/>
            </a:xfrm>
            <a:custGeom>
              <a:avLst/>
              <a:gdLst>
                <a:gd name="connsiteX0" fmla="*/ 132273 w 144039"/>
                <a:gd name="connsiteY0" fmla="*/ 65361 h 299158"/>
                <a:gd name="connsiteX1" fmla="*/ 25041 w 144039"/>
                <a:gd name="connsiteY1" fmla="*/ 2327 h 299158"/>
                <a:gd name="connsiteX2" fmla="*/ 18437 w 144039"/>
                <a:gd name="connsiteY2" fmla="*/ 0 h 299158"/>
                <a:gd name="connsiteX3" fmla="*/ 0 w 144039"/>
                <a:gd name="connsiteY3" fmla="*/ 19833 h 299158"/>
                <a:gd name="connsiteX4" fmla="*/ 0 w 144039"/>
                <a:gd name="connsiteY4" fmla="*/ 78136 h 299158"/>
                <a:gd name="connsiteX5" fmla="*/ 110800 w 144039"/>
                <a:gd name="connsiteY5" fmla="*/ 78136 h 299158"/>
                <a:gd name="connsiteX6" fmla="*/ 110800 w 144039"/>
                <a:gd name="connsiteY6" fmla="*/ 299735 h 299158"/>
                <a:gd name="connsiteX7" fmla="*/ 144039 w 144039"/>
                <a:gd name="connsiteY7" fmla="*/ 299735 h 299158"/>
                <a:gd name="connsiteX8" fmla="*/ 144039 w 144039"/>
                <a:gd name="connsiteY8" fmla="*/ 82812 h 299158"/>
                <a:gd name="connsiteX9" fmla="*/ 132273 w 144039"/>
                <a:gd name="connsiteY9" fmla="*/ 65361 h 29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39" h="299158">
                  <a:moveTo>
                    <a:pt x="132273" y="65361"/>
                  </a:moveTo>
                  <a:lnTo>
                    <a:pt x="25041" y="2327"/>
                  </a:lnTo>
                  <a:cubicBezTo>
                    <a:pt x="25041" y="2327"/>
                    <a:pt x="20476" y="0"/>
                    <a:pt x="18437" y="0"/>
                  </a:cubicBezTo>
                  <a:cubicBezTo>
                    <a:pt x="8277" y="-11"/>
                    <a:pt x="0" y="576"/>
                    <a:pt x="0" y="19833"/>
                  </a:cubicBezTo>
                  <a:lnTo>
                    <a:pt x="0" y="78136"/>
                  </a:lnTo>
                  <a:lnTo>
                    <a:pt x="110800" y="78136"/>
                  </a:lnTo>
                  <a:lnTo>
                    <a:pt x="110800" y="299735"/>
                  </a:lnTo>
                  <a:lnTo>
                    <a:pt x="144039" y="299735"/>
                  </a:lnTo>
                  <a:lnTo>
                    <a:pt x="144039" y="82812"/>
                  </a:lnTo>
                  <a:cubicBezTo>
                    <a:pt x="144039" y="75056"/>
                    <a:pt x="139342" y="68142"/>
                    <a:pt x="132273" y="65361"/>
                  </a:cubicBezTo>
                  <a:close/>
                </a:path>
              </a:pathLst>
            </a:custGeom>
            <a:solidFill>
              <a:srgbClr val="FFFFFF">
                <a:alpha val="40000"/>
              </a:srgbClr>
            </a:solidFill>
            <a:ln w="1104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A84ECAC-77D6-422E-954B-D3A9EC033856}"/>
                </a:ext>
              </a:extLst>
            </p:cNvPr>
            <p:cNvSpPr/>
            <p:nvPr/>
          </p:nvSpPr>
          <p:spPr>
            <a:xfrm>
              <a:off x="4321801" y="3251413"/>
              <a:ext cx="121880" cy="376719"/>
            </a:xfrm>
            <a:custGeom>
              <a:avLst/>
              <a:gdLst>
                <a:gd name="connsiteX0" fmla="*/ 116827 w 121879"/>
                <a:gd name="connsiteY0" fmla="*/ 63377 h 376718"/>
                <a:gd name="connsiteX1" fmla="*/ 9717 w 121879"/>
                <a:gd name="connsiteY1" fmla="*/ 398 h 376718"/>
                <a:gd name="connsiteX2" fmla="*/ 0 w 121879"/>
                <a:gd name="connsiteY2" fmla="*/ 7656 h 376718"/>
                <a:gd name="connsiteX3" fmla="*/ 0 w 121879"/>
                <a:gd name="connsiteY3" fmla="*/ 379610 h 376718"/>
                <a:gd name="connsiteX4" fmla="*/ 9717 w 121879"/>
                <a:gd name="connsiteY4" fmla="*/ 386867 h 376718"/>
                <a:gd name="connsiteX5" fmla="*/ 116827 w 121879"/>
                <a:gd name="connsiteY5" fmla="*/ 323889 h 376718"/>
                <a:gd name="connsiteX6" fmla="*/ 121880 w 121879"/>
                <a:gd name="connsiteY6" fmla="*/ 316642 h 376718"/>
                <a:gd name="connsiteX7" fmla="*/ 121880 w 121879"/>
                <a:gd name="connsiteY7" fmla="*/ 70634 h 376718"/>
                <a:gd name="connsiteX8" fmla="*/ 116827 w 121879"/>
                <a:gd name="connsiteY8" fmla="*/ 63377 h 3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79" h="376718">
                  <a:moveTo>
                    <a:pt x="116827" y="63377"/>
                  </a:moveTo>
                  <a:lnTo>
                    <a:pt x="9717" y="398"/>
                  </a:lnTo>
                  <a:cubicBezTo>
                    <a:pt x="4942" y="-1253"/>
                    <a:pt x="0" y="2437"/>
                    <a:pt x="0" y="7656"/>
                  </a:cubicBezTo>
                  <a:lnTo>
                    <a:pt x="0" y="379610"/>
                  </a:lnTo>
                  <a:cubicBezTo>
                    <a:pt x="0" y="384828"/>
                    <a:pt x="4942" y="388518"/>
                    <a:pt x="9717" y="386867"/>
                  </a:cubicBezTo>
                  <a:lnTo>
                    <a:pt x="116827" y="323889"/>
                  </a:lnTo>
                  <a:cubicBezTo>
                    <a:pt x="119841" y="322858"/>
                    <a:pt x="121880" y="319933"/>
                    <a:pt x="121880" y="316642"/>
                  </a:cubicBezTo>
                  <a:lnTo>
                    <a:pt x="121880" y="70634"/>
                  </a:lnTo>
                  <a:cubicBezTo>
                    <a:pt x="121880" y="67343"/>
                    <a:pt x="119841" y="64418"/>
                    <a:pt x="116827" y="63377"/>
                  </a:cubicBez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en-US"/>
            </a:p>
          </p:txBody>
        </p:sp>
      </p:grpSp>
      <p:grpSp>
        <p:nvGrpSpPr>
          <p:cNvPr id="76" name="Group 75">
            <a:extLst>
              <a:ext uri="{FF2B5EF4-FFF2-40B4-BE49-F238E27FC236}">
                <a16:creationId xmlns:a16="http://schemas.microsoft.com/office/drawing/2014/main" id="{46CDFB67-3261-4119-8215-E78DBE975C74}"/>
              </a:ext>
            </a:extLst>
          </p:cNvPr>
          <p:cNvGrpSpPr/>
          <p:nvPr/>
        </p:nvGrpSpPr>
        <p:grpSpPr>
          <a:xfrm>
            <a:off x="6862121" y="850669"/>
            <a:ext cx="2581205" cy="2836097"/>
            <a:chOff x="7283933" y="1124858"/>
            <a:chExt cx="2581205" cy="2836097"/>
          </a:xfrm>
        </p:grpSpPr>
        <p:pic>
          <p:nvPicPr>
            <p:cNvPr id="27" name="Graphic 26" descr="Cloud">
              <a:extLst>
                <a:ext uri="{FF2B5EF4-FFF2-40B4-BE49-F238E27FC236}">
                  <a16:creationId xmlns:a16="http://schemas.microsoft.com/office/drawing/2014/main" id="{10977737-63FA-4204-8723-C81E3AADE7E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83933" y="1124858"/>
              <a:ext cx="2581205" cy="2836097"/>
            </a:xfrm>
            <a:prstGeom prst="rect">
              <a:avLst/>
            </a:prstGeom>
          </p:spPr>
        </p:pic>
        <p:pic>
          <p:nvPicPr>
            <p:cNvPr id="28" name="Picture 8" descr="Image result for azure web service icon">
              <a:extLst>
                <a:ext uri="{FF2B5EF4-FFF2-40B4-BE49-F238E27FC236}">
                  <a16:creationId xmlns:a16="http://schemas.microsoft.com/office/drawing/2014/main" id="{4337F55C-DB1A-4951-828C-FBD67AEB81E6}"/>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8208168" y="2021163"/>
              <a:ext cx="312171" cy="31217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BCCBE72C-3981-42D7-972E-B87899E983A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6879" y="2366568"/>
              <a:ext cx="297285" cy="297285"/>
            </a:xfrm>
            <a:prstGeom prst="rect">
              <a:avLst/>
            </a:prstGeom>
          </p:spPr>
        </p:pic>
        <p:pic>
          <p:nvPicPr>
            <p:cNvPr id="30" name="Picture 29">
              <a:extLst>
                <a:ext uri="{FF2B5EF4-FFF2-40B4-BE49-F238E27FC236}">
                  <a16:creationId xmlns:a16="http://schemas.microsoft.com/office/drawing/2014/main" id="{CDEBBB44-483D-40B9-938B-39C8EE3BF26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4829" y="2450280"/>
              <a:ext cx="310269" cy="310269"/>
            </a:xfrm>
            <a:prstGeom prst="rect">
              <a:avLst/>
            </a:prstGeom>
          </p:spPr>
        </p:pic>
        <p:pic>
          <p:nvPicPr>
            <p:cNvPr id="31" name="Picture 14" descr="Image result for azure logic apps icon">
              <a:extLst>
                <a:ext uri="{FF2B5EF4-FFF2-40B4-BE49-F238E27FC236}">
                  <a16:creationId xmlns:a16="http://schemas.microsoft.com/office/drawing/2014/main" id="{70A66DAC-8E10-465F-A661-DFC72A59082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22584" y="2863976"/>
              <a:ext cx="350179" cy="3501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896326D5-0F1D-41A0-B825-D3CA86F5CB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59150" y="2333334"/>
              <a:ext cx="310269" cy="310269"/>
            </a:xfrm>
            <a:prstGeom prst="rect">
              <a:avLst/>
            </a:prstGeom>
          </p:spPr>
        </p:pic>
        <p:pic>
          <p:nvPicPr>
            <p:cNvPr id="33" name="Picture 32">
              <a:extLst>
                <a:ext uri="{FF2B5EF4-FFF2-40B4-BE49-F238E27FC236}">
                  <a16:creationId xmlns:a16="http://schemas.microsoft.com/office/drawing/2014/main" id="{7A09606E-DACC-48FE-8AF4-EEAC8BAD44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49139" y="2631954"/>
              <a:ext cx="307595" cy="307595"/>
            </a:xfrm>
            <a:prstGeom prst="rect">
              <a:avLst/>
            </a:prstGeom>
          </p:spPr>
        </p:pic>
        <p:pic>
          <p:nvPicPr>
            <p:cNvPr id="34" name="Picture 33" descr="A picture containing electronics, display&#10;&#10;Description generated with very high confidence">
              <a:extLst>
                <a:ext uri="{FF2B5EF4-FFF2-40B4-BE49-F238E27FC236}">
                  <a16:creationId xmlns:a16="http://schemas.microsoft.com/office/drawing/2014/main" id="{3AFCDA1A-2040-4BC2-BFEE-550D20810BA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3683" y="2772657"/>
              <a:ext cx="258791" cy="258791"/>
            </a:xfrm>
            <a:prstGeom prst="rect">
              <a:avLst/>
            </a:prstGeom>
          </p:spPr>
        </p:pic>
        <p:pic>
          <p:nvPicPr>
            <p:cNvPr id="35" name="Picture 34" descr="A close up of a sign&#10;&#10;Description generated with high confidence">
              <a:extLst>
                <a:ext uri="{FF2B5EF4-FFF2-40B4-BE49-F238E27FC236}">
                  <a16:creationId xmlns:a16="http://schemas.microsoft.com/office/drawing/2014/main" id="{EB831DC1-76E2-4F5F-B08F-292173497E4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71579" y="2848348"/>
              <a:ext cx="287883" cy="287883"/>
            </a:xfrm>
            <a:prstGeom prst="rect">
              <a:avLst/>
            </a:prstGeom>
          </p:spPr>
        </p:pic>
      </p:grpSp>
      <p:grpSp>
        <p:nvGrpSpPr>
          <p:cNvPr id="77" name="Group 76">
            <a:extLst>
              <a:ext uri="{FF2B5EF4-FFF2-40B4-BE49-F238E27FC236}">
                <a16:creationId xmlns:a16="http://schemas.microsoft.com/office/drawing/2014/main" id="{56CB091D-F566-4ADA-A19E-2A10FFD233FE}"/>
              </a:ext>
            </a:extLst>
          </p:cNvPr>
          <p:cNvGrpSpPr/>
          <p:nvPr/>
        </p:nvGrpSpPr>
        <p:grpSpPr>
          <a:xfrm>
            <a:off x="8452327" y="4069206"/>
            <a:ext cx="2581205" cy="2836097"/>
            <a:chOff x="9305342" y="4293288"/>
            <a:chExt cx="2581205" cy="2836097"/>
          </a:xfrm>
        </p:grpSpPr>
        <p:pic>
          <p:nvPicPr>
            <p:cNvPr id="36" name="Graphic 35" descr="Cloud">
              <a:extLst>
                <a:ext uri="{FF2B5EF4-FFF2-40B4-BE49-F238E27FC236}">
                  <a16:creationId xmlns:a16="http://schemas.microsoft.com/office/drawing/2014/main" id="{F9911D96-B5F3-4EF3-818E-D538A6A1A4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05342" y="4293288"/>
              <a:ext cx="2581205" cy="2836097"/>
            </a:xfrm>
            <a:prstGeom prst="rect">
              <a:avLst/>
            </a:prstGeom>
          </p:spPr>
        </p:pic>
        <p:pic>
          <p:nvPicPr>
            <p:cNvPr id="37" name="Picture 8" descr="Image result for azure web service icon">
              <a:extLst>
                <a:ext uri="{FF2B5EF4-FFF2-40B4-BE49-F238E27FC236}">
                  <a16:creationId xmlns:a16="http://schemas.microsoft.com/office/drawing/2014/main" id="{8882F14F-2D75-4013-BEF3-1D8251E22140}"/>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10229577" y="5189593"/>
              <a:ext cx="312171" cy="3121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FF372B4A-B9B6-4E7D-B15C-FD5D5C22CB9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8288" y="5534998"/>
              <a:ext cx="297285" cy="297285"/>
            </a:xfrm>
            <a:prstGeom prst="rect">
              <a:avLst/>
            </a:prstGeom>
          </p:spPr>
        </p:pic>
        <p:pic>
          <p:nvPicPr>
            <p:cNvPr id="39" name="Picture 38">
              <a:extLst>
                <a:ext uri="{FF2B5EF4-FFF2-40B4-BE49-F238E27FC236}">
                  <a16:creationId xmlns:a16="http://schemas.microsoft.com/office/drawing/2014/main" id="{38997FE3-18BF-459D-9BA5-E24BFEF23A4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96238" y="5618710"/>
              <a:ext cx="310269" cy="310269"/>
            </a:xfrm>
            <a:prstGeom prst="rect">
              <a:avLst/>
            </a:prstGeom>
          </p:spPr>
        </p:pic>
        <p:pic>
          <p:nvPicPr>
            <p:cNvPr id="40" name="Picture 14" descr="Image result for azure logic apps icon">
              <a:extLst>
                <a:ext uri="{FF2B5EF4-FFF2-40B4-BE49-F238E27FC236}">
                  <a16:creationId xmlns:a16="http://schemas.microsoft.com/office/drawing/2014/main" id="{8EEA17DE-7C3F-49FF-BB94-895D60BD3E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43993" y="6032406"/>
              <a:ext cx="350179" cy="35017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06613E3-4444-4EDF-83B5-AB99D9727C9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80559" y="5501764"/>
              <a:ext cx="310269" cy="310269"/>
            </a:xfrm>
            <a:prstGeom prst="rect">
              <a:avLst/>
            </a:prstGeom>
          </p:spPr>
        </p:pic>
        <p:pic>
          <p:nvPicPr>
            <p:cNvPr id="42" name="Picture 41">
              <a:extLst>
                <a:ext uri="{FF2B5EF4-FFF2-40B4-BE49-F238E27FC236}">
                  <a16:creationId xmlns:a16="http://schemas.microsoft.com/office/drawing/2014/main" id="{2178D3FE-514F-4A29-B807-8D9C6E067C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70548" y="5800384"/>
              <a:ext cx="307595" cy="307595"/>
            </a:xfrm>
            <a:prstGeom prst="rect">
              <a:avLst/>
            </a:prstGeom>
          </p:spPr>
        </p:pic>
        <p:pic>
          <p:nvPicPr>
            <p:cNvPr id="43" name="Picture 42" descr="A picture containing electronics, display&#10;&#10;Description generated with very high confidence">
              <a:extLst>
                <a:ext uri="{FF2B5EF4-FFF2-40B4-BE49-F238E27FC236}">
                  <a16:creationId xmlns:a16="http://schemas.microsoft.com/office/drawing/2014/main" id="{BA389DDD-B595-458F-8E30-5657C38046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05092" y="5941087"/>
              <a:ext cx="258791" cy="258791"/>
            </a:xfrm>
            <a:prstGeom prst="rect">
              <a:avLst/>
            </a:prstGeom>
          </p:spPr>
        </p:pic>
        <p:pic>
          <p:nvPicPr>
            <p:cNvPr id="44" name="Picture 43" descr="A close up of a sign&#10;&#10;Description generated with high confidence">
              <a:extLst>
                <a:ext uri="{FF2B5EF4-FFF2-40B4-BE49-F238E27FC236}">
                  <a16:creationId xmlns:a16="http://schemas.microsoft.com/office/drawing/2014/main" id="{EC892979-12BF-47D5-96DD-CA591606D34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92988" y="6016778"/>
              <a:ext cx="287883" cy="287883"/>
            </a:xfrm>
            <a:prstGeom prst="rect">
              <a:avLst/>
            </a:prstGeom>
          </p:spPr>
        </p:pic>
      </p:grpSp>
      <p:cxnSp>
        <p:nvCxnSpPr>
          <p:cNvPr id="49" name="Straight Arrow Connector 48">
            <a:extLst>
              <a:ext uri="{FF2B5EF4-FFF2-40B4-BE49-F238E27FC236}">
                <a16:creationId xmlns:a16="http://schemas.microsoft.com/office/drawing/2014/main" id="{BFCDC789-E96B-4B3D-8192-BE5716859166}"/>
              </a:ext>
            </a:extLst>
          </p:cNvPr>
          <p:cNvCxnSpPr>
            <a:cxnSpLocks/>
          </p:cNvCxnSpPr>
          <p:nvPr/>
        </p:nvCxnSpPr>
        <p:spPr>
          <a:xfrm>
            <a:off x="1569604" y="3530467"/>
            <a:ext cx="205861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CD3AF24-8058-4052-A065-175E40D9F04C}"/>
              </a:ext>
            </a:extLst>
          </p:cNvPr>
          <p:cNvCxnSpPr>
            <a:cxnSpLocks/>
          </p:cNvCxnSpPr>
          <p:nvPr/>
        </p:nvCxnSpPr>
        <p:spPr>
          <a:xfrm flipV="1">
            <a:off x="4371700" y="2589787"/>
            <a:ext cx="2974667" cy="88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614DAE3-556A-4E15-8B08-CEE267EF4076}"/>
              </a:ext>
            </a:extLst>
          </p:cNvPr>
          <p:cNvCxnSpPr>
            <a:cxnSpLocks/>
          </p:cNvCxnSpPr>
          <p:nvPr/>
        </p:nvCxnSpPr>
        <p:spPr>
          <a:xfrm>
            <a:off x="1567741" y="3566163"/>
            <a:ext cx="2200440" cy="87466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1ABD16A-53B7-4CA5-8952-B10B48B5EB45}"/>
              </a:ext>
            </a:extLst>
          </p:cNvPr>
          <p:cNvCxnSpPr>
            <a:cxnSpLocks/>
          </p:cNvCxnSpPr>
          <p:nvPr/>
        </p:nvCxnSpPr>
        <p:spPr>
          <a:xfrm>
            <a:off x="4371700" y="3530467"/>
            <a:ext cx="4382234" cy="1663395"/>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EE9E6A1-A831-4CC7-8A20-85403DAF89AD}"/>
              </a:ext>
            </a:extLst>
          </p:cNvPr>
          <p:cNvCxnSpPr>
            <a:cxnSpLocks/>
          </p:cNvCxnSpPr>
          <p:nvPr/>
        </p:nvCxnSpPr>
        <p:spPr>
          <a:xfrm>
            <a:off x="4528225" y="4518138"/>
            <a:ext cx="3909425" cy="95854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7AFD82F-D17A-4B4B-9496-5A2229F6B382}"/>
              </a:ext>
            </a:extLst>
          </p:cNvPr>
          <p:cNvGrpSpPr/>
          <p:nvPr/>
        </p:nvGrpSpPr>
        <p:grpSpPr>
          <a:xfrm>
            <a:off x="6862121" y="850669"/>
            <a:ext cx="2581205" cy="2836097"/>
            <a:chOff x="7283933" y="1124858"/>
            <a:chExt cx="2581205" cy="2836097"/>
          </a:xfrm>
        </p:grpSpPr>
        <p:pic>
          <p:nvPicPr>
            <p:cNvPr id="79" name="Graphic 78" descr="Cloud">
              <a:extLst>
                <a:ext uri="{FF2B5EF4-FFF2-40B4-BE49-F238E27FC236}">
                  <a16:creationId xmlns:a16="http://schemas.microsoft.com/office/drawing/2014/main" id="{89F67989-3901-4CFC-AFCF-D35C5BA3533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83933" y="1124858"/>
              <a:ext cx="2581205" cy="2836097"/>
            </a:xfrm>
            <a:prstGeom prst="rect">
              <a:avLst/>
            </a:prstGeom>
          </p:spPr>
        </p:pic>
        <p:pic>
          <p:nvPicPr>
            <p:cNvPr id="80" name="Picture 8" descr="Image result for azure web service icon">
              <a:extLst>
                <a:ext uri="{FF2B5EF4-FFF2-40B4-BE49-F238E27FC236}">
                  <a16:creationId xmlns:a16="http://schemas.microsoft.com/office/drawing/2014/main" id="{949C4977-9FC0-4B94-8C26-24C13C725650}"/>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8208168" y="2021163"/>
              <a:ext cx="312171" cy="31217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F4336BE-602E-4668-8BEF-E81DE791E43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6879" y="2366568"/>
              <a:ext cx="297285" cy="297285"/>
            </a:xfrm>
            <a:prstGeom prst="rect">
              <a:avLst/>
            </a:prstGeom>
          </p:spPr>
        </p:pic>
        <p:pic>
          <p:nvPicPr>
            <p:cNvPr id="82" name="Picture 81">
              <a:extLst>
                <a:ext uri="{FF2B5EF4-FFF2-40B4-BE49-F238E27FC236}">
                  <a16:creationId xmlns:a16="http://schemas.microsoft.com/office/drawing/2014/main" id="{376C7140-4BAF-43BB-95B9-2B8D27113B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4829" y="2450280"/>
              <a:ext cx="310269" cy="310269"/>
            </a:xfrm>
            <a:prstGeom prst="rect">
              <a:avLst/>
            </a:prstGeom>
          </p:spPr>
        </p:pic>
        <p:pic>
          <p:nvPicPr>
            <p:cNvPr id="83" name="Picture 14" descr="Image result for azure logic apps icon">
              <a:extLst>
                <a:ext uri="{FF2B5EF4-FFF2-40B4-BE49-F238E27FC236}">
                  <a16:creationId xmlns:a16="http://schemas.microsoft.com/office/drawing/2014/main" id="{339264F6-C66C-43F3-ACFF-84C6CFEEFD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22584" y="2863976"/>
              <a:ext cx="350179" cy="35017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9928B360-2EEC-4B03-90FA-9D2F0F883F1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59150" y="2333334"/>
              <a:ext cx="310269" cy="310269"/>
            </a:xfrm>
            <a:prstGeom prst="rect">
              <a:avLst/>
            </a:prstGeom>
          </p:spPr>
        </p:pic>
        <p:pic>
          <p:nvPicPr>
            <p:cNvPr id="85" name="Picture 84">
              <a:extLst>
                <a:ext uri="{FF2B5EF4-FFF2-40B4-BE49-F238E27FC236}">
                  <a16:creationId xmlns:a16="http://schemas.microsoft.com/office/drawing/2014/main" id="{12886C46-A569-4847-953A-F8357A90EB6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49139" y="2631954"/>
              <a:ext cx="307595" cy="307595"/>
            </a:xfrm>
            <a:prstGeom prst="rect">
              <a:avLst/>
            </a:prstGeom>
          </p:spPr>
        </p:pic>
        <p:pic>
          <p:nvPicPr>
            <p:cNvPr id="86" name="Picture 85" descr="A picture containing electronics, display&#10;&#10;Description generated with very high confidence">
              <a:extLst>
                <a:ext uri="{FF2B5EF4-FFF2-40B4-BE49-F238E27FC236}">
                  <a16:creationId xmlns:a16="http://schemas.microsoft.com/office/drawing/2014/main" id="{687F4C2D-D9FC-412D-9512-EA919AA9127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3683" y="2772657"/>
              <a:ext cx="258791" cy="258791"/>
            </a:xfrm>
            <a:prstGeom prst="rect">
              <a:avLst/>
            </a:prstGeom>
          </p:spPr>
        </p:pic>
        <p:pic>
          <p:nvPicPr>
            <p:cNvPr id="87" name="Picture 86" descr="A close up of a sign&#10;&#10;Description generated with high confidence">
              <a:extLst>
                <a:ext uri="{FF2B5EF4-FFF2-40B4-BE49-F238E27FC236}">
                  <a16:creationId xmlns:a16="http://schemas.microsoft.com/office/drawing/2014/main" id="{9D289D40-5FFC-4EFA-8314-B6E997F50B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71579" y="2848348"/>
              <a:ext cx="287883" cy="287883"/>
            </a:xfrm>
            <a:prstGeom prst="rect">
              <a:avLst/>
            </a:prstGeom>
          </p:spPr>
        </p:pic>
      </p:grpSp>
      <p:sp>
        <p:nvSpPr>
          <p:cNvPr id="88" name="TextBox 87">
            <a:extLst>
              <a:ext uri="{FF2B5EF4-FFF2-40B4-BE49-F238E27FC236}">
                <a16:creationId xmlns:a16="http://schemas.microsoft.com/office/drawing/2014/main" id="{113A1A80-F032-4640-8551-12D436559346}"/>
              </a:ext>
            </a:extLst>
          </p:cNvPr>
          <p:cNvSpPr txBox="1"/>
          <p:nvPr/>
        </p:nvSpPr>
        <p:spPr>
          <a:xfrm>
            <a:off x="1730310" y="3321329"/>
            <a:ext cx="1756891" cy="161583"/>
          </a:xfrm>
          <a:prstGeom prst="rect">
            <a:avLst/>
          </a:prstGeom>
          <a:noFill/>
        </p:spPr>
        <p:txBody>
          <a:bodyPr wrap="none" lIns="0" tIns="0" rIns="0" bIns="0" rtlCol="0">
            <a:spAutoFit/>
          </a:bodyPr>
          <a:lstStyle/>
          <a:p>
            <a:pPr algn="l"/>
            <a:r>
              <a:rPr lang="en-US" sz="1050" dirty="0"/>
              <a:t>Anycast picks the closest POP</a:t>
            </a:r>
          </a:p>
        </p:txBody>
      </p:sp>
      <p:sp>
        <p:nvSpPr>
          <p:cNvPr id="91" name="TextBox 90">
            <a:extLst>
              <a:ext uri="{FF2B5EF4-FFF2-40B4-BE49-F238E27FC236}">
                <a16:creationId xmlns:a16="http://schemas.microsoft.com/office/drawing/2014/main" id="{24EE31AC-F432-4247-9D4F-7F66B2BA29B4}"/>
              </a:ext>
            </a:extLst>
          </p:cNvPr>
          <p:cNvSpPr txBox="1"/>
          <p:nvPr/>
        </p:nvSpPr>
        <p:spPr>
          <a:xfrm rot="20621739">
            <a:off x="4856536" y="2870956"/>
            <a:ext cx="1939634" cy="323165"/>
          </a:xfrm>
          <a:prstGeom prst="rect">
            <a:avLst/>
          </a:prstGeom>
          <a:noFill/>
        </p:spPr>
        <p:txBody>
          <a:bodyPr wrap="none" lIns="0" tIns="0" rIns="0" bIns="0" rtlCol="0">
            <a:spAutoFit/>
          </a:bodyPr>
          <a:lstStyle/>
          <a:p>
            <a:pPr algn="ctr"/>
            <a:r>
              <a:rPr lang="en-US" sz="1050" dirty="0"/>
              <a:t>Health probes determine fastest </a:t>
            </a:r>
          </a:p>
          <a:p>
            <a:pPr algn="ctr"/>
            <a:r>
              <a:rPr lang="en-US" sz="1050" dirty="0"/>
              <a:t>available backend</a:t>
            </a:r>
          </a:p>
        </p:txBody>
      </p:sp>
      <p:sp>
        <p:nvSpPr>
          <p:cNvPr id="92" name="TextBox 91">
            <a:extLst>
              <a:ext uri="{FF2B5EF4-FFF2-40B4-BE49-F238E27FC236}">
                <a16:creationId xmlns:a16="http://schemas.microsoft.com/office/drawing/2014/main" id="{183FCF06-6A0D-4C65-A917-7CAAEA889915}"/>
              </a:ext>
            </a:extLst>
          </p:cNvPr>
          <p:cNvSpPr txBox="1"/>
          <p:nvPr/>
        </p:nvSpPr>
        <p:spPr>
          <a:xfrm rot="1341920">
            <a:off x="1779216" y="4038835"/>
            <a:ext cx="1756891" cy="323165"/>
          </a:xfrm>
          <a:prstGeom prst="rect">
            <a:avLst/>
          </a:prstGeom>
          <a:noFill/>
        </p:spPr>
        <p:txBody>
          <a:bodyPr wrap="square" lIns="0" tIns="0" rIns="0" bIns="0" rtlCol="0">
            <a:spAutoFit/>
          </a:bodyPr>
          <a:lstStyle/>
          <a:p>
            <a:pPr algn="l"/>
            <a:r>
              <a:rPr lang="en-US" sz="1050" dirty="0"/>
              <a:t>BGP does auto-failover to next available POP</a:t>
            </a:r>
          </a:p>
        </p:txBody>
      </p:sp>
      <p:sp>
        <p:nvSpPr>
          <p:cNvPr id="93" name="TextBox 92">
            <a:extLst>
              <a:ext uri="{FF2B5EF4-FFF2-40B4-BE49-F238E27FC236}">
                <a16:creationId xmlns:a16="http://schemas.microsoft.com/office/drawing/2014/main" id="{A475D9D0-19ED-4243-8045-236937D1FB13}"/>
              </a:ext>
            </a:extLst>
          </p:cNvPr>
          <p:cNvSpPr txBox="1"/>
          <p:nvPr/>
        </p:nvSpPr>
        <p:spPr>
          <a:xfrm rot="1256740">
            <a:off x="5346521" y="4244973"/>
            <a:ext cx="2835713" cy="161583"/>
          </a:xfrm>
          <a:prstGeom prst="rect">
            <a:avLst/>
          </a:prstGeom>
          <a:noFill/>
        </p:spPr>
        <p:txBody>
          <a:bodyPr wrap="none" lIns="0" tIns="0" rIns="0" bIns="0" rtlCol="0">
            <a:spAutoFit/>
          </a:bodyPr>
          <a:lstStyle/>
          <a:p>
            <a:pPr algn="l"/>
            <a:r>
              <a:rPr lang="en-US" sz="1050" dirty="0"/>
              <a:t>Each POP with its own profile of backend health</a:t>
            </a:r>
          </a:p>
        </p:txBody>
      </p:sp>
      <p:sp>
        <p:nvSpPr>
          <p:cNvPr id="94" name="TextBox 93">
            <a:extLst>
              <a:ext uri="{FF2B5EF4-FFF2-40B4-BE49-F238E27FC236}">
                <a16:creationId xmlns:a16="http://schemas.microsoft.com/office/drawing/2014/main" id="{5B14AAE9-0A85-4834-B325-86B723F40A05}"/>
              </a:ext>
            </a:extLst>
          </p:cNvPr>
          <p:cNvSpPr txBox="1"/>
          <p:nvPr/>
        </p:nvSpPr>
        <p:spPr>
          <a:xfrm rot="840000">
            <a:off x="4735624" y="4832562"/>
            <a:ext cx="3640620" cy="161583"/>
          </a:xfrm>
          <a:prstGeom prst="rect">
            <a:avLst/>
          </a:prstGeom>
          <a:noFill/>
        </p:spPr>
        <p:txBody>
          <a:bodyPr wrap="square" lIns="0" tIns="0" rIns="0" bIns="0" rtlCol="0">
            <a:spAutoFit/>
          </a:bodyPr>
          <a:lstStyle/>
          <a:p>
            <a:pPr algn="l"/>
            <a:r>
              <a:rPr lang="en-US" sz="1050" dirty="0"/>
              <a:t>Fast failover if backend fails health probe or latency degrades</a:t>
            </a:r>
          </a:p>
        </p:txBody>
      </p:sp>
      <p:sp>
        <p:nvSpPr>
          <p:cNvPr id="3" name="TextBox 2">
            <a:extLst>
              <a:ext uri="{FF2B5EF4-FFF2-40B4-BE49-F238E27FC236}">
                <a16:creationId xmlns:a16="http://schemas.microsoft.com/office/drawing/2014/main" id="{902796A9-6E76-402D-B8D6-57366F7DAC7B}"/>
              </a:ext>
            </a:extLst>
          </p:cNvPr>
          <p:cNvSpPr txBox="1"/>
          <p:nvPr/>
        </p:nvSpPr>
        <p:spPr>
          <a:xfrm>
            <a:off x="621997" y="4387484"/>
            <a:ext cx="884281"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Clients/Users</a:t>
            </a:r>
          </a:p>
        </p:txBody>
      </p:sp>
      <p:sp>
        <p:nvSpPr>
          <p:cNvPr id="60" name="TextBox 59">
            <a:extLst>
              <a:ext uri="{FF2B5EF4-FFF2-40B4-BE49-F238E27FC236}">
                <a16:creationId xmlns:a16="http://schemas.microsoft.com/office/drawing/2014/main" id="{77112B58-B6FF-4D11-976C-5BAA6EC94B82}"/>
              </a:ext>
            </a:extLst>
          </p:cNvPr>
          <p:cNvSpPr txBox="1"/>
          <p:nvPr/>
        </p:nvSpPr>
        <p:spPr>
          <a:xfrm>
            <a:off x="3101151" y="6267289"/>
            <a:ext cx="678071"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AFD POPs</a:t>
            </a:r>
          </a:p>
        </p:txBody>
      </p:sp>
      <p:sp>
        <p:nvSpPr>
          <p:cNvPr id="61" name="TextBox 60">
            <a:extLst>
              <a:ext uri="{FF2B5EF4-FFF2-40B4-BE49-F238E27FC236}">
                <a16:creationId xmlns:a16="http://schemas.microsoft.com/office/drawing/2014/main" id="{A8E822AF-5D49-4BEA-9B9F-5D4D80D7E32D}"/>
              </a:ext>
            </a:extLst>
          </p:cNvPr>
          <p:cNvSpPr txBox="1"/>
          <p:nvPr/>
        </p:nvSpPr>
        <p:spPr>
          <a:xfrm>
            <a:off x="10628124" y="5137607"/>
            <a:ext cx="955518"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App Backends</a:t>
            </a:r>
          </a:p>
        </p:txBody>
      </p:sp>
      <p:sp>
        <p:nvSpPr>
          <p:cNvPr id="7" name="bk object 17">
            <a:extLst>
              <a:ext uri="{FF2B5EF4-FFF2-40B4-BE49-F238E27FC236}">
                <a16:creationId xmlns:a16="http://schemas.microsoft.com/office/drawing/2014/main" id="{BC735B7C-B746-4CF4-BAE4-201A734C0F7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pic>
        <p:nvPicPr>
          <p:cNvPr id="9" name="Graphic 8">
            <a:extLst>
              <a:ext uri="{FF2B5EF4-FFF2-40B4-BE49-F238E27FC236}">
                <a16:creationId xmlns:a16="http://schemas.microsoft.com/office/drawing/2014/main" id="{1251C525-5E89-41A3-BE55-61D8CB2C858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54927" y="325369"/>
            <a:ext cx="814318" cy="814318"/>
          </a:xfrm>
          <a:prstGeom prst="rect">
            <a:avLst/>
          </a:prstGeom>
        </p:spPr>
      </p:pic>
      <p:sp>
        <p:nvSpPr>
          <p:cNvPr id="19" name="TextBox 18">
            <a:extLst>
              <a:ext uri="{FF2B5EF4-FFF2-40B4-BE49-F238E27FC236}">
                <a16:creationId xmlns:a16="http://schemas.microsoft.com/office/drawing/2014/main" id="{8AD62E0B-7667-4D4F-8008-04381A7B9F0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4634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1500"/>
                                  </p:stCondLst>
                                  <p:childTnLst>
                                    <p:set>
                                      <p:cBhvr>
                                        <p:cTn id="30"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31" presetID="1" presetClass="entr" presetSubtype="0" fill="hold" grpId="0" nodeType="withEffect">
                                  <p:stCondLst>
                                    <p:cond delay="1500"/>
                                  </p:stCondLst>
                                  <p:childTnLst>
                                    <p:set>
                                      <p:cBhvr>
                                        <p:cTn id="32"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8" grpId="0"/>
      <p:bldP spid="88" grpId="1"/>
      <p:bldP spid="91" grpId="0"/>
      <p:bldP spid="92" grpId="0"/>
      <p:bldP spid="93" grpId="0"/>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Rectangle 394">
            <a:extLst>
              <a:ext uri="{FF2B5EF4-FFF2-40B4-BE49-F238E27FC236}">
                <a16:creationId xmlns:a16="http://schemas.microsoft.com/office/drawing/2014/main" id="{1049E213-40E1-410A-BD20-384B2E579212}"/>
              </a:ext>
            </a:extLst>
          </p:cNvPr>
          <p:cNvSpPr/>
          <p:nvPr/>
        </p:nvSpPr>
        <p:spPr bwMode="auto">
          <a:xfrm>
            <a:off x="6377940"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8" name="Rectangle 307">
            <a:extLst>
              <a:ext uri="{FF2B5EF4-FFF2-40B4-BE49-F238E27FC236}">
                <a16:creationId xmlns:a16="http://schemas.microsoft.com/office/drawing/2014/main" id="{CE19AF1D-A679-4C8B-BE3F-9E018BCBD10A}"/>
              </a:ext>
            </a:extLst>
          </p:cNvPr>
          <p:cNvSpPr/>
          <p:nvPr/>
        </p:nvSpPr>
        <p:spPr bwMode="auto">
          <a:xfrm>
            <a:off x="8934450" y="4742036"/>
            <a:ext cx="2956312" cy="1511985"/>
          </a:xfrm>
          <a:prstGeom prst="rect">
            <a:avLst/>
          </a:prstGeom>
          <a:noFill/>
          <a:ln w="28575">
            <a:solidFill>
              <a:schemeClr val="accent3">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A90BEF6-20A6-447B-96A6-61BDACB58E9B}"/>
              </a:ext>
            </a:extLst>
          </p:cNvPr>
          <p:cNvSpPr/>
          <p:nvPr/>
        </p:nvSpPr>
        <p:spPr bwMode="auto">
          <a:xfrm>
            <a:off x="8934450" y="310518"/>
            <a:ext cx="2956312" cy="1511985"/>
          </a:xfrm>
          <a:prstGeom prst="rect">
            <a:avLst/>
          </a:prstGeom>
          <a:noFill/>
          <a:ln w="28575">
            <a:solidFill>
              <a:schemeClr val="accent6">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F510BB5-46BB-45ED-9C0F-FFFA0A327098}"/>
              </a:ext>
            </a:extLst>
          </p:cNvPr>
          <p:cNvSpPr/>
          <p:nvPr/>
        </p:nvSpPr>
        <p:spPr bwMode="auto">
          <a:xfrm>
            <a:off x="8179607" y="2036697"/>
            <a:ext cx="3737303" cy="2471803"/>
          </a:xfrm>
          <a:custGeom>
            <a:avLst/>
            <a:gdLst>
              <a:gd name="connsiteX0" fmla="*/ 0 w 3181350"/>
              <a:gd name="connsiteY0" fmla="*/ 1557338 h 4776788"/>
              <a:gd name="connsiteX1" fmla="*/ 0 w 3181350"/>
              <a:gd name="connsiteY1" fmla="*/ 0 h 4776788"/>
              <a:gd name="connsiteX2" fmla="*/ 3181350 w 3181350"/>
              <a:gd name="connsiteY2" fmla="*/ 0 h 4776788"/>
              <a:gd name="connsiteX3" fmla="*/ 3181350 w 3181350"/>
              <a:gd name="connsiteY3" fmla="*/ 4776788 h 4776788"/>
              <a:gd name="connsiteX4" fmla="*/ 2343150 w 3181350"/>
              <a:gd name="connsiteY4" fmla="*/ 4776788 h 477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0" h="4776788">
                <a:moveTo>
                  <a:pt x="0" y="1557338"/>
                </a:moveTo>
                <a:lnTo>
                  <a:pt x="0" y="0"/>
                </a:lnTo>
                <a:lnTo>
                  <a:pt x="3181350" y="0"/>
                </a:lnTo>
                <a:lnTo>
                  <a:pt x="3181350" y="4776788"/>
                </a:lnTo>
                <a:lnTo>
                  <a:pt x="2343150" y="4776788"/>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BE833804-0BC5-4DD4-90C5-EDD920B23B3A}"/>
              </a:ext>
            </a:extLst>
          </p:cNvPr>
          <p:cNvSpPr/>
          <p:nvPr/>
        </p:nvSpPr>
        <p:spPr bwMode="auto">
          <a:xfrm>
            <a:off x="8190794" y="3871780"/>
            <a:ext cx="1524327" cy="636720"/>
          </a:xfrm>
          <a:custGeom>
            <a:avLst/>
            <a:gdLst>
              <a:gd name="connsiteX0" fmla="*/ 114300 w 114300"/>
              <a:gd name="connsiteY0" fmla="*/ 2000250 h 2000250"/>
              <a:gd name="connsiteX1" fmla="*/ 0 w 114300"/>
              <a:gd name="connsiteY1" fmla="*/ 2000250 h 2000250"/>
              <a:gd name="connsiteX2" fmla="*/ 0 w 114300"/>
              <a:gd name="connsiteY2" fmla="*/ 0 h 2000250"/>
            </a:gdLst>
            <a:ahLst/>
            <a:cxnLst>
              <a:cxn ang="0">
                <a:pos x="connsiteX0" y="connsiteY0"/>
              </a:cxn>
              <a:cxn ang="0">
                <a:pos x="connsiteX1" y="connsiteY1"/>
              </a:cxn>
              <a:cxn ang="0">
                <a:pos x="connsiteX2" y="connsiteY2"/>
              </a:cxn>
            </a:cxnLst>
            <a:rect l="l" t="t" r="r" b="b"/>
            <a:pathLst>
              <a:path w="114300" h="2000250">
                <a:moveTo>
                  <a:pt x="114300" y="2000250"/>
                </a:moveTo>
                <a:lnTo>
                  <a:pt x="0" y="2000250"/>
                </a:lnTo>
                <a:lnTo>
                  <a:pt x="0" y="0"/>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Cloud 7">
            <a:extLst>
              <a:ext uri="{FF2B5EF4-FFF2-40B4-BE49-F238E27FC236}">
                <a16:creationId xmlns:a16="http://schemas.microsoft.com/office/drawing/2014/main" id="{55A8B0EF-663F-42E0-B022-80417609D846}"/>
              </a:ext>
            </a:extLst>
          </p:cNvPr>
          <p:cNvSpPr/>
          <p:nvPr/>
        </p:nvSpPr>
        <p:spPr bwMode="auto">
          <a:xfrm>
            <a:off x="9093970" y="1649356"/>
            <a:ext cx="571500" cy="571500"/>
          </a:xfrm>
          <a:prstGeom prst="cloud">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Cloud 357">
            <a:extLst>
              <a:ext uri="{FF2B5EF4-FFF2-40B4-BE49-F238E27FC236}">
                <a16:creationId xmlns:a16="http://schemas.microsoft.com/office/drawing/2014/main" id="{03BFBAB3-95C8-4FE7-A9BC-45BE3199490A}"/>
              </a:ext>
            </a:extLst>
          </p:cNvPr>
          <p:cNvSpPr/>
          <p:nvPr/>
        </p:nvSpPr>
        <p:spPr bwMode="auto">
          <a:xfrm>
            <a:off x="9093970" y="4329497"/>
            <a:ext cx="571500" cy="571500"/>
          </a:xfrm>
          <a:prstGeom prst="cloud">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312">
            <a:extLst>
              <a:ext uri="{FF2B5EF4-FFF2-40B4-BE49-F238E27FC236}">
                <a16:creationId xmlns:a16="http://schemas.microsoft.com/office/drawing/2014/main" id="{D71195B5-736B-4B03-98F2-149281607DBC}"/>
              </a:ext>
            </a:extLst>
          </p:cNvPr>
          <p:cNvSpPr/>
          <p:nvPr/>
        </p:nvSpPr>
        <p:spPr bwMode="auto">
          <a:xfrm>
            <a:off x="8612164" y="5313301"/>
            <a:ext cx="592804" cy="4776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EF972BCD-8E4A-4603-80E6-6D120CA9B693}"/>
              </a:ext>
            </a:extLst>
          </p:cNvPr>
          <p:cNvSpPr/>
          <p:nvPr/>
        </p:nvSpPr>
        <p:spPr bwMode="auto">
          <a:xfrm>
            <a:off x="9748074" y="4283371"/>
            <a:ext cx="2050654" cy="3912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61F5D063-FB34-4747-8FDE-BFCAEAD07BDA}"/>
              </a:ext>
            </a:extLst>
          </p:cNvPr>
          <p:cNvSpPr/>
          <p:nvPr/>
        </p:nvSpPr>
        <p:spPr bwMode="auto">
          <a:xfrm>
            <a:off x="7756075" y="2226312"/>
            <a:ext cx="999492" cy="7950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509292" y="457200"/>
            <a:ext cx="5525541" cy="1107996"/>
          </a:xfrm>
        </p:spPr>
        <p:txBody>
          <a:bodyPr/>
          <a:lstStyle/>
          <a:p>
            <a:r>
              <a:rPr lang="en-US" b="1" dirty="0"/>
              <a:t>On Prem to Cloud Migration with Front Door</a:t>
            </a:r>
          </a:p>
        </p:txBody>
      </p:sp>
      <p:sp>
        <p:nvSpPr>
          <p:cNvPr id="6" name="Text Placeholder 5"/>
          <p:cNvSpPr>
            <a:spLocks noGrp="1"/>
          </p:cNvSpPr>
          <p:nvPr>
            <p:ph type="body" sz="quarter" idx="10"/>
          </p:nvPr>
        </p:nvSpPr>
        <p:spPr>
          <a:xfrm>
            <a:off x="514466" y="1685964"/>
            <a:ext cx="5958555" cy="2062103"/>
          </a:xfrm>
        </p:spPr>
        <p:txBody>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Change your app without your users knowing</a:t>
            </a:r>
          </a:p>
          <a:p>
            <a:pPr marL="342900" lvl="1" indent="-342900">
              <a:buFont typeface="Wingdings" panose="05000000000000000000" pitchFamily="2" charset="2"/>
              <a:buChar char="ü"/>
            </a:pPr>
            <a:r>
              <a:rPr lang="en-US" sz="1900" dirty="0"/>
              <a:t>Stable connections and IP </a:t>
            </a:r>
            <a:r>
              <a:rPr lang="en-US" sz="1900" dirty="0" err="1"/>
              <a:t>addr</a:t>
            </a:r>
            <a:r>
              <a:rPr lang="en-US" sz="1900" dirty="0"/>
              <a:t>. across origins</a:t>
            </a:r>
          </a:p>
          <a:p>
            <a:pPr marL="342900" lvl="1" indent="-342900">
              <a:buFont typeface="Wingdings" panose="05000000000000000000" pitchFamily="2" charset="2"/>
              <a:buChar char="ü"/>
            </a:pPr>
            <a:r>
              <a:rPr lang="en-US" sz="1900" dirty="0"/>
              <a:t>Route to closest origin in any cloud, on prem</a:t>
            </a:r>
          </a:p>
          <a:p>
            <a:pPr marL="342900" lvl="1" indent="-342900">
              <a:buFont typeface="Wingdings" panose="05000000000000000000" pitchFamily="2" charset="2"/>
              <a:buChar char="ü"/>
            </a:pPr>
            <a:r>
              <a:rPr lang="en-US" sz="1900" dirty="0"/>
              <a:t>Try new services and quickly fail away if needed</a:t>
            </a:r>
          </a:p>
          <a:p>
            <a:pPr marL="342900" lvl="1" indent="-342900">
              <a:buFont typeface="Wingdings" panose="05000000000000000000" pitchFamily="2" charset="2"/>
              <a:buChar char="ü"/>
            </a:pPr>
            <a:r>
              <a:rPr lang="en-US" sz="1900" dirty="0"/>
              <a:t>Split off modern microservices to cloud, PaaS</a:t>
            </a:r>
          </a:p>
          <a:p>
            <a:pPr marL="342900" lvl="1" indent="-342900">
              <a:buFont typeface="Wingdings" panose="05000000000000000000" pitchFamily="2" charset="2"/>
              <a:buChar char="ü"/>
            </a:pPr>
            <a:r>
              <a:rPr lang="en-US" sz="1900" dirty="0"/>
              <a:t>Operate/migrate services across cloud providers</a:t>
            </a:r>
          </a:p>
        </p:txBody>
      </p:sp>
      <p:sp>
        <p:nvSpPr>
          <p:cNvPr id="39" name="Rectangle 38">
            <a:extLst>
              <a:ext uri="{FF2B5EF4-FFF2-40B4-BE49-F238E27FC236}">
                <a16:creationId xmlns:a16="http://schemas.microsoft.com/office/drawing/2014/main" id="{E54D6CBE-80DB-40F2-9602-F31A92F4BE3C}"/>
              </a:ext>
            </a:extLst>
          </p:cNvPr>
          <p:cNvSpPr/>
          <p:nvPr/>
        </p:nvSpPr>
        <p:spPr>
          <a:xfrm>
            <a:off x="2303285" y="4818526"/>
            <a:ext cx="17538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Fast global routing</a:t>
            </a:r>
            <a:endParaRPr kumimoji="0" lang="en-US" sz="12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A50D5048-B5D8-47BE-B881-1CD3A62BC8EE}"/>
              </a:ext>
            </a:extLst>
          </p:cNvPr>
          <p:cNvSpPr/>
          <p:nvPr/>
        </p:nvSpPr>
        <p:spPr>
          <a:xfrm>
            <a:off x="2303285" y="5071603"/>
            <a:ext cx="175386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Route to backend in Azure or internet endpoints by using Microsoft’s global WAN </a:t>
            </a:r>
          </a:p>
        </p:txBody>
      </p:sp>
      <p:sp>
        <p:nvSpPr>
          <p:cNvPr id="41" name="Rectangle 40">
            <a:extLst>
              <a:ext uri="{FF2B5EF4-FFF2-40B4-BE49-F238E27FC236}">
                <a16:creationId xmlns:a16="http://schemas.microsoft.com/office/drawing/2014/main" id="{0F714723-7D22-4034-8BC3-1A1A56379BEF}"/>
              </a:ext>
            </a:extLst>
          </p:cNvPr>
          <p:cNvSpPr/>
          <p:nvPr/>
        </p:nvSpPr>
        <p:spPr>
          <a:xfrm>
            <a:off x="4173227" y="4818526"/>
            <a:ext cx="17538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Segoe UI Semibold" panose="020B0702040204020203" pitchFamily="34" charset="0"/>
              </a:rPr>
              <a:t>Fast fail-out</a:t>
            </a:r>
            <a:endParaRPr kumimoji="0" lang="en-US" sz="12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D2BB899B-8932-4505-8311-AC2D62915DB4}"/>
              </a:ext>
            </a:extLst>
          </p:cNvPr>
          <p:cNvSpPr/>
          <p:nvPr/>
        </p:nvSpPr>
        <p:spPr>
          <a:xfrm>
            <a:off x="4173227" y="5071603"/>
            <a:ext cx="1753865" cy="938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Quickly detect app failures or fail-out of a new app deployment, new region, new microservice breakout.</a:t>
            </a:r>
          </a:p>
        </p:txBody>
      </p:sp>
      <p:sp>
        <p:nvSpPr>
          <p:cNvPr id="37" name="Rectangle 36">
            <a:extLst>
              <a:ext uri="{FF2B5EF4-FFF2-40B4-BE49-F238E27FC236}">
                <a16:creationId xmlns:a16="http://schemas.microsoft.com/office/drawing/2014/main" id="{C18DDB94-DC23-4F60-B455-937C42D1C1A1}"/>
              </a:ext>
            </a:extLst>
          </p:cNvPr>
          <p:cNvSpPr/>
          <p:nvPr/>
        </p:nvSpPr>
        <p:spPr>
          <a:xfrm>
            <a:off x="446868" y="4818526"/>
            <a:ext cx="203665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Stable entry point</a:t>
            </a:r>
            <a:endParaRPr kumimoji="0" lang="en-US" sz="12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4D875694-6FE7-4D64-8697-57FA3E22C596}"/>
              </a:ext>
            </a:extLst>
          </p:cNvPr>
          <p:cNvSpPr/>
          <p:nvPr/>
        </p:nvSpPr>
        <p:spPr>
          <a:xfrm>
            <a:off x="446868" y="5071603"/>
            <a:ext cx="1753865"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Give users a stable IP, connections and best experience while backends migrate, change, modernize, experiment.</a:t>
            </a:r>
          </a:p>
        </p:txBody>
      </p:sp>
      <p:sp>
        <p:nvSpPr>
          <p:cNvPr id="86" name="Laptop_E770" title="Icon of a laptop">
            <a:extLst>
              <a:ext uri="{FF2B5EF4-FFF2-40B4-BE49-F238E27FC236}">
                <a16:creationId xmlns:a16="http://schemas.microsoft.com/office/drawing/2014/main" id="{EDBC990E-D875-4BA9-96DC-C860FA898504}"/>
              </a:ext>
            </a:extLst>
          </p:cNvPr>
          <p:cNvSpPr>
            <a:spLocks noChangeAspect="1" noEditPoints="1"/>
          </p:cNvSpPr>
          <p:nvPr/>
        </p:nvSpPr>
        <p:spPr bwMode="auto">
          <a:xfrm>
            <a:off x="6949801" y="3413568"/>
            <a:ext cx="547437" cy="36529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AD1A4A0E-6C54-4E01-B28C-806C337A6EC1}"/>
              </a:ext>
            </a:extLst>
          </p:cNvPr>
          <p:cNvGrpSpPr/>
          <p:nvPr/>
        </p:nvGrpSpPr>
        <p:grpSpPr>
          <a:xfrm rot="15561963">
            <a:off x="7074682" y="2968072"/>
            <a:ext cx="339509" cy="502284"/>
            <a:chOff x="2455362" y="2508069"/>
            <a:chExt cx="1418624" cy="2098767"/>
          </a:xfrm>
          <a:noFill/>
        </p:grpSpPr>
        <p:sp>
          <p:nvSpPr>
            <p:cNvPr id="89" name="Oval 88">
              <a:extLst>
                <a:ext uri="{FF2B5EF4-FFF2-40B4-BE49-F238E27FC236}">
                  <a16:creationId xmlns:a16="http://schemas.microsoft.com/office/drawing/2014/main" id="{20CC99C2-5367-453A-861A-61D4DCEFC719}"/>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0" name="Oval 89">
              <a:extLst>
                <a:ext uri="{FF2B5EF4-FFF2-40B4-BE49-F238E27FC236}">
                  <a16:creationId xmlns:a16="http://schemas.microsoft.com/office/drawing/2014/main" id="{D4441F45-F9B7-435B-873D-CE158CAC98E5}"/>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1" name="Oval 90">
              <a:extLst>
                <a:ext uri="{FF2B5EF4-FFF2-40B4-BE49-F238E27FC236}">
                  <a16:creationId xmlns:a16="http://schemas.microsoft.com/office/drawing/2014/main" id="{D1EA9222-1E82-4095-AE7E-D4B125E62494}"/>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48050B47-CA74-402D-BAB5-571DA9AEC692}"/>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3" name="Oval 92">
              <a:extLst>
                <a:ext uri="{FF2B5EF4-FFF2-40B4-BE49-F238E27FC236}">
                  <a16:creationId xmlns:a16="http://schemas.microsoft.com/office/drawing/2014/main" id="{B4822138-A12D-4537-A634-279777EBD23B}"/>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cxnSp>
          <p:nvCxnSpPr>
            <p:cNvPr id="94" name="Straight Connector 93">
              <a:extLst>
                <a:ext uri="{FF2B5EF4-FFF2-40B4-BE49-F238E27FC236}">
                  <a16:creationId xmlns:a16="http://schemas.microsoft.com/office/drawing/2014/main" id="{9BED2DED-C4B7-4CE4-AA5E-35B503338F42}"/>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496E7568-62B5-475D-A177-350E2C130CA5}"/>
                </a:ext>
              </a:extLst>
            </p:cNvPr>
            <p:cNvCxnSpPr>
              <a:cxnSpLocks/>
              <a:endCxn id="93"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6" name="Straight Connector 95">
              <a:extLst>
                <a:ext uri="{FF2B5EF4-FFF2-40B4-BE49-F238E27FC236}">
                  <a16:creationId xmlns:a16="http://schemas.microsoft.com/office/drawing/2014/main" id="{6B22A4A0-966A-44B3-9235-AA5E72A2C4C2}"/>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9" name="Straight Connector 98">
              <a:extLst>
                <a:ext uri="{FF2B5EF4-FFF2-40B4-BE49-F238E27FC236}">
                  <a16:creationId xmlns:a16="http://schemas.microsoft.com/office/drawing/2014/main" id="{EAAF23C5-0CC9-4F34-AD35-B8449F43F0FB}"/>
                </a:ext>
              </a:extLst>
            </p:cNvPr>
            <p:cNvCxnSpPr>
              <a:cxnSpLocks/>
              <a:endCxn id="92"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8" name="people_4" title="Icon of a person">
            <a:extLst>
              <a:ext uri="{FF2B5EF4-FFF2-40B4-BE49-F238E27FC236}">
                <a16:creationId xmlns:a16="http://schemas.microsoft.com/office/drawing/2014/main" id="{71984C51-88C1-458C-AFC5-7024FC0C2399}"/>
              </a:ext>
            </a:extLst>
          </p:cNvPr>
          <p:cNvSpPr>
            <a:spLocks noChangeAspect="1" noEditPoints="1"/>
          </p:cNvSpPr>
          <p:nvPr/>
        </p:nvSpPr>
        <p:spPr bwMode="auto">
          <a:xfrm>
            <a:off x="6640947" y="3183033"/>
            <a:ext cx="379586" cy="4243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87D24214-407A-4EB2-903B-2E5246CBC118}"/>
              </a:ext>
            </a:extLst>
          </p:cNvPr>
          <p:cNvSpPr/>
          <p:nvPr/>
        </p:nvSpPr>
        <p:spPr bwMode="auto">
          <a:xfrm>
            <a:off x="7074923" y="3508864"/>
            <a:ext cx="131754" cy="105322"/>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81DCCF07-BED5-436F-AB40-616114CB8447}"/>
              </a:ext>
            </a:extLst>
          </p:cNvPr>
          <p:cNvCxnSpPr>
            <a:cxnSpLocks/>
          </p:cNvCxnSpPr>
          <p:nvPr/>
        </p:nvCxnSpPr>
        <p:spPr>
          <a:xfrm>
            <a:off x="7256046" y="3509557"/>
            <a:ext cx="13169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9AA4D5E-B799-4D25-BE6C-3807E9A8C719}"/>
              </a:ext>
            </a:extLst>
          </p:cNvPr>
          <p:cNvCxnSpPr>
            <a:cxnSpLocks/>
          </p:cNvCxnSpPr>
          <p:nvPr/>
        </p:nvCxnSpPr>
        <p:spPr>
          <a:xfrm>
            <a:off x="7256045" y="3562267"/>
            <a:ext cx="13169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80DC870-B7B0-4EC0-9F25-2769B822E96B}"/>
              </a:ext>
            </a:extLst>
          </p:cNvPr>
          <p:cNvCxnSpPr>
            <a:cxnSpLocks/>
          </p:cNvCxnSpPr>
          <p:nvPr/>
        </p:nvCxnSpPr>
        <p:spPr>
          <a:xfrm>
            <a:off x="7256045" y="3613716"/>
            <a:ext cx="13169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291FC45-7B50-4CEE-923C-A044B6728309}"/>
              </a:ext>
            </a:extLst>
          </p:cNvPr>
          <p:cNvCxnSpPr>
            <a:cxnSpLocks/>
          </p:cNvCxnSpPr>
          <p:nvPr/>
        </p:nvCxnSpPr>
        <p:spPr>
          <a:xfrm>
            <a:off x="7058569" y="3457491"/>
            <a:ext cx="329172"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D642259-7B10-4C91-B85B-ACEAF224315C}"/>
              </a:ext>
            </a:extLst>
          </p:cNvPr>
          <p:cNvCxnSpPr>
            <a:cxnSpLocks/>
          </p:cNvCxnSpPr>
          <p:nvPr/>
        </p:nvCxnSpPr>
        <p:spPr>
          <a:xfrm>
            <a:off x="7568736" y="3508864"/>
            <a:ext cx="406864"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CFDE150-03BE-48C5-A0F6-BAE8410712F7}"/>
              </a:ext>
            </a:extLst>
          </p:cNvPr>
          <p:cNvSpPr txBox="1"/>
          <p:nvPr/>
        </p:nvSpPr>
        <p:spPr>
          <a:xfrm>
            <a:off x="6584198" y="3927403"/>
            <a:ext cx="1120500"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www.contoso.com</a:t>
            </a:r>
          </a:p>
        </p:txBody>
      </p:sp>
      <p:sp>
        <p:nvSpPr>
          <p:cNvPr id="136" name="Freeform: Shape 135">
            <a:extLst>
              <a:ext uri="{FF2B5EF4-FFF2-40B4-BE49-F238E27FC236}">
                <a16:creationId xmlns:a16="http://schemas.microsoft.com/office/drawing/2014/main" id="{9FCEF801-7CC4-450E-8C88-D8DB4C931C24}"/>
              </a:ext>
            </a:extLst>
          </p:cNvPr>
          <p:cNvSpPr/>
          <p:nvPr/>
        </p:nvSpPr>
        <p:spPr>
          <a:xfrm>
            <a:off x="8569048" y="3227727"/>
            <a:ext cx="225421" cy="715523"/>
          </a:xfrm>
          <a:custGeom>
            <a:avLst/>
            <a:gdLst>
              <a:gd name="connsiteX0" fmla="*/ 22477 w 281925"/>
              <a:gd name="connsiteY0" fmla="*/ 920 h 894875"/>
              <a:gd name="connsiteX1" fmla="*/ 270238 w 281925"/>
              <a:gd name="connsiteY1" fmla="*/ 146448 h 894875"/>
              <a:gd name="connsiteX2" fmla="*/ 281925 w 281925"/>
              <a:gd name="connsiteY2" fmla="*/ 163219 h 894875"/>
              <a:gd name="connsiteX3" fmla="*/ 281925 w 281925"/>
              <a:gd name="connsiteY3" fmla="*/ 690081 h 894875"/>
              <a:gd name="connsiteX4" fmla="*/ 281925 w 281925"/>
              <a:gd name="connsiteY4" fmla="*/ 731686 h 894875"/>
              <a:gd name="connsiteX5" fmla="*/ 270238 w 281925"/>
              <a:gd name="connsiteY5" fmla="*/ 748431 h 894875"/>
              <a:gd name="connsiteX6" fmla="*/ 22477 w 281925"/>
              <a:gd name="connsiteY6" fmla="*/ 893954 h 894875"/>
              <a:gd name="connsiteX7" fmla="*/ 0 w 281925"/>
              <a:gd name="connsiteY7" fmla="*/ 877190 h 894875"/>
              <a:gd name="connsiteX8" fmla="*/ 0 w 281925"/>
              <a:gd name="connsiteY8" fmla="*/ 817035 h 894875"/>
              <a:gd name="connsiteX9" fmla="*/ 66 w 281925"/>
              <a:gd name="connsiteY9" fmla="*/ 817035 h 894875"/>
              <a:gd name="connsiteX10" fmla="*/ 66 w 281925"/>
              <a:gd name="connsiteY10" fmla="*/ 690081 h 894875"/>
              <a:gd name="connsiteX11" fmla="*/ 66 w 281925"/>
              <a:gd name="connsiteY11" fmla="*/ 178018 h 894875"/>
              <a:gd name="connsiteX12" fmla="*/ 0 w 281925"/>
              <a:gd name="connsiteY12" fmla="*/ 178018 h 894875"/>
              <a:gd name="connsiteX13" fmla="*/ 0 w 281925"/>
              <a:gd name="connsiteY13" fmla="*/ 17690 h 894875"/>
              <a:gd name="connsiteX14" fmla="*/ 22477 w 281925"/>
              <a:gd name="connsiteY14" fmla="*/ 920 h 89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925" h="894875">
                <a:moveTo>
                  <a:pt x="22477" y="920"/>
                </a:moveTo>
                <a:lnTo>
                  <a:pt x="270238" y="146448"/>
                </a:lnTo>
                <a:cubicBezTo>
                  <a:pt x="277209" y="148855"/>
                  <a:pt x="281925" y="155614"/>
                  <a:pt x="281925" y="163219"/>
                </a:cubicBezTo>
                <a:lnTo>
                  <a:pt x="281925" y="690081"/>
                </a:lnTo>
                <a:lnTo>
                  <a:pt x="281925" y="731686"/>
                </a:lnTo>
                <a:cubicBezTo>
                  <a:pt x="281925" y="739287"/>
                  <a:pt x="277209" y="746050"/>
                  <a:pt x="270238" y="748431"/>
                </a:cubicBezTo>
                <a:lnTo>
                  <a:pt x="22477" y="893954"/>
                </a:lnTo>
                <a:cubicBezTo>
                  <a:pt x="11431" y="897773"/>
                  <a:pt x="0" y="889249"/>
                  <a:pt x="0" y="877190"/>
                </a:cubicBezTo>
                <a:lnTo>
                  <a:pt x="0" y="817035"/>
                </a:lnTo>
                <a:lnTo>
                  <a:pt x="66" y="817035"/>
                </a:lnTo>
                <a:lnTo>
                  <a:pt x="66" y="690081"/>
                </a:lnTo>
                <a:lnTo>
                  <a:pt x="66" y="178018"/>
                </a:lnTo>
                <a:lnTo>
                  <a:pt x="0" y="178018"/>
                </a:lnTo>
                <a:lnTo>
                  <a:pt x="0" y="17690"/>
                </a:lnTo>
                <a:cubicBezTo>
                  <a:pt x="0" y="5630"/>
                  <a:pt x="11431" y="-2895"/>
                  <a:pt x="22477" y="920"/>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36CA4F47-5755-48B6-83DB-2943D9A67954}"/>
              </a:ext>
            </a:extLst>
          </p:cNvPr>
          <p:cNvSpPr/>
          <p:nvPr/>
        </p:nvSpPr>
        <p:spPr>
          <a:xfrm>
            <a:off x="8443914" y="3370067"/>
            <a:ext cx="125136" cy="409434"/>
          </a:xfrm>
          <a:custGeom>
            <a:avLst/>
            <a:gdLst>
              <a:gd name="connsiteX0" fmla="*/ 0 w 156502"/>
              <a:gd name="connsiteY0" fmla="*/ 0 h 512063"/>
              <a:gd name="connsiteX1" fmla="*/ 156502 w 156502"/>
              <a:gd name="connsiteY1" fmla="*/ 0 h 512063"/>
              <a:gd name="connsiteX2" fmla="*/ 156502 w 156502"/>
              <a:gd name="connsiteY2" fmla="*/ 512063 h 512063"/>
              <a:gd name="connsiteX3" fmla="*/ 0 w 156502"/>
              <a:gd name="connsiteY3" fmla="*/ 512063 h 512063"/>
              <a:gd name="connsiteX4" fmla="*/ 0 w 156502"/>
              <a:gd name="connsiteY4" fmla="*/ 0 h 51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2" h="512063">
                <a:moveTo>
                  <a:pt x="0" y="0"/>
                </a:moveTo>
                <a:lnTo>
                  <a:pt x="156502" y="0"/>
                </a:lnTo>
                <a:lnTo>
                  <a:pt x="156502" y="512063"/>
                </a:lnTo>
                <a:lnTo>
                  <a:pt x="0" y="512063"/>
                </a:lnTo>
                <a:lnTo>
                  <a:pt x="0" y="0"/>
                </a:lnTo>
                <a:close/>
              </a:path>
            </a:pathLst>
          </a:custGeom>
          <a:solidFill>
            <a:srgbClr val="FFFF99"/>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21BBE0-8F5C-4384-A9C8-CA8DD13FA95F}"/>
              </a:ext>
            </a:extLst>
          </p:cNvPr>
          <p:cNvSpPr/>
          <p:nvPr/>
        </p:nvSpPr>
        <p:spPr>
          <a:xfrm>
            <a:off x="8079271" y="3044566"/>
            <a:ext cx="1020542" cy="734935"/>
          </a:xfrm>
          <a:custGeom>
            <a:avLst/>
            <a:gdLst>
              <a:gd name="connsiteX0" fmla="*/ 510540 w 1276350"/>
              <a:gd name="connsiteY0" fmla="*/ 0 h 919153"/>
              <a:gd name="connsiteX1" fmla="*/ 773140 w 1276350"/>
              <a:gd name="connsiteY1" fmla="*/ 129501 h 919153"/>
              <a:gd name="connsiteX2" fmla="*/ 893445 w 1276350"/>
              <a:gd name="connsiteY2" fmla="*/ 102131 h 919153"/>
              <a:gd name="connsiteX3" fmla="*/ 1174242 w 1276350"/>
              <a:gd name="connsiteY3" fmla="*/ 382972 h 919153"/>
              <a:gd name="connsiteX4" fmla="*/ 1154325 w 1276350"/>
              <a:gd name="connsiteY4" fmla="*/ 486434 h 919153"/>
              <a:gd name="connsiteX5" fmla="*/ 1276350 w 1276350"/>
              <a:gd name="connsiteY5" fmla="*/ 689365 h 919153"/>
              <a:gd name="connsiteX6" fmla="*/ 1046607 w 1276350"/>
              <a:gd name="connsiteY6" fmla="*/ 919153 h 919153"/>
              <a:gd name="connsiteX7" fmla="*/ 894469 w 1276350"/>
              <a:gd name="connsiteY7" fmla="*/ 919153 h 919153"/>
              <a:gd name="connsiteX8" fmla="*/ 894469 w 1276350"/>
              <a:gd name="connsiteY8" fmla="*/ 392291 h 919153"/>
              <a:gd name="connsiteX9" fmla="*/ 882782 w 1276350"/>
              <a:gd name="connsiteY9" fmla="*/ 375520 h 919153"/>
              <a:gd name="connsiteX10" fmla="*/ 635021 w 1276350"/>
              <a:gd name="connsiteY10" fmla="*/ 229992 h 919153"/>
              <a:gd name="connsiteX11" fmla="*/ 612544 w 1276350"/>
              <a:gd name="connsiteY11" fmla="*/ 246762 h 919153"/>
              <a:gd name="connsiteX12" fmla="*/ 612544 w 1276350"/>
              <a:gd name="connsiteY12" fmla="*/ 407090 h 919153"/>
              <a:gd name="connsiteX13" fmla="*/ 456042 w 1276350"/>
              <a:gd name="connsiteY13" fmla="*/ 407090 h 919153"/>
              <a:gd name="connsiteX14" fmla="*/ 456042 w 1276350"/>
              <a:gd name="connsiteY14" fmla="*/ 919153 h 919153"/>
              <a:gd name="connsiteX15" fmla="*/ 280797 w 1276350"/>
              <a:gd name="connsiteY15" fmla="*/ 919153 h 919153"/>
              <a:gd name="connsiteX16" fmla="*/ 0 w 1276350"/>
              <a:gd name="connsiteY16" fmla="*/ 638312 h 919153"/>
              <a:gd name="connsiteX17" fmla="*/ 181892 w 1276350"/>
              <a:gd name="connsiteY17" fmla="*/ 375700 h 919153"/>
              <a:gd name="connsiteX18" fmla="*/ 178689 w 1276350"/>
              <a:gd name="connsiteY18" fmla="*/ 331920 h 919153"/>
              <a:gd name="connsiteX19" fmla="*/ 510540 w 1276350"/>
              <a:gd name="connsiteY19" fmla="*/ 0 h 91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6350" h="919153">
                <a:moveTo>
                  <a:pt x="510540" y="0"/>
                </a:moveTo>
                <a:cubicBezTo>
                  <a:pt x="617543" y="0"/>
                  <a:pt x="712449" y="50874"/>
                  <a:pt x="773140" y="129501"/>
                </a:cubicBezTo>
                <a:cubicBezTo>
                  <a:pt x="809636" y="112142"/>
                  <a:pt x="850336" y="102131"/>
                  <a:pt x="893445" y="102131"/>
                </a:cubicBezTo>
                <a:cubicBezTo>
                  <a:pt x="1048531" y="102131"/>
                  <a:pt x="1174242" y="227868"/>
                  <a:pt x="1174242" y="382972"/>
                </a:cubicBezTo>
                <a:cubicBezTo>
                  <a:pt x="1174242" y="419559"/>
                  <a:pt x="1167041" y="454379"/>
                  <a:pt x="1154325" y="486434"/>
                </a:cubicBezTo>
                <a:cubicBezTo>
                  <a:pt x="1226887" y="525069"/>
                  <a:pt x="1276350" y="601392"/>
                  <a:pt x="1276350" y="689365"/>
                </a:cubicBezTo>
                <a:cubicBezTo>
                  <a:pt x="1276350" y="816280"/>
                  <a:pt x="1173499" y="919153"/>
                  <a:pt x="1046607" y="919153"/>
                </a:cubicBezTo>
                <a:lnTo>
                  <a:pt x="894469" y="919153"/>
                </a:lnTo>
                <a:lnTo>
                  <a:pt x="894469" y="392291"/>
                </a:lnTo>
                <a:cubicBezTo>
                  <a:pt x="894469" y="384686"/>
                  <a:pt x="889753" y="377927"/>
                  <a:pt x="882782" y="375520"/>
                </a:cubicBezTo>
                <a:lnTo>
                  <a:pt x="635021" y="229992"/>
                </a:lnTo>
                <a:cubicBezTo>
                  <a:pt x="623975" y="226177"/>
                  <a:pt x="612544" y="234702"/>
                  <a:pt x="612544" y="246762"/>
                </a:cubicBezTo>
                <a:lnTo>
                  <a:pt x="612544" y="407090"/>
                </a:lnTo>
                <a:lnTo>
                  <a:pt x="456042" y="407090"/>
                </a:lnTo>
                <a:lnTo>
                  <a:pt x="456042" y="919153"/>
                </a:lnTo>
                <a:lnTo>
                  <a:pt x="280797" y="919153"/>
                </a:lnTo>
                <a:cubicBezTo>
                  <a:pt x="125713" y="919153"/>
                  <a:pt x="0" y="793416"/>
                  <a:pt x="0" y="638312"/>
                </a:cubicBezTo>
                <a:cubicBezTo>
                  <a:pt x="0" y="518054"/>
                  <a:pt x="75684" y="415769"/>
                  <a:pt x="181892" y="375700"/>
                </a:cubicBezTo>
                <a:cubicBezTo>
                  <a:pt x="180022" y="361338"/>
                  <a:pt x="178689" y="346795"/>
                  <a:pt x="178689" y="331920"/>
                </a:cubicBezTo>
                <a:cubicBezTo>
                  <a:pt x="178689" y="148600"/>
                  <a:pt x="327264" y="0"/>
                  <a:pt x="510540" y="0"/>
                </a:cubicBezTo>
                <a:close/>
              </a:path>
            </a:pathLst>
          </a:custGeom>
          <a:solidFill>
            <a:srgbClr val="FFFFFF"/>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Data &amp; AI" title="Icon of several circles connected to eachother by lines">
            <a:extLst>
              <a:ext uri="{FF2B5EF4-FFF2-40B4-BE49-F238E27FC236}">
                <a16:creationId xmlns:a16="http://schemas.microsoft.com/office/drawing/2014/main" id="{1AF16BEA-06DC-4A9A-8403-6D3B28518865}"/>
              </a:ext>
            </a:extLst>
          </p:cNvPr>
          <p:cNvSpPr>
            <a:spLocks noChangeAspect="1" noEditPoints="1"/>
          </p:cNvSpPr>
          <p:nvPr/>
        </p:nvSpPr>
        <p:spPr bwMode="auto">
          <a:xfrm>
            <a:off x="9791375" y="4375905"/>
            <a:ext cx="315648" cy="2516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42F0A6F-E109-48D7-A543-5BE6513FEC5D}"/>
              </a:ext>
            </a:extLst>
          </p:cNvPr>
          <p:cNvSpPr/>
          <p:nvPr/>
        </p:nvSpPr>
        <p:spPr>
          <a:xfrm>
            <a:off x="10069361" y="4373619"/>
            <a:ext cx="188856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Microsoft Global Network</a:t>
            </a:r>
          </a:p>
        </p:txBody>
      </p:sp>
      <p:sp>
        <p:nvSpPr>
          <p:cNvPr id="151" name="Freeform: Shape 150">
            <a:extLst>
              <a:ext uri="{FF2B5EF4-FFF2-40B4-BE49-F238E27FC236}">
                <a16:creationId xmlns:a16="http://schemas.microsoft.com/office/drawing/2014/main" id="{C6DAFDA0-9464-4F4F-98BB-E694BB52B692}"/>
              </a:ext>
            </a:extLst>
          </p:cNvPr>
          <p:cNvSpPr/>
          <p:nvPr/>
        </p:nvSpPr>
        <p:spPr bwMode="auto">
          <a:xfrm>
            <a:off x="8249884" y="2750912"/>
            <a:ext cx="80106" cy="96761"/>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a:extLst>
              <a:ext uri="{FF2B5EF4-FFF2-40B4-BE49-F238E27FC236}">
                <a16:creationId xmlns:a16="http://schemas.microsoft.com/office/drawing/2014/main" id="{734F04EF-016F-4894-B3F8-9E9AE5DAE696}"/>
              </a:ext>
            </a:extLst>
          </p:cNvPr>
          <p:cNvGrpSpPr/>
          <p:nvPr/>
        </p:nvGrpSpPr>
        <p:grpSpPr>
          <a:xfrm>
            <a:off x="8035728" y="2490640"/>
            <a:ext cx="358737" cy="455048"/>
            <a:chOff x="2873410" y="1740454"/>
            <a:chExt cx="514115" cy="652143"/>
          </a:xfrm>
        </p:grpSpPr>
        <p:sp>
          <p:nvSpPr>
            <p:cNvPr id="154" name="globe_2" title="Icon of a sphere made of lines">
              <a:extLst>
                <a:ext uri="{FF2B5EF4-FFF2-40B4-BE49-F238E27FC236}">
                  <a16:creationId xmlns:a16="http://schemas.microsoft.com/office/drawing/2014/main" id="{D9813ECE-D2B9-43EB-84D9-06DDA952CEF3}"/>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POI_ECAF" title="Icon of a map location marker">
              <a:extLst>
                <a:ext uri="{FF2B5EF4-FFF2-40B4-BE49-F238E27FC236}">
                  <a16:creationId xmlns:a16="http://schemas.microsoft.com/office/drawing/2014/main" id="{A997D27E-4DF0-42E0-8C77-AA159F5E2900}"/>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58" name="Straight Connector 157">
            <a:extLst>
              <a:ext uri="{FF2B5EF4-FFF2-40B4-BE49-F238E27FC236}">
                <a16:creationId xmlns:a16="http://schemas.microsoft.com/office/drawing/2014/main" id="{30B63BFE-5175-4D1B-8DDE-A19C44F551E5}"/>
              </a:ext>
            </a:extLst>
          </p:cNvPr>
          <p:cNvCxnSpPr/>
          <p:nvPr/>
        </p:nvCxnSpPr>
        <p:spPr>
          <a:xfrm flipV="1">
            <a:off x="8182653" y="3022509"/>
            <a:ext cx="0" cy="174793"/>
          </a:xfrm>
          <a:prstGeom prst="line">
            <a:avLst/>
          </a:pr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1" name="Rectangle 190">
            <a:extLst>
              <a:ext uri="{FF2B5EF4-FFF2-40B4-BE49-F238E27FC236}">
                <a16:creationId xmlns:a16="http://schemas.microsoft.com/office/drawing/2014/main" id="{03D92E23-96B4-4685-A3F8-052C88901D3B}"/>
              </a:ext>
            </a:extLst>
          </p:cNvPr>
          <p:cNvSpPr/>
          <p:nvPr/>
        </p:nvSpPr>
        <p:spPr bwMode="auto">
          <a:xfrm>
            <a:off x="9814294" y="2471497"/>
            <a:ext cx="1884889" cy="1633114"/>
          </a:xfrm>
          <a:prstGeom prst="rect">
            <a:avLst/>
          </a:prstGeom>
          <a:solidFill>
            <a:schemeClr val="bg1"/>
          </a:solidFill>
          <a:ln w="19050">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92" name="Graphic 191">
            <a:extLst>
              <a:ext uri="{FF2B5EF4-FFF2-40B4-BE49-F238E27FC236}">
                <a16:creationId xmlns:a16="http://schemas.microsoft.com/office/drawing/2014/main" id="{FC0DF03D-BE40-4512-BB5C-35DC2D7300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7076" y="3920062"/>
            <a:ext cx="181474" cy="120983"/>
          </a:xfrm>
          <a:prstGeom prst="rect">
            <a:avLst/>
          </a:prstGeom>
        </p:spPr>
      </p:pic>
      <p:sp>
        <p:nvSpPr>
          <p:cNvPr id="193" name="Freeform: Shape 192">
            <a:extLst>
              <a:ext uri="{FF2B5EF4-FFF2-40B4-BE49-F238E27FC236}">
                <a16:creationId xmlns:a16="http://schemas.microsoft.com/office/drawing/2014/main" id="{D368808B-DE8E-495E-A249-68C39250A843}"/>
              </a:ext>
            </a:extLst>
          </p:cNvPr>
          <p:cNvSpPr/>
          <p:nvPr/>
        </p:nvSpPr>
        <p:spPr bwMode="auto">
          <a:xfrm>
            <a:off x="10064195" y="3386695"/>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A1FA2917-2BC6-41C7-800D-F58A4A9C9330}"/>
              </a:ext>
            </a:extLst>
          </p:cNvPr>
          <p:cNvSpPr/>
          <p:nvPr/>
        </p:nvSpPr>
        <p:spPr>
          <a:xfrm>
            <a:off x="11322608" y="3679985"/>
            <a:ext cx="21822" cy="29097"/>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8FFDECC-9E6C-4ECD-A1C6-E5C09C91666B}"/>
              </a:ext>
            </a:extLst>
          </p:cNvPr>
          <p:cNvSpPr/>
          <p:nvPr/>
        </p:nvSpPr>
        <p:spPr>
          <a:xfrm>
            <a:off x="11228044" y="3546142"/>
            <a:ext cx="203676" cy="276417"/>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9761AFB-C807-4672-9EAA-F0E134E41E5E}"/>
              </a:ext>
            </a:extLst>
          </p:cNvPr>
          <p:cNvSpPr/>
          <p:nvPr/>
        </p:nvSpPr>
        <p:spPr>
          <a:xfrm>
            <a:off x="11323335" y="3732360"/>
            <a:ext cx="203676" cy="130934"/>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solidFill>
            <a:schemeClr val="tx1"/>
          </a:solidFill>
          <a:ln w="95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32ECEEA2-E9E7-4872-B95B-67FA53A4854F}"/>
              </a:ext>
            </a:extLst>
          </p:cNvPr>
          <p:cNvCxnSpPr>
            <a:cxnSpLocks/>
          </p:cNvCxnSpPr>
          <p:nvPr/>
        </p:nvCxnSpPr>
        <p:spPr>
          <a:xfrm>
            <a:off x="10764402" y="3716242"/>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1" name="Freeform: Shape 200">
            <a:extLst>
              <a:ext uri="{FF2B5EF4-FFF2-40B4-BE49-F238E27FC236}">
                <a16:creationId xmlns:a16="http://schemas.microsoft.com/office/drawing/2014/main" id="{7D29E3BF-2DBE-45EF-9329-D33D944134F1}"/>
              </a:ext>
            </a:extLst>
          </p:cNvPr>
          <p:cNvSpPr/>
          <p:nvPr/>
        </p:nvSpPr>
        <p:spPr>
          <a:xfrm>
            <a:off x="10171490" y="2760530"/>
            <a:ext cx="50896" cy="50896"/>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58C49CD-20C6-4E09-BE53-C28EE10D3770}"/>
              </a:ext>
            </a:extLst>
          </p:cNvPr>
          <p:cNvSpPr/>
          <p:nvPr/>
        </p:nvSpPr>
        <p:spPr>
          <a:xfrm>
            <a:off x="10229618" y="2760530"/>
            <a:ext cx="50896" cy="50896"/>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82036CD2-1AD3-4101-807B-CFD7DDCC712E}"/>
              </a:ext>
            </a:extLst>
          </p:cNvPr>
          <p:cNvSpPr/>
          <p:nvPr/>
        </p:nvSpPr>
        <p:spPr>
          <a:xfrm>
            <a:off x="10171758" y="2702669"/>
            <a:ext cx="50896" cy="50896"/>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73E6B15E-0EFF-4B32-9962-7BBB96B07523}"/>
              </a:ext>
            </a:extLst>
          </p:cNvPr>
          <p:cNvSpPr/>
          <p:nvPr/>
        </p:nvSpPr>
        <p:spPr>
          <a:xfrm>
            <a:off x="10229619" y="2702401"/>
            <a:ext cx="50896" cy="50896"/>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CE8753A-3FFF-43BA-9910-32CDEC3606C4}"/>
              </a:ext>
            </a:extLst>
          </p:cNvPr>
          <p:cNvSpPr/>
          <p:nvPr/>
        </p:nvSpPr>
        <p:spPr>
          <a:xfrm>
            <a:off x="10191313" y="2731599"/>
            <a:ext cx="69647" cy="4286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46747D8C-F83A-4D8B-AC1B-AC2CC73FD9DA}"/>
              </a:ext>
            </a:extLst>
          </p:cNvPr>
          <p:cNvSpPr/>
          <p:nvPr/>
        </p:nvSpPr>
        <p:spPr>
          <a:xfrm>
            <a:off x="10295728" y="2735233"/>
            <a:ext cx="332121" cy="316352"/>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BAD89D6D-7ECA-4006-A0C7-D7BDD7B232D6}"/>
              </a:ext>
            </a:extLst>
          </p:cNvPr>
          <p:cNvSpPr/>
          <p:nvPr/>
        </p:nvSpPr>
        <p:spPr>
          <a:xfrm>
            <a:off x="10342637" y="2897821"/>
            <a:ext cx="43833" cy="104913"/>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EB8935DA-BFD6-47E2-8BE1-278B1CFAB5C5}"/>
              </a:ext>
            </a:extLst>
          </p:cNvPr>
          <p:cNvSpPr/>
          <p:nvPr/>
        </p:nvSpPr>
        <p:spPr>
          <a:xfrm>
            <a:off x="10377879" y="2817065"/>
            <a:ext cx="85981" cy="8393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3A00D7B8-58CA-4A3D-85C2-E47B8A61AD88}"/>
              </a:ext>
            </a:extLst>
          </p:cNvPr>
          <p:cNvSpPr/>
          <p:nvPr/>
        </p:nvSpPr>
        <p:spPr>
          <a:xfrm>
            <a:off x="10457542" y="2787207"/>
            <a:ext cx="116327" cy="43579"/>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01A12D91-FF9E-4DF3-81C5-3D67A3E10EFC}"/>
              </a:ext>
            </a:extLst>
          </p:cNvPr>
          <p:cNvSpPr/>
          <p:nvPr/>
        </p:nvSpPr>
        <p:spPr>
          <a:xfrm>
            <a:off x="10340152" y="2796598"/>
            <a:ext cx="37090" cy="100071"/>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1C89334B-AA89-430B-8E43-13906751F8F2}"/>
              </a:ext>
            </a:extLst>
          </p:cNvPr>
          <p:cNvSpPr/>
          <p:nvPr/>
        </p:nvSpPr>
        <p:spPr>
          <a:xfrm>
            <a:off x="10387206" y="2902040"/>
            <a:ext cx="193878" cy="90386"/>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C2F1BE58-5DBC-4169-B71F-D6157ACB1471}"/>
              </a:ext>
            </a:extLst>
          </p:cNvPr>
          <p:cNvSpPr/>
          <p:nvPr/>
        </p:nvSpPr>
        <p:spPr>
          <a:xfrm>
            <a:off x="10363280" y="2873280"/>
            <a:ext cx="37090" cy="48421"/>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9B29B1E2-24BF-41DA-84E1-2339FB45BB88}"/>
              </a:ext>
            </a:extLst>
          </p:cNvPr>
          <p:cNvSpPr/>
          <p:nvPr/>
        </p:nvSpPr>
        <p:spPr>
          <a:xfrm>
            <a:off x="10464654" y="2831541"/>
            <a:ext cx="136557" cy="109755"/>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01A23C16-E253-4485-8D49-F008933A4554}"/>
              </a:ext>
            </a:extLst>
          </p:cNvPr>
          <p:cNvSpPr/>
          <p:nvPr/>
        </p:nvSpPr>
        <p:spPr>
          <a:xfrm>
            <a:off x="10397741" y="2762253"/>
            <a:ext cx="60692" cy="54877"/>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B673C3E7-F2E7-4832-9DC1-56DC7FFADA57}"/>
              </a:ext>
            </a:extLst>
          </p:cNvPr>
          <p:cNvSpPr/>
          <p:nvPr/>
        </p:nvSpPr>
        <p:spPr>
          <a:xfrm>
            <a:off x="10437163" y="2805788"/>
            <a:ext cx="47205" cy="37123"/>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16F2823F-5C43-4BBD-A7D7-CF280D1EF9E0}"/>
              </a:ext>
            </a:extLst>
          </p:cNvPr>
          <p:cNvSpPr/>
          <p:nvPr/>
        </p:nvSpPr>
        <p:spPr>
          <a:xfrm>
            <a:off x="10516790" y="2870888"/>
            <a:ext cx="60692" cy="58105"/>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CE37B9C8-2CBF-436C-A09E-081AE157E92B}"/>
              </a:ext>
            </a:extLst>
          </p:cNvPr>
          <p:cNvSpPr/>
          <p:nvPr/>
        </p:nvSpPr>
        <p:spPr>
          <a:xfrm>
            <a:off x="10453519" y="2945729"/>
            <a:ext cx="57320" cy="54877"/>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DDD3DFC6-1275-438E-AABA-55EEB08958DD}"/>
              </a:ext>
            </a:extLst>
          </p:cNvPr>
          <p:cNvSpPr/>
          <p:nvPr/>
        </p:nvSpPr>
        <p:spPr>
          <a:xfrm>
            <a:off x="10340065" y="2855189"/>
            <a:ext cx="87666" cy="8393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23825A46-5BF5-457A-B3CA-A3CE20B9F98C}"/>
              </a:ext>
            </a:extLst>
          </p:cNvPr>
          <p:cNvSpPr/>
          <p:nvPr/>
        </p:nvSpPr>
        <p:spPr>
          <a:xfrm>
            <a:off x="11232122" y="2797164"/>
            <a:ext cx="190815" cy="19081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8F362A1E-F4EC-42AB-A2F0-DD56B39DB172}"/>
              </a:ext>
            </a:extLst>
          </p:cNvPr>
          <p:cNvSpPr/>
          <p:nvPr/>
        </p:nvSpPr>
        <p:spPr>
          <a:xfrm>
            <a:off x="11331461" y="2896503"/>
            <a:ext cx="101768" cy="101768"/>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E7DB4DC7-A84F-4938-B978-3A0F8C98AD02}"/>
              </a:ext>
            </a:extLst>
          </p:cNvPr>
          <p:cNvSpPr/>
          <p:nvPr/>
        </p:nvSpPr>
        <p:spPr>
          <a:xfrm>
            <a:off x="11182282" y="2747284"/>
            <a:ext cx="292583" cy="292583"/>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A74B7EE8-66BD-45B8-BE70-CE0B279E68FA}"/>
              </a:ext>
            </a:extLst>
          </p:cNvPr>
          <p:cNvSpPr/>
          <p:nvPr/>
        </p:nvSpPr>
        <p:spPr>
          <a:xfrm>
            <a:off x="11181238" y="2746280"/>
            <a:ext cx="101768" cy="101768"/>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AE81F91E-8B42-4239-A048-BD25510FE090}"/>
              </a:ext>
            </a:extLst>
          </p:cNvPr>
          <p:cNvSpPr/>
          <p:nvPr/>
        </p:nvSpPr>
        <p:spPr>
          <a:xfrm>
            <a:off x="11410216" y="2975258"/>
            <a:ext cx="76326" cy="76326"/>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0F21D0A-EDB7-41E2-B120-56D2B323C229}"/>
              </a:ext>
            </a:extLst>
          </p:cNvPr>
          <p:cNvSpPr/>
          <p:nvPr/>
        </p:nvSpPr>
        <p:spPr>
          <a:xfrm>
            <a:off x="11232122" y="2879851"/>
            <a:ext cx="76326" cy="89047"/>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1DF69D5-A90A-4099-9FF7-4BB149C26471}"/>
              </a:ext>
            </a:extLst>
          </p:cNvPr>
          <p:cNvSpPr/>
          <p:nvPr/>
        </p:nvSpPr>
        <p:spPr>
          <a:xfrm>
            <a:off x="11359345" y="2913371"/>
            <a:ext cx="12721" cy="12721"/>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4F4E447E-35D5-4EF0-8C5F-A2BD1BE3A329}"/>
              </a:ext>
            </a:extLst>
          </p:cNvPr>
          <p:cNvSpPr/>
          <p:nvPr/>
        </p:nvSpPr>
        <p:spPr>
          <a:xfrm>
            <a:off x="11350376" y="2910750"/>
            <a:ext cx="76326" cy="76326"/>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8E8EC32D-A3F7-4ABF-B5EB-48212A069760}"/>
              </a:ext>
            </a:extLst>
          </p:cNvPr>
          <p:cNvSpPr/>
          <p:nvPr/>
        </p:nvSpPr>
        <p:spPr>
          <a:xfrm>
            <a:off x="11313205" y="2807380"/>
            <a:ext cx="101768" cy="76326"/>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30" name="Straight Arrow Connector 229">
            <a:extLst>
              <a:ext uri="{FF2B5EF4-FFF2-40B4-BE49-F238E27FC236}">
                <a16:creationId xmlns:a16="http://schemas.microsoft.com/office/drawing/2014/main" id="{06B4DCC4-ED86-4709-8C30-D3A0EEC215F3}"/>
              </a:ext>
            </a:extLst>
          </p:cNvPr>
          <p:cNvCxnSpPr>
            <a:cxnSpLocks/>
          </p:cNvCxnSpPr>
          <p:nvPr/>
        </p:nvCxnSpPr>
        <p:spPr>
          <a:xfrm>
            <a:off x="10698372" y="2919731"/>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5" name="Freeform: Shape 284">
            <a:extLst>
              <a:ext uri="{FF2B5EF4-FFF2-40B4-BE49-F238E27FC236}">
                <a16:creationId xmlns:a16="http://schemas.microsoft.com/office/drawing/2014/main" id="{72B05F8C-2FE5-41AD-A2C8-9C8C69D522AD}"/>
              </a:ext>
            </a:extLst>
          </p:cNvPr>
          <p:cNvSpPr/>
          <p:nvPr/>
        </p:nvSpPr>
        <p:spPr bwMode="auto">
          <a:xfrm>
            <a:off x="9173222" y="2902893"/>
            <a:ext cx="1048558" cy="504282"/>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39728905-EBEE-4CE5-9D6C-7344E5412CCA}"/>
              </a:ext>
            </a:extLst>
          </p:cNvPr>
          <p:cNvSpPr/>
          <p:nvPr/>
        </p:nvSpPr>
        <p:spPr bwMode="auto">
          <a:xfrm>
            <a:off x="9175476" y="1079501"/>
            <a:ext cx="760888" cy="2132098"/>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226EAE60-B84B-4F03-BD27-F9727AC856DC}"/>
              </a:ext>
            </a:extLst>
          </p:cNvPr>
          <p:cNvSpPr/>
          <p:nvPr/>
        </p:nvSpPr>
        <p:spPr bwMode="auto">
          <a:xfrm flipV="1">
            <a:off x="9174303" y="3209785"/>
            <a:ext cx="760888" cy="478722"/>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F21BF6E-74FC-4C7E-B974-F0F85F7C4771}"/>
              </a:ext>
            </a:extLst>
          </p:cNvPr>
          <p:cNvSpPr/>
          <p:nvPr/>
        </p:nvSpPr>
        <p:spPr bwMode="auto">
          <a:xfrm>
            <a:off x="9192259" y="3580852"/>
            <a:ext cx="742932" cy="2343698"/>
          </a:xfrm>
          <a:custGeom>
            <a:avLst/>
            <a:gdLst>
              <a:gd name="connsiteX0" fmla="*/ 0 w 823912"/>
              <a:gd name="connsiteY0" fmla="*/ 0 h 1457325"/>
              <a:gd name="connsiteX1" fmla="*/ 376237 w 823912"/>
              <a:gd name="connsiteY1" fmla="*/ 0 h 1457325"/>
              <a:gd name="connsiteX2" fmla="*/ 376237 w 823912"/>
              <a:gd name="connsiteY2" fmla="*/ 1457325 h 1457325"/>
              <a:gd name="connsiteX3" fmla="*/ 419100 w 823912"/>
              <a:gd name="connsiteY3" fmla="*/ 1457325 h 1457325"/>
              <a:gd name="connsiteX4" fmla="*/ 823912 w 823912"/>
              <a:gd name="connsiteY4" fmla="*/ 1457325 h 145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1457325">
                <a:moveTo>
                  <a:pt x="0" y="0"/>
                </a:moveTo>
                <a:lnTo>
                  <a:pt x="376237" y="0"/>
                </a:lnTo>
                <a:lnTo>
                  <a:pt x="376237" y="1457325"/>
                </a:lnTo>
                <a:lnTo>
                  <a:pt x="419100" y="1457325"/>
                </a:lnTo>
                <a:lnTo>
                  <a:pt x="823912" y="1457325"/>
                </a:lnTo>
              </a:path>
            </a:pathLst>
          </a:custGeom>
          <a:noFill/>
          <a:ln w="19050">
            <a:solidFill>
              <a:schemeClr val="accent4"/>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TextBox 292">
            <a:extLst>
              <a:ext uri="{FF2B5EF4-FFF2-40B4-BE49-F238E27FC236}">
                <a16:creationId xmlns:a16="http://schemas.microsoft.com/office/drawing/2014/main" id="{2D9E5EC2-A0E7-4A72-9876-6A86C3542F89}"/>
              </a:ext>
            </a:extLst>
          </p:cNvPr>
          <p:cNvSpPr txBox="1"/>
          <p:nvPr/>
        </p:nvSpPr>
        <p:spPr>
          <a:xfrm>
            <a:off x="9805164" y="2283840"/>
            <a:ext cx="82073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Azure Region</a:t>
            </a:r>
          </a:p>
        </p:txBody>
      </p:sp>
      <p:sp>
        <p:nvSpPr>
          <p:cNvPr id="295" name="Rectangle 294">
            <a:extLst>
              <a:ext uri="{FF2B5EF4-FFF2-40B4-BE49-F238E27FC236}">
                <a16:creationId xmlns:a16="http://schemas.microsoft.com/office/drawing/2014/main" id="{00E4B2F3-B55D-4821-81C2-E5BE4D1E04F8}"/>
              </a:ext>
            </a:extLst>
          </p:cNvPr>
          <p:cNvSpPr/>
          <p:nvPr/>
        </p:nvSpPr>
        <p:spPr>
          <a:xfrm>
            <a:off x="7694821" y="2219932"/>
            <a:ext cx="1116561" cy="25391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Edge Location</a:t>
            </a:r>
          </a:p>
        </p:txBody>
      </p:sp>
      <p:sp>
        <p:nvSpPr>
          <p:cNvPr id="297" name="Freeform 26">
            <a:extLst>
              <a:ext uri="{FF2B5EF4-FFF2-40B4-BE49-F238E27FC236}">
                <a16:creationId xmlns:a16="http://schemas.microsoft.com/office/drawing/2014/main" id="{59D153C0-9494-47B0-B270-D5B00F5CA7B0}"/>
              </a:ext>
            </a:extLst>
          </p:cNvPr>
          <p:cNvSpPr>
            <a:spLocks noEditPoints="1"/>
          </p:cNvSpPr>
          <p:nvPr/>
        </p:nvSpPr>
        <p:spPr bwMode="auto">
          <a:xfrm>
            <a:off x="10221780" y="3516232"/>
            <a:ext cx="340447" cy="263927"/>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Rectangle 297">
            <a:extLst>
              <a:ext uri="{FF2B5EF4-FFF2-40B4-BE49-F238E27FC236}">
                <a16:creationId xmlns:a16="http://schemas.microsoft.com/office/drawing/2014/main" id="{2773902C-AD85-4250-AC16-60B3F4BBDC0D}"/>
              </a:ext>
            </a:extLst>
          </p:cNvPr>
          <p:cNvSpPr/>
          <p:nvPr/>
        </p:nvSpPr>
        <p:spPr bwMode="auto">
          <a:xfrm>
            <a:off x="10289795" y="3570894"/>
            <a:ext cx="340447" cy="209638"/>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26">
            <a:extLst>
              <a:ext uri="{FF2B5EF4-FFF2-40B4-BE49-F238E27FC236}">
                <a16:creationId xmlns:a16="http://schemas.microsoft.com/office/drawing/2014/main" id="{17EFC9DD-1D05-4A15-B327-5948D4CE630B}"/>
              </a:ext>
            </a:extLst>
          </p:cNvPr>
          <p:cNvSpPr>
            <a:spLocks noEditPoints="1"/>
          </p:cNvSpPr>
          <p:nvPr/>
        </p:nvSpPr>
        <p:spPr bwMode="auto">
          <a:xfrm>
            <a:off x="10289795" y="3570521"/>
            <a:ext cx="340447" cy="263927"/>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Rectangle 299">
            <a:extLst>
              <a:ext uri="{FF2B5EF4-FFF2-40B4-BE49-F238E27FC236}">
                <a16:creationId xmlns:a16="http://schemas.microsoft.com/office/drawing/2014/main" id="{F6D14F86-91B4-4358-A0B8-30E5E01FCF03}"/>
              </a:ext>
            </a:extLst>
          </p:cNvPr>
          <p:cNvSpPr/>
          <p:nvPr/>
        </p:nvSpPr>
        <p:spPr bwMode="auto">
          <a:xfrm>
            <a:off x="10369541" y="3621542"/>
            <a:ext cx="340447" cy="209638"/>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01" name="Group 25">
            <a:extLst>
              <a:ext uri="{FF2B5EF4-FFF2-40B4-BE49-F238E27FC236}">
                <a16:creationId xmlns:a16="http://schemas.microsoft.com/office/drawing/2014/main" id="{9C6FB314-8AAA-45E1-84AD-D8073593ACF2}"/>
              </a:ext>
            </a:extLst>
          </p:cNvPr>
          <p:cNvGrpSpPr>
            <a:grpSpLocks noChangeAspect="1"/>
          </p:cNvGrpSpPr>
          <p:nvPr/>
        </p:nvGrpSpPr>
        <p:grpSpPr bwMode="auto">
          <a:xfrm>
            <a:off x="10369541" y="3621542"/>
            <a:ext cx="340447" cy="263927"/>
            <a:chOff x="3689" y="2040"/>
            <a:chExt cx="307" cy="238"/>
          </a:xfrm>
          <a:solidFill>
            <a:schemeClr val="bg2">
              <a:lumMod val="90000"/>
            </a:schemeClr>
          </a:solidFill>
        </p:grpSpPr>
        <p:sp>
          <p:nvSpPr>
            <p:cNvPr id="302" name="Freeform 26">
              <a:extLst>
                <a:ext uri="{FF2B5EF4-FFF2-40B4-BE49-F238E27FC236}">
                  <a16:creationId xmlns:a16="http://schemas.microsoft.com/office/drawing/2014/main" id="{6C92444B-A590-43E9-A353-5F5ABD9BE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27">
              <a:extLst>
                <a:ext uri="{FF2B5EF4-FFF2-40B4-BE49-F238E27FC236}">
                  <a16:creationId xmlns:a16="http://schemas.microsoft.com/office/drawing/2014/main" id="{850226C8-031A-46E3-8F2B-7AADD24CA34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lumMod val="60000"/>
                  <a:lumOff val="40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28">
              <a:extLst>
                <a:ext uri="{FF2B5EF4-FFF2-40B4-BE49-F238E27FC236}">
                  <a16:creationId xmlns:a16="http://schemas.microsoft.com/office/drawing/2014/main" id="{B53B5C8F-3A57-4DA9-94FD-66DCB0A0E86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Line 29">
              <a:extLst>
                <a:ext uri="{FF2B5EF4-FFF2-40B4-BE49-F238E27FC236}">
                  <a16:creationId xmlns:a16="http://schemas.microsoft.com/office/drawing/2014/main" id="{F2E741C6-D6D1-4C56-A653-6C5791D148E3}"/>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30">
              <a:extLst>
                <a:ext uri="{FF2B5EF4-FFF2-40B4-BE49-F238E27FC236}">
                  <a16:creationId xmlns:a16="http://schemas.microsoft.com/office/drawing/2014/main" id="{C39E12C2-F4C4-47A1-B221-C0E75B45C0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09" name="Freeform: Shape 308">
            <a:extLst>
              <a:ext uri="{FF2B5EF4-FFF2-40B4-BE49-F238E27FC236}">
                <a16:creationId xmlns:a16="http://schemas.microsoft.com/office/drawing/2014/main" id="{41D65567-642E-4AC8-9F97-58F5E85CA34E}"/>
              </a:ext>
            </a:extLst>
          </p:cNvPr>
          <p:cNvSpPr/>
          <p:nvPr/>
        </p:nvSpPr>
        <p:spPr bwMode="auto">
          <a:xfrm flipV="1">
            <a:off x="9182985" y="3198716"/>
            <a:ext cx="760888" cy="2012785"/>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cloud" title="Icon of a cloud">
            <a:extLst>
              <a:ext uri="{FF2B5EF4-FFF2-40B4-BE49-F238E27FC236}">
                <a16:creationId xmlns:a16="http://schemas.microsoft.com/office/drawing/2014/main" id="{BD98EAC5-0CFC-45F7-8834-FD31762F0812}"/>
              </a:ext>
            </a:extLst>
          </p:cNvPr>
          <p:cNvSpPr>
            <a:spLocks noChangeAspect="1"/>
          </p:cNvSpPr>
          <p:nvPr/>
        </p:nvSpPr>
        <p:spPr bwMode="auto">
          <a:xfrm>
            <a:off x="8662353" y="5393457"/>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Rectangle 313">
            <a:extLst>
              <a:ext uri="{FF2B5EF4-FFF2-40B4-BE49-F238E27FC236}">
                <a16:creationId xmlns:a16="http://schemas.microsoft.com/office/drawing/2014/main" id="{2809C980-2A75-494A-BD1A-3B67A877D1D9}"/>
              </a:ext>
            </a:extLst>
          </p:cNvPr>
          <p:cNvSpPr/>
          <p:nvPr/>
        </p:nvSpPr>
        <p:spPr bwMode="auto">
          <a:xfrm>
            <a:off x="8608028" y="830787"/>
            <a:ext cx="592804" cy="4776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building_7" title="Icon of a building with a curved section protruding from it">
            <a:extLst>
              <a:ext uri="{FF2B5EF4-FFF2-40B4-BE49-F238E27FC236}">
                <a16:creationId xmlns:a16="http://schemas.microsoft.com/office/drawing/2014/main" id="{E7E3376B-E8BB-4947-8BC6-213DCEECA44F}"/>
              </a:ext>
            </a:extLst>
          </p:cNvPr>
          <p:cNvSpPr>
            <a:spLocks noChangeAspect="1" noEditPoints="1"/>
          </p:cNvSpPr>
          <p:nvPr/>
        </p:nvSpPr>
        <p:spPr bwMode="auto">
          <a:xfrm>
            <a:off x="8794469" y="866136"/>
            <a:ext cx="323022" cy="36576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9" name="Rectangle 318">
            <a:extLst>
              <a:ext uri="{FF2B5EF4-FFF2-40B4-BE49-F238E27FC236}">
                <a16:creationId xmlns:a16="http://schemas.microsoft.com/office/drawing/2014/main" id="{EA624007-75CD-49AD-BDE1-AC9A8C580540}"/>
              </a:ext>
            </a:extLst>
          </p:cNvPr>
          <p:cNvSpPr/>
          <p:nvPr/>
        </p:nvSpPr>
        <p:spPr>
          <a:xfrm>
            <a:off x="7614861" y="857873"/>
            <a:ext cx="1168114" cy="41549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On Prem / Legacy DC</a:t>
            </a:r>
          </a:p>
        </p:txBody>
      </p:sp>
      <p:sp>
        <p:nvSpPr>
          <p:cNvPr id="320" name="Rectangle 319">
            <a:extLst>
              <a:ext uri="{FF2B5EF4-FFF2-40B4-BE49-F238E27FC236}">
                <a16:creationId xmlns:a16="http://schemas.microsoft.com/office/drawing/2014/main" id="{56AD5123-6778-4CB2-94F8-30604A6A5993}"/>
              </a:ext>
            </a:extLst>
          </p:cNvPr>
          <p:cNvSpPr/>
          <p:nvPr/>
        </p:nvSpPr>
        <p:spPr>
          <a:xfrm>
            <a:off x="7513644" y="5362835"/>
            <a:ext cx="1168114" cy="41549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Other Cloud Service</a:t>
            </a:r>
          </a:p>
        </p:txBody>
      </p:sp>
      <p:sp>
        <p:nvSpPr>
          <p:cNvPr id="321" name="Freeform: Shape 320">
            <a:extLst>
              <a:ext uri="{FF2B5EF4-FFF2-40B4-BE49-F238E27FC236}">
                <a16:creationId xmlns:a16="http://schemas.microsoft.com/office/drawing/2014/main" id="{EDA3EF43-E56A-41A5-BE6D-630C5EB88CC8}"/>
              </a:ext>
            </a:extLst>
          </p:cNvPr>
          <p:cNvSpPr/>
          <p:nvPr/>
        </p:nvSpPr>
        <p:spPr bwMode="auto">
          <a:xfrm>
            <a:off x="10064195" y="4904393"/>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Freeform: Shape 322">
            <a:extLst>
              <a:ext uri="{FF2B5EF4-FFF2-40B4-BE49-F238E27FC236}">
                <a16:creationId xmlns:a16="http://schemas.microsoft.com/office/drawing/2014/main" id="{F4E0D0C4-6AE2-44B6-A9B9-B875152354D6}"/>
              </a:ext>
            </a:extLst>
          </p:cNvPr>
          <p:cNvSpPr/>
          <p:nvPr/>
        </p:nvSpPr>
        <p:spPr>
          <a:xfrm>
            <a:off x="11322608" y="5197683"/>
            <a:ext cx="21822" cy="29097"/>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4" name="Freeform: Shape 323">
            <a:extLst>
              <a:ext uri="{FF2B5EF4-FFF2-40B4-BE49-F238E27FC236}">
                <a16:creationId xmlns:a16="http://schemas.microsoft.com/office/drawing/2014/main" id="{9478EA6C-6684-4203-B0A0-03FFAD7D0260}"/>
              </a:ext>
            </a:extLst>
          </p:cNvPr>
          <p:cNvSpPr/>
          <p:nvPr/>
        </p:nvSpPr>
        <p:spPr>
          <a:xfrm>
            <a:off x="11228044" y="5063840"/>
            <a:ext cx="203676" cy="276417"/>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AAFA7CFD-3A7C-430C-99F3-59F6E6D82A45}"/>
              </a:ext>
            </a:extLst>
          </p:cNvPr>
          <p:cNvSpPr/>
          <p:nvPr/>
        </p:nvSpPr>
        <p:spPr>
          <a:xfrm>
            <a:off x="11323335" y="5250058"/>
            <a:ext cx="203676" cy="130934"/>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solidFill>
            <a:schemeClr val="tx1"/>
          </a:solidFill>
          <a:ln w="9525" cap="flat">
            <a:solidFill>
              <a:schemeClr val="bg2">
                <a:lumMod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326" name="Straight Arrow Connector 325">
            <a:extLst>
              <a:ext uri="{FF2B5EF4-FFF2-40B4-BE49-F238E27FC236}">
                <a16:creationId xmlns:a16="http://schemas.microsoft.com/office/drawing/2014/main" id="{819B8171-26C0-4773-90DC-14094F803863}"/>
              </a:ext>
            </a:extLst>
          </p:cNvPr>
          <p:cNvCxnSpPr>
            <a:cxnSpLocks/>
          </p:cNvCxnSpPr>
          <p:nvPr/>
        </p:nvCxnSpPr>
        <p:spPr>
          <a:xfrm>
            <a:off x="10764402" y="5233940"/>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8" name="Freeform 26">
            <a:extLst>
              <a:ext uri="{FF2B5EF4-FFF2-40B4-BE49-F238E27FC236}">
                <a16:creationId xmlns:a16="http://schemas.microsoft.com/office/drawing/2014/main" id="{245E42C9-CBEF-466C-9B67-BDE4FB20E9C1}"/>
              </a:ext>
            </a:extLst>
          </p:cNvPr>
          <p:cNvSpPr>
            <a:spLocks noEditPoints="1"/>
          </p:cNvSpPr>
          <p:nvPr/>
        </p:nvSpPr>
        <p:spPr bwMode="auto">
          <a:xfrm>
            <a:off x="10221780" y="5033930"/>
            <a:ext cx="340447" cy="263927"/>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Rectangle 328">
            <a:extLst>
              <a:ext uri="{FF2B5EF4-FFF2-40B4-BE49-F238E27FC236}">
                <a16:creationId xmlns:a16="http://schemas.microsoft.com/office/drawing/2014/main" id="{65C831D1-024E-46C8-A1D9-C07ADE71E331}"/>
              </a:ext>
            </a:extLst>
          </p:cNvPr>
          <p:cNvSpPr/>
          <p:nvPr/>
        </p:nvSpPr>
        <p:spPr bwMode="auto">
          <a:xfrm>
            <a:off x="10289795" y="5088592"/>
            <a:ext cx="340447" cy="209638"/>
          </a:xfrm>
          <a:prstGeom prst="rect">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26">
            <a:extLst>
              <a:ext uri="{FF2B5EF4-FFF2-40B4-BE49-F238E27FC236}">
                <a16:creationId xmlns:a16="http://schemas.microsoft.com/office/drawing/2014/main" id="{216537B7-6C02-49D6-B9DF-3F1E06B57BD1}"/>
              </a:ext>
            </a:extLst>
          </p:cNvPr>
          <p:cNvSpPr>
            <a:spLocks noEditPoints="1"/>
          </p:cNvSpPr>
          <p:nvPr/>
        </p:nvSpPr>
        <p:spPr bwMode="auto">
          <a:xfrm>
            <a:off x="10289795" y="5088219"/>
            <a:ext cx="340447" cy="263927"/>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Rectangle 330">
            <a:extLst>
              <a:ext uri="{FF2B5EF4-FFF2-40B4-BE49-F238E27FC236}">
                <a16:creationId xmlns:a16="http://schemas.microsoft.com/office/drawing/2014/main" id="{4A3019FB-5336-49AC-B940-1ABEA4CF6480}"/>
              </a:ext>
            </a:extLst>
          </p:cNvPr>
          <p:cNvSpPr/>
          <p:nvPr/>
        </p:nvSpPr>
        <p:spPr bwMode="auto">
          <a:xfrm>
            <a:off x="10369541" y="5139240"/>
            <a:ext cx="340447" cy="209638"/>
          </a:xfrm>
          <a:prstGeom prst="rect">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32" name="Group 25">
            <a:extLst>
              <a:ext uri="{FF2B5EF4-FFF2-40B4-BE49-F238E27FC236}">
                <a16:creationId xmlns:a16="http://schemas.microsoft.com/office/drawing/2014/main" id="{B86222B2-CD0F-4223-90C9-B611A2454704}"/>
              </a:ext>
            </a:extLst>
          </p:cNvPr>
          <p:cNvGrpSpPr>
            <a:grpSpLocks noChangeAspect="1"/>
          </p:cNvGrpSpPr>
          <p:nvPr/>
        </p:nvGrpSpPr>
        <p:grpSpPr bwMode="auto">
          <a:xfrm>
            <a:off x="10369541" y="5139240"/>
            <a:ext cx="340447" cy="263927"/>
            <a:chOff x="3689" y="2040"/>
            <a:chExt cx="307" cy="238"/>
          </a:xfrm>
          <a:solidFill>
            <a:schemeClr val="bg2">
              <a:lumMod val="90000"/>
            </a:schemeClr>
          </a:solidFill>
        </p:grpSpPr>
        <p:sp>
          <p:nvSpPr>
            <p:cNvPr id="333" name="Freeform 26">
              <a:extLst>
                <a:ext uri="{FF2B5EF4-FFF2-40B4-BE49-F238E27FC236}">
                  <a16:creationId xmlns:a16="http://schemas.microsoft.com/office/drawing/2014/main" id="{F1916D90-9860-400C-9485-DE74C24121A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27">
              <a:extLst>
                <a:ext uri="{FF2B5EF4-FFF2-40B4-BE49-F238E27FC236}">
                  <a16:creationId xmlns:a16="http://schemas.microsoft.com/office/drawing/2014/main" id="{A9FEC688-A20E-43D8-A807-E9F925C5130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28">
              <a:extLst>
                <a:ext uri="{FF2B5EF4-FFF2-40B4-BE49-F238E27FC236}">
                  <a16:creationId xmlns:a16="http://schemas.microsoft.com/office/drawing/2014/main" id="{C3A96DE7-120F-4E15-B108-27F813F2F02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Line 29">
              <a:extLst>
                <a:ext uri="{FF2B5EF4-FFF2-40B4-BE49-F238E27FC236}">
                  <a16:creationId xmlns:a16="http://schemas.microsoft.com/office/drawing/2014/main" id="{2417BCBA-4A58-4F36-8F46-6749A0C8B9E6}"/>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30">
              <a:extLst>
                <a:ext uri="{FF2B5EF4-FFF2-40B4-BE49-F238E27FC236}">
                  <a16:creationId xmlns:a16="http://schemas.microsoft.com/office/drawing/2014/main" id="{7174A9EB-7D6A-4B70-BF6F-7797386510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38" name="Graphic 337">
            <a:extLst>
              <a:ext uri="{FF2B5EF4-FFF2-40B4-BE49-F238E27FC236}">
                <a16:creationId xmlns:a16="http://schemas.microsoft.com/office/drawing/2014/main" id="{CBEEC882-58AC-4781-809F-E49836AA1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1296" y="5449601"/>
            <a:ext cx="181474" cy="120983"/>
          </a:xfrm>
          <a:prstGeom prst="rect">
            <a:avLst/>
          </a:prstGeom>
        </p:spPr>
      </p:pic>
      <p:sp>
        <p:nvSpPr>
          <p:cNvPr id="339" name="Freeform: Shape 338">
            <a:extLst>
              <a:ext uri="{FF2B5EF4-FFF2-40B4-BE49-F238E27FC236}">
                <a16:creationId xmlns:a16="http://schemas.microsoft.com/office/drawing/2014/main" id="{61523711-0C28-4CE7-8B25-479E067614A9}"/>
              </a:ext>
            </a:extLst>
          </p:cNvPr>
          <p:cNvSpPr/>
          <p:nvPr/>
        </p:nvSpPr>
        <p:spPr bwMode="auto">
          <a:xfrm>
            <a:off x="10064195" y="771848"/>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91B5C634-D392-4CEC-BC36-7480A6917D58}"/>
              </a:ext>
            </a:extLst>
          </p:cNvPr>
          <p:cNvSpPr/>
          <p:nvPr/>
        </p:nvSpPr>
        <p:spPr>
          <a:xfrm>
            <a:off x="11322608" y="1065138"/>
            <a:ext cx="21822" cy="29097"/>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E6AC196B-9286-4904-A2E9-9D1D5448A259}"/>
              </a:ext>
            </a:extLst>
          </p:cNvPr>
          <p:cNvSpPr/>
          <p:nvPr/>
        </p:nvSpPr>
        <p:spPr>
          <a:xfrm>
            <a:off x="11228044" y="931295"/>
            <a:ext cx="203676" cy="276417"/>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5F7416C5-69DD-4871-AE23-955018DD2443}"/>
              </a:ext>
            </a:extLst>
          </p:cNvPr>
          <p:cNvSpPr/>
          <p:nvPr/>
        </p:nvSpPr>
        <p:spPr>
          <a:xfrm>
            <a:off x="11323335" y="1117513"/>
            <a:ext cx="203676" cy="130934"/>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solidFill>
            <a:schemeClr val="tx1"/>
          </a:solidFill>
          <a:ln w="9525" cap="flat">
            <a:solidFill>
              <a:schemeClr val="bg2">
                <a:lumMod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344" name="Straight Arrow Connector 343">
            <a:extLst>
              <a:ext uri="{FF2B5EF4-FFF2-40B4-BE49-F238E27FC236}">
                <a16:creationId xmlns:a16="http://schemas.microsoft.com/office/drawing/2014/main" id="{172CBBD5-2AB6-4352-A695-FF066CF27BF8}"/>
              </a:ext>
            </a:extLst>
          </p:cNvPr>
          <p:cNvCxnSpPr>
            <a:cxnSpLocks/>
          </p:cNvCxnSpPr>
          <p:nvPr/>
        </p:nvCxnSpPr>
        <p:spPr>
          <a:xfrm>
            <a:off x="10764402" y="1101395"/>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46" name="Freeform 26">
            <a:extLst>
              <a:ext uri="{FF2B5EF4-FFF2-40B4-BE49-F238E27FC236}">
                <a16:creationId xmlns:a16="http://schemas.microsoft.com/office/drawing/2014/main" id="{3337D45C-D77E-459A-9D9C-364D9F4AB4F2}"/>
              </a:ext>
            </a:extLst>
          </p:cNvPr>
          <p:cNvSpPr>
            <a:spLocks noEditPoints="1"/>
          </p:cNvSpPr>
          <p:nvPr/>
        </p:nvSpPr>
        <p:spPr bwMode="auto">
          <a:xfrm>
            <a:off x="10221780" y="901385"/>
            <a:ext cx="340447" cy="263927"/>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rgbClr val="50E6FF"/>
          </a:solid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Rectangle 346">
            <a:extLst>
              <a:ext uri="{FF2B5EF4-FFF2-40B4-BE49-F238E27FC236}">
                <a16:creationId xmlns:a16="http://schemas.microsoft.com/office/drawing/2014/main" id="{6E171E74-3AB9-43CF-A77D-F75F40CFC346}"/>
              </a:ext>
            </a:extLst>
          </p:cNvPr>
          <p:cNvSpPr/>
          <p:nvPr/>
        </p:nvSpPr>
        <p:spPr bwMode="auto">
          <a:xfrm>
            <a:off x="10289795" y="956047"/>
            <a:ext cx="340447" cy="209638"/>
          </a:xfrm>
          <a:prstGeom prst="rect">
            <a:avLst/>
          </a:prstGeom>
          <a:solidFill>
            <a:srgbClr val="50E6FF"/>
          </a:solid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26">
            <a:extLst>
              <a:ext uri="{FF2B5EF4-FFF2-40B4-BE49-F238E27FC236}">
                <a16:creationId xmlns:a16="http://schemas.microsoft.com/office/drawing/2014/main" id="{BA68FF1C-3FAC-48CE-80C9-342AF4871ACE}"/>
              </a:ext>
            </a:extLst>
          </p:cNvPr>
          <p:cNvSpPr>
            <a:spLocks noEditPoints="1"/>
          </p:cNvSpPr>
          <p:nvPr/>
        </p:nvSpPr>
        <p:spPr bwMode="auto">
          <a:xfrm>
            <a:off x="10289795" y="955674"/>
            <a:ext cx="340447" cy="263927"/>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rgbClr val="50E6FF"/>
          </a:solid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Rectangle 348">
            <a:extLst>
              <a:ext uri="{FF2B5EF4-FFF2-40B4-BE49-F238E27FC236}">
                <a16:creationId xmlns:a16="http://schemas.microsoft.com/office/drawing/2014/main" id="{7A5A6F43-E643-49B0-84FD-828525162301}"/>
              </a:ext>
            </a:extLst>
          </p:cNvPr>
          <p:cNvSpPr/>
          <p:nvPr/>
        </p:nvSpPr>
        <p:spPr bwMode="auto">
          <a:xfrm>
            <a:off x="10369541" y="1006695"/>
            <a:ext cx="340447" cy="209638"/>
          </a:xfrm>
          <a:prstGeom prst="rect">
            <a:avLst/>
          </a:prstGeom>
          <a:solidFill>
            <a:srgbClr val="50E6FF"/>
          </a:solid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50" name="Group 25">
            <a:extLst>
              <a:ext uri="{FF2B5EF4-FFF2-40B4-BE49-F238E27FC236}">
                <a16:creationId xmlns:a16="http://schemas.microsoft.com/office/drawing/2014/main" id="{697DF542-D2AC-41C2-AE91-5460BAC4B841}"/>
              </a:ext>
            </a:extLst>
          </p:cNvPr>
          <p:cNvGrpSpPr>
            <a:grpSpLocks noChangeAspect="1"/>
          </p:cNvGrpSpPr>
          <p:nvPr/>
        </p:nvGrpSpPr>
        <p:grpSpPr bwMode="auto">
          <a:xfrm>
            <a:off x="10369541" y="1006695"/>
            <a:ext cx="340447" cy="263927"/>
            <a:chOff x="3689" y="2040"/>
            <a:chExt cx="307" cy="238"/>
          </a:xfrm>
          <a:solidFill>
            <a:srgbClr val="50E6FF"/>
          </a:solidFill>
        </p:grpSpPr>
        <p:sp>
          <p:nvSpPr>
            <p:cNvPr id="351" name="Freeform 26">
              <a:extLst>
                <a:ext uri="{FF2B5EF4-FFF2-40B4-BE49-F238E27FC236}">
                  <a16:creationId xmlns:a16="http://schemas.microsoft.com/office/drawing/2014/main" id="{C0E22975-CC8B-49D2-9C17-3CAAEF64629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27">
              <a:extLst>
                <a:ext uri="{FF2B5EF4-FFF2-40B4-BE49-F238E27FC236}">
                  <a16:creationId xmlns:a16="http://schemas.microsoft.com/office/drawing/2014/main" id="{2C7148CD-DE5C-44F8-873A-83E7B524B63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8">
              <a:extLst>
                <a:ext uri="{FF2B5EF4-FFF2-40B4-BE49-F238E27FC236}">
                  <a16:creationId xmlns:a16="http://schemas.microsoft.com/office/drawing/2014/main" id="{85F025F9-DD79-493E-874F-E734FD9D752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Line 29">
              <a:extLst>
                <a:ext uri="{FF2B5EF4-FFF2-40B4-BE49-F238E27FC236}">
                  <a16:creationId xmlns:a16="http://schemas.microsoft.com/office/drawing/2014/main" id="{38891C74-093C-4CBD-B125-5235DAD4FFE9}"/>
                </a:ext>
              </a:extLst>
            </p:cNvPr>
            <p:cNvSpPr>
              <a:spLocks noChangeShapeType="1"/>
            </p:cNvSpPr>
            <p:nvPr/>
          </p:nvSpPr>
          <p:spPr bwMode="auto">
            <a:xfrm>
              <a:off x="3841" y="2128"/>
              <a:ext cx="0" cy="63"/>
            </a:xfrm>
            <a:prstGeom prst="line">
              <a:avLst/>
            </a:pr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0">
              <a:extLst>
                <a:ext uri="{FF2B5EF4-FFF2-40B4-BE49-F238E27FC236}">
                  <a16:creationId xmlns:a16="http://schemas.microsoft.com/office/drawing/2014/main" id="{4169095E-E2C2-43AB-B05F-AB3D1705D4D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56" name="Graphic 355">
            <a:extLst>
              <a:ext uri="{FF2B5EF4-FFF2-40B4-BE49-F238E27FC236}">
                <a16:creationId xmlns:a16="http://schemas.microsoft.com/office/drawing/2014/main" id="{77A268AB-66F8-4B72-819A-61C166179A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1296" y="1317056"/>
            <a:ext cx="181474" cy="120983"/>
          </a:xfrm>
          <a:prstGeom prst="rect">
            <a:avLst/>
          </a:prstGeom>
        </p:spPr>
      </p:pic>
      <p:sp>
        <p:nvSpPr>
          <p:cNvPr id="357" name="Freeform: Shape 356">
            <a:extLst>
              <a:ext uri="{FF2B5EF4-FFF2-40B4-BE49-F238E27FC236}">
                <a16:creationId xmlns:a16="http://schemas.microsoft.com/office/drawing/2014/main" id="{5BB821BB-A6B5-47E0-83A1-2B32E75D986C}"/>
              </a:ext>
            </a:extLst>
          </p:cNvPr>
          <p:cNvSpPr/>
          <p:nvPr/>
        </p:nvSpPr>
        <p:spPr>
          <a:xfrm>
            <a:off x="10061760" y="5701101"/>
            <a:ext cx="299202" cy="422403"/>
          </a:xfrm>
          <a:custGeom>
            <a:avLst/>
            <a:gdLst>
              <a:gd name="connsiteX0" fmla="*/ 112796 w 213059"/>
              <a:gd name="connsiteY0" fmla="*/ 0 h 300789"/>
              <a:gd name="connsiteX1" fmla="*/ 0 w 213059"/>
              <a:gd name="connsiteY1" fmla="*/ 45118 h 300789"/>
              <a:gd name="connsiteX2" fmla="*/ 0 w 213059"/>
              <a:gd name="connsiteY2" fmla="*/ 250909 h 300789"/>
              <a:gd name="connsiteX3" fmla="*/ 0 w 213059"/>
              <a:gd name="connsiteY3" fmla="*/ 252788 h 300789"/>
              <a:gd name="connsiteX4" fmla="*/ 0 w 213059"/>
              <a:gd name="connsiteY4" fmla="*/ 255671 h 300789"/>
              <a:gd name="connsiteX5" fmla="*/ 0 w 213059"/>
              <a:gd name="connsiteY5" fmla="*/ 258428 h 300789"/>
              <a:gd name="connsiteX6" fmla="*/ 114676 w 213059"/>
              <a:gd name="connsiteY6" fmla="*/ 302669 h 300789"/>
              <a:gd name="connsiteX7" fmla="*/ 223712 w 213059"/>
              <a:gd name="connsiteY7" fmla="*/ 258428 h 300789"/>
              <a:gd name="connsiteX8" fmla="*/ 223712 w 213059"/>
              <a:gd name="connsiteY8" fmla="*/ 257551 h 300789"/>
              <a:gd name="connsiteX9" fmla="*/ 223712 w 213059"/>
              <a:gd name="connsiteY9" fmla="*/ 252788 h 300789"/>
              <a:gd name="connsiteX10" fmla="*/ 223712 w 213059"/>
              <a:gd name="connsiteY10" fmla="*/ 46998 h 300789"/>
              <a:gd name="connsiteX11" fmla="*/ 112796 w 213059"/>
              <a:gd name="connsiteY11" fmla="*/ 0 h 300789"/>
              <a:gd name="connsiteX12" fmla="*/ 114676 w 213059"/>
              <a:gd name="connsiteY12" fmla="*/ 65798 h 300789"/>
              <a:gd name="connsiteX13" fmla="*/ 28199 w 213059"/>
              <a:gd name="connsiteY13" fmla="*/ 41359 h 300789"/>
              <a:gd name="connsiteX14" fmla="*/ 114676 w 213059"/>
              <a:gd name="connsiteY14" fmla="*/ 16919 h 300789"/>
              <a:gd name="connsiteX15" fmla="*/ 194511 w 213059"/>
              <a:gd name="connsiteY15" fmla="*/ 42236 h 300789"/>
              <a:gd name="connsiteX16" fmla="*/ 114676 w 213059"/>
              <a:gd name="connsiteY16" fmla="*/ 65798 h 3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059" h="300789">
                <a:moveTo>
                  <a:pt x="112796" y="0"/>
                </a:moveTo>
                <a:cubicBezTo>
                  <a:pt x="45996" y="0"/>
                  <a:pt x="0" y="21557"/>
                  <a:pt x="0" y="45118"/>
                </a:cubicBezTo>
                <a:lnTo>
                  <a:pt x="0" y="250909"/>
                </a:lnTo>
                <a:cubicBezTo>
                  <a:pt x="0" y="250909"/>
                  <a:pt x="0" y="251911"/>
                  <a:pt x="0" y="252788"/>
                </a:cubicBezTo>
                <a:lnTo>
                  <a:pt x="0" y="255671"/>
                </a:lnTo>
                <a:cubicBezTo>
                  <a:pt x="0" y="256548"/>
                  <a:pt x="0" y="257551"/>
                  <a:pt x="0" y="258428"/>
                </a:cubicBezTo>
                <a:cubicBezTo>
                  <a:pt x="3760" y="280988"/>
                  <a:pt x="50758" y="302669"/>
                  <a:pt x="114676" y="302669"/>
                </a:cubicBezTo>
                <a:cubicBezTo>
                  <a:pt x="180474" y="302669"/>
                  <a:pt x="222835" y="281990"/>
                  <a:pt x="223712" y="258428"/>
                </a:cubicBezTo>
                <a:lnTo>
                  <a:pt x="223712" y="257551"/>
                </a:lnTo>
                <a:lnTo>
                  <a:pt x="223712" y="252788"/>
                </a:lnTo>
                <a:lnTo>
                  <a:pt x="223712" y="46998"/>
                </a:lnTo>
                <a:cubicBezTo>
                  <a:pt x="223712" y="23437"/>
                  <a:pt x="179471" y="0"/>
                  <a:pt x="112796" y="0"/>
                </a:cubicBezTo>
                <a:close/>
                <a:moveTo>
                  <a:pt x="114676" y="65798"/>
                </a:moveTo>
                <a:cubicBezTo>
                  <a:pt x="66675" y="65798"/>
                  <a:pt x="28199" y="54518"/>
                  <a:pt x="28199" y="41359"/>
                </a:cubicBezTo>
                <a:cubicBezTo>
                  <a:pt x="28199" y="27196"/>
                  <a:pt x="66675" y="16919"/>
                  <a:pt x="114676" y="16919"/>
                </a:cubicBezTo>
                <a:cubicBezTo>
                  <a:pt x="162677" y="16919"/>
                  <a:pt x="194511" y="28199"/>
                  <a:pt x="194511" y="42236"/>
                </a:cubicBezTo>
                <a:cubicBezTo>
                  <a:pt x="194511" y="55395"/>
                  <a:pt x="161674" y="65798"/>
                  <a:pt x="114676" y="65798"/>
                </a:cubicBezTo>
                <a:close/>
              </a:path>
            </a:pathLst>
          </a:custGeom>
          <a:solidFill>
            <a:schemeClr val="tx1"/>
          </a:solidFill>
          <a:ln w="9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 name="Rectangle 364">
            <a:extLst>
              <a:ext uri="{FF2B5EF4-FFF2-40B4-BE49-F238E27FC236}">
                <a16:creationId xmlns:a16="http://schemas.microsoft.com/office/drawing/2014/main" id="{7B126C93-F62C-4574-911B-1B18EDFEB8CE}"/>
              </a:ext>
            </a:extLst>
          </p:cNvPr>
          <p:cNvSpPr/>
          <p:nvPr/>
        </p:nvSpPr>
        <p:spPr bwMode="auto">
          <a:xfrm>
            <a:off x="9680505" y="1864373"/>
            <a:ext cx="1166199" cy="3113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9" name="Group 358">
            <a:extLst>
              <a:ext uri="{FF2B5EF4-FFF2-40B4-BE49-F238E27FC236}">
                <a16:creationId xmlns:a16="http://schemas.microsoft.com/office/drawing/2014/main" id="{B12AD01A-5BE7-4E58-9926-A0C214454331}"/>
              </a:ext>
            </a:extLst>
          </p:cNvPr>
          <p:cNvGrpSpPr/>
          <p:nvPr/>
        </p:nvGrpSpPr>
        <p:grpSpPr>
          <a:xfrm>
            <a:off x="9757740" y="1887311"/>
            <a:ext cx="207319" cy="262978"/>
            <a:chOff x="7251672" y="1812239"/>
            <a:chExt cx="615460" cy="780697"/>
          </a:xfrm>
        </p:grpSpPr>
        <p:sp>
          <p:nvSpPr>
            <p:cNvPr id="360" name="Freeform: Shape 359">
              <a:extLst>
                <a:ext uri="{FF2B5EF4-FFF2-40B4-BE49-F238E27FC236}">
                  <a16:creationId xmlns:a16="http://schemas.microsoft.com/office/drawing/2014/main" id="{5D8D4D2A-31AA-4096-B07A-578BB4540CB1}"/>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1" name="Group 360">
              <a:extLst>
                <a:ext uri="{FF2B5EF4-FFF2-40B4-BE49-F238E27FC236}">
                  <a16:creationId xmlns:a16="http://schemas.microsoft.com/office/drawing/2014/main" id="{A94DFB1B-9746-48C9-A201-37832FB884E1}"/>
                </a:ext>
              </a:extLst>
            </p:cNvPr>
            <p:cNvGrpSpPr/>
            <p:nvPr/>
          </p:nvGrpSpPr>
          <p:grpSpPr>
            <a:xfrm>
              <a:off x="7251672" y="1812239"/>
              <a:ext cx="615460" cy="780697"/>
              <a:chOff x="2873410" y="1740454"/>
              <a:chExt cx="514115" cy="652143"/>
            </a:xfrm>
          </p:grpSpPr>
          <p:sp>
            <p:nvSpPr>
              <p:cNvPr id="362" name="globe_2" title="Icon of a sphere made of lines">
                <a:extLst>
                  <a:ext uri="{FF2B5EF4-FFF2-40B4-BE49-F238E27FC236}">
                    <a16:creationId xmlns:a16="http://schemas.microsoft.com/office/drawing/2014/main" id="{5D1D7CF5-4D90-4632-B087-48BF9AF4549D}"/>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3" name="POI_ECAF" title="Icon of a map location marker">
                <a:extLst>
                  <a:ext uri="{FF2B5EF4-FFF2-40B4-BE49-F238E27FC236}">
                    <a16:creationId xmlns:a16="http://schemas.microsoft.com/office/drawing/2014/main" id="{51A383A7-30E5-404D-8515-34287C9B5A23}"/>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4" name="Rectangle 363">
            <a:extLst>
              <a:ext uri="{FF2B5EF4-FFF2-40B4-BE49-F238E27FC236}">
                <a16:creationId xmlns:a16="http://schemas.microsoft.com/office/drawing/2014/main" id="{24499EDA-B2D8-4DF8-B2B3-B3241025AB15}"/>
              </a:ext>
            </a:extLst>
          </p:cNvPr>
          <p:cNvSpPr/>
          <p:nvPr/>
        </p:nvSpPr>
        <p:spPr>
          <a:xfrm>
            <a:off x="9939481" y="1908492"/>
            <a:ext cx="99949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Semibold"/>
                <a:ea typeface="+mn-ea"/>
                <a:cs typeface="+mn-cs"/>
              </a:rPr>
              <a:t>Edge Location</a:t>
            </a:r>
          </a:p>
        </p:txBody>
      </p:sp>
      <p:sp>
        <p:nvSpPr>
          <p:cNvPr id="367" name="Rectangle 366">
            <a:extLst>
              <a:ext uri="{FF2B5EF4-FFF2-40B4-BE49-F238E27FC236}">
                <a16:creationId xmlns:a16="http://schemas.microsoft.com/office/drawing/2014/main" id="{97655BF6-E166-41AD-A10B-F3279C675544}"/>
              </a:ext>
            </a:extLst>
          </p:cNvPr>
          <p:cNvSpPr/>
          <p:nvPr/>
        </p:nvSpPr>
        <p:spPr bwMode="auto">
          <a:xfrm>
            <a:off x="8667699" y="4332404"/>
            <a:ext cx="366751" cy="3113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8" name="Group 367">
            <a:extLst>
              <a:ext uri="{FF2B5EF4-FFF2-40B4-BE49-F238E27FC236}">
                <a16:creationId xmlns:a16="http://schemas.microsoft.com/office/drawing/2014/main" id="{AA6430D2-60A5-4D0D-80A2-51D97231F312}"/>
              </a:ext>
            </a:extLst>
          </p:cNvPr>
          <p:cNvGrpSpPr/>
          <p:nvPr/>
        </p:nvGrpSpPr>
        <p:grpSpPr>
          <a:xfrm>
            <a:off x="8744934" y="4355342"/>
            <a:ext cx="207319" cy="262978"/>
            <a:chOff x="7251672" y="1812239"/>
            <a:chExt cx="615460" cy="780697"/>
          </a:xfrm>
        </p:grpSpPr>
        <p:sp>
          <p:nvSpPr>
            <p:cNvPr id="370" name="Freeform: Shape 369">
              <a:extLst>
                <a:ext uri="{FF2B5EF4-FFF2-40B4-BE49-F238E27FC236}">
                  <a16:creationId xmlns:a16="http://schemas.microsoft.com/office/drawing/2014/main" id="{B33351F9-7BBC-4B67-891A-74D0AE1B716B}"/>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1" name="Group 370">
              <a:extLst>
                <a:ext uri="{FF2B5EF4-FFF2-40B4-BE49-F238E27FC236}">
                  <a16:creationId xmlns:a16="http://schemas.microsoft.com/office/drawing/2014/main" id="{CA85C086-A2F1-4941-A724-2DB063A43837}"/>
                </a:ext>
              </a:extLst>
            </p:cNvPr>
            <p:cNvGrpSpPr/>
            <p:nvPr/>
          </p:nvGrpSpPr>
          <p:grpSpPr>
            <a:xfrm>
              <a:off x="7251672" y="1812239"/>
              <a:ext cx="615460" cy="780697"/>
              <a:chOff x="2873410" y="1740454"/>
              <a:chExt cx="514115" cy="652143"/>
            </a:xfrm>
          </p:grpSpPr>
          <p:sp>
            <p:nvSpPr>
              <p:cNvPr id="372" name="globe_2" title="Icon of a sphere made of lines">
                <a:extLst>
                  <a:ext uri="{FF2B5EF4-FFF2-40B4-BE49-F238E27FC236}">
                    <a16:creationId xmlns:a16="http://schemas.microsoft.com/office/drawing/2014/main" id="{78180A31-474B-41D2-8D05-AED82268C435}"/>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POI_ECAF" title="Icon of a map location marker">
                <a:extLst>
                  <a:ext uri="{FF2B5EF4-FFF2-40B4-BE49-F238E27FC236}">
                    <a16:creationId xmlns:a16="http://schemas.microsoft.com/office/drawing/2014/main" id="{D542D42F-768B-4C69-A022-725F956CFED0}"/>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74" name="Rectangle 373">
            <a:extLst>
              <a:ext uri="{FF2B5EF4-FFF2-40B4-BE49-F238E27FC236}">
                <a16:creationId xmlns:a16="http://schemas.microsoft.com/office/drawing/2014/main" id="{108B34D2-7E3D-4D16-8434-2C5293649CBC}"/>
              </a:ext>
            </a:extLst>
          </p:cNvPr>
          <p:cNvSpPr/>
          <p:nvPr/>
        </p:nvSpPr>
        <p:spPr>
          <a:xfrm>
            <a:off x="7809686" y="4482610"/>
            <a:ext cx="999492" cy="2308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Semibold"/>
                <a:ea typeface="+mn-ea"/>
                <a:cs typeface="+mn-cs"/>
              </a:rPr>
              <a:t>Edge Location</a:t>
            </a:r>
          </a:p>
        </p:txBody>
      </p:sp>
      <p:sp>
        <p:nvSpPr>
          <p:cNvPr id="10" name="TextBox 9">
            <a:extLst>
              <a:ext uri="{FF2B5EF4-FFF2-40B4-BE49-F238E27FC236}">
                <a16:creationId xmlns:a16="http://schemas.microsoft.com/office/drawing/2014/main" id="{317C100A-6E11-4B99-82AE-3B6E428158A3}"/>
              </a:ext>
            </a:extLst>
          </p:cNvPr>
          <p:cNvSpPr txBox="1"/>
          <p:nvPr/>
        </p:nvSpPr>
        <p:spPr>
          <a:xfrm rot="16200000">
            <a:off x="9065085" y="1888979"/>
            <a:ext cx="35426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lumMod val="50000"/>
                  </a:srgbClr>
                </a:solidFill>
                <a:effectLst/>
                <a:uLnTx/>
                <a:uFillTx/>
                <a:latin typeface="Segoe UI"/>
                <a:ea typeface="+mn-ea"/>
                <a:cs typeface="+mn-cs"/>
              </a:rPr>
              <a:t>Internet</a:t>
            </a:r>
          </a:p>
        </p:txBody>
      </p:sp>
      <p:sp>
        <p:nvSpPr>
          <p:cNvPr id="375" name="TextBox 374">
            <a:extLst>
              <a:ext uri="{FF2B5EF4-FFF2-40B4-BE49-F238E27FC236}">
                <a16:creationId xmlns:a16="http://schemas.microsoft.com/office/drawing/2014/main" id="{06D5CE63-0916-40F3-9460-712A2BC905BF}"/>
              </a:ext>
            </a:extLst>
          </p:cNvPr>
          <p:cNvSpPr txBox="1"/>
          <p:nvPr/>
        </p:nvSpPr>
        <p:spPr>
          <a:xfrm rot="16200000">
            <a:off x="9065085" y="4561445"/>
            <a:ext cx="35426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lumMod val="50000"/>
                  </a:srgbClr>
                </a:solidFill>
                <a:effectLst/>
                <a:uLnTx/>
                <a:uFillTx/>
                <a:latin typeface="Segoe UI"/>
                <a:ea typeface="+mn-ea"/>
                <a:cs typeface="+mn-cs"/>
              </a:rPr>
              <a:t>Internet</a:t>
            </a:r>
          </a:p>
        </p:txBody>
      </p:sp>
      <p:sp>
        <p:nvSpPr>
          <p:cNvPr id="289" name="TextBox 288">
            <a:extLst>
              <a:ext uri="{FF2B5EF4-FFF2-40B4-BE49-F238E27FC236}">
                <a16:creationId xmlns:a16="http://schemas.microsoft.com/office/drawing/2014/main" id="{0CCA5B68-C62E-4ED9-8D50-067E8C36CDAE}"/>
              </a:ext>
            </a:extLst>
          </p:cNvPr>
          <p:cNvSpPr txBox="1"/>
          <p:nvPr/>
        </p:nvSpPr>
        <p:spPr>
          <a:xfrm>
            <a:off x="9204968" y="3034427"/>
            <a:ext cx="94157" cy="12654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a:t>
            </a:r>
          </a:p>
        </p:txBody>
      </p:sp>
      <p:sp>
        <p:nvSpPr>
          <p:cNvPr id="290" name="TextBox 289">
            <a:extLst>
              <a:ext uri="{FF2B5EF4-FFF2-40B4-BE49-F238E27FC236}">
                <a16:creationId xmlns:a16="http://schemas.microsoft.com/office/drawing/2014/main" id="{4073A53D-8762-4D0D-8CFE-86BB44715530}"/>
              </a:ext>
            </a:extLst>
          </p:cNvPr>
          <p:cNvSpPr txBox="1"/>
          <p:nvPr/>
        </p:nvSpPr>
        <p:spPr>
          <a:xfrm>
            <a:off x="9207868" y="3242379"/>
            <a:ext cx="457602" cy="126547"/>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/search/*</a:t>
            </a:r>
          </a:p>
        </p:txBody>
      </p:sp>
      <p:sp>
        <p:nvSpPr>
          <p:cNvPr id="291" name="TextBox 290">
            <a:extLst>
              <a:ext uri="{FF2B5EF4-FFF2-40B4-BE49-F238E27FC236}">
                <a16:creationId xmlns:a16="http://schemas.microsoft.com/office/drawing/2014/main" id="{32245E10-86AF-4229-A7AD-EEB7BBD9C9FD}"/>
              </a:ext>
            </a:extLst>
          </p:cNvPr>
          <p:cNvSpPr txBox="1"/>
          <p:nvPr/>
        </p:nvSpPr>
        <p:spPr>
          <a:xfrm>
            <a:off x="9210712" y="3432343"/>
            <a:ext cx="455719" cy="126547"/>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/statics/*</a:t>
            </a:r>
          </a:p>
        </p:txBody>
      </p:sp>
      <p:sp>
        <p:nvSpPr>
          <p:cNvPr id="389" name="Freeform: Shape 388">
            <a:extLst>
              <a:ext uri="{FF2B5EF4-FFF2-40B4-BE49-F238E27FC236}">
                <a16:creationId xmlns:a16="http://schemas.microsoft.com/office/drawing/2014/main" id="{962A6C1A-75DF-45A6-A500-EAF1CF9DE38C}"/>
              </a:ext>
            </a:extLst>
          </p:cNvPr>
          <p:cNvSpPr/>
          <p:nvPr/>
        </p:nvSpPr>
        <p:spPr bwMode="auto">
          <a:xfrm>
            <a:off x="856599" y="4371437"/>
            <a:ext cx="109338" cy="132070"/>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0" name="Group 389">
            <a:extLst>
              <a:ext uri="{FF2B5EF4-FFF2-40B4-BE49-F238E27FC236}">
                <a16:creationId xmlns:a16="http://schemas.microsoft.com/office/drawing/2014/main" id="{0AE1807C-22EF-46F7-AC38-1F0C0A0AF04B}"/>
              </a:ext>
            </a:extLst>
          </p:cNvPr>
          <p:cNvGrpSpPr/>
          <p:nvPr/>
        </p:nvGrpSpPr>
        <p:grpSpPr>
          <a:xfrm>
            <a:off x="564295" y="4016189"/>
            <a:ext cx="489644" cy="621100"/>
            <a:chOff x="2873410" y="1740454"/>
            <a:chExt cx="514115" cy="652143"/>
          </a:xfrm>
          <a:solidFill>
            <a:schemeClr val="bg1"/>
          </a:solidFill>
        </p:grpSpPr>
        <p:sp>
          <p:nvSpPr>
            <p:cNvPr id="391" name="globe_2" title="Icon of a sphere made of lines">
              <a:extLst>
                <a:ext uri="{FF2B5EF4-FFF2-40B4-BE49-F238E27FC236}">
                  <a16:creationId xmlns:a16="http://schemas.microsoft.com/office/drawing/2014/main" id="{F20CD303-D059-42BD-A404-1324D49AAAD1}"/>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POI_ECAF" title="Icon of a map location marker">
              <a:extLst>
                <a:ext uri="{FF2B5EF4-FFF2-40B4-BE49-F238E27FC236}">
                  <a16:creationId xmlns:a16="http://schemas.microsoft.com/office/drawing/2014/main" id="{545C1B38-EA81-482D-AD99-B5C3044A655A}"/>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93" name="Beaker_F196" title="Icon of a scientific flask with liquid in it">
            <a:extLst>
              <a:ext uri="{FF2B5EF4-FFF2-40B4-BE49-F238E27FC236}">
                <a16:creationId xmlns:a16="http://schemas.microsoft.com/office/drawing/2014/main" id="{32AE77F4-8EE6-4DC0-B015-E1ECFAF0A900}"/>
              </a:ext>
            </a:extLst>
          </p:cNvPr>
          <p:cNvSpPr>
            <a:spLocks noChangeAspect="1" noEditPoints="1"/>
          </p:cNvSpPr>
          <p:nvPr/>
        </p:nvSpPr>
        <p:spPr bwMode="auto">
          <a:xfrm>
            <a:off x="4261709" y="4104611"/>
            <a:ext cx="468173" cy="54094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4" name="globe_4" title="Icon of the earth">
            <a:extLst>
              <a:ext uri="{FF2B5EF4-FFF2-40B4-BE49-F238E27FC236}">
                <a16:creationId xmlns:a16="http://schemas.microsoft.com/office/drawing/2014/main" id="{1FDDF5B8-0432-4A8B-9627-936633338E34}"/>
              </a:ext>
            </a:extLst>
          </p:cNvPr>
          <p:cNvSpPr>
            <a:spLocks noChangeAspect="1" noEditPoints="1"/>
          </p:cNvSpPr>
          <p:nvPr/>
        </p:nvSpPr>
        <p:spPr bwMode="auto">
          <a:xfrm>
            <a:off x="2374186" y="4138301"/>
            <a:ext cx="499342" cy="50561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35FBE7A4-6001-4C2F-8FC3-2D72D4135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2705" y="122096"/>
            <a:ext cx="814318" cy="814318"/>
          </a:xfrm>
          <a:prstGeom prst="rect">
            <a:avLst/>
          </a:prstGeom>
        </p:spPr>
      </p:pic>
      <p:sp>
        <p:nvSpPr>
          <p:cNvPr id="13" name="TextBox 12">
            <a:extLst>
              <a:ext uri="{FF2B5EF4-FFF2-40B4-BE49-F238E27FC236}">
                <a16:creationId xmlns:a16="http://schemas.microsoft.com/office/drawing/2014/main" id="{1ED2FF36-3DC8-4F1A-A1F1-7A0E3B623D19}"/>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sp>
        <p:nvSpPr>
          <p:cNvPr id="14" name="bk object 17">
            <a:extLst>
              <a:ext uri="{FF2B5EF4-FFF2-40B4-BE49-F238E27FC236}">
                <a16:creationId xmlns:a16="http://schemas.microsoft.com/office/drawing/2014/main" id="{34247BE7-B577-41DE-867E-26E72F6C2762}"/>
              </a:ext>
            </a:extLst>
          </p:cNvPr>
          <p:cNvSpPr/>
          <p:nvPr/>
        </p:nvSpPr>
        <p:spPr>
          <a:xfrm>
            <a:off x="0" y="6506291"/>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5" name="TextBox 14">
            <a:extLst>
              <a:ext uri="{FF2B5EF4-FFF2-40B4-BE49-F238E27FC236}">
                <a16:creationId xmlns:a16="http://schemas.microsoft.com/office/drawing/2014/main" id="{654A4A7C-3097-46A2-B218-7588B81D36B1}"/>
              </a:ext>
            </a:extLst>
          </p:cNvPr>
          <p:cNvSpPr txBox="1"/>
          <p:nvPr/>
        </p:nvSpPr>
        <p:spPr>
          <a:xfrm>
            <a:off x="7497238" y="6579473"/>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8517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4.81481E-6 L 1.66667E-6 0.08311 " pathEditMode="relative" rAng="0" ptsTypes="AA">
                                      <p:cBhvr>
                                        <p:cTn id="9" dur="500" spd="-100000" fill="hold"/>
                                        <p:tgtEl>
                                          <p:spTgt spid="6"/>
                                        </p:tgtEl>
                                        <p:attrNameLst>
                                          <p:attrName>ppt_x</p:attrName>
                                          <p:attrName>ppt_y</p:attrName>
                                        </p:attrNameLst>
                                      </p:cBhvr>
                                      <p:rCtr x="0" y="4144"/>
                                    </p:animMotion>
                                  </p:childTnLst>
                                </p:cTn>
                              </p:par>
                              <p:par>
                                <p:cTn id="10" presetID="10" presetClass="entr" presetSubtype="0" fill="hold" grpId="0" nodeType="withEffect">
                                  <p:stCondLst>
                                    <p:cond delay="150"/>
                                  </p:stCondLst>
                                  <p:childTnLst>
                                    <p:set>
                                      <p:cBhvr>
                                        <p:cTn id="11" dur="1" fill="hold">
                                          <p:stCondLst>
                                            <p:cond delay="0"/>
                                          </p:stCondLst>
                                        </p:cTn>
                                        <p:tgtEl>
                                          <p:spTgt spid="394"/>
                                        </p:tgtEl>
                                        <p:attrNameLst>
                                          <p:attrName>style.visibility</p:attrName>
                                        </p:attrNameLst>
                                      </p:cBhvr>
                                      <p:to>
                                        <p:strVal val="visible"/>
                                      </p:to>
                                    </p:set>
                                    <p:animEffect transition="in" filter="fade">
                                      <p:cBhvr>
                                        <p:cTn id="12" dur="500"/>
                                        <p:tgtEl>
                                          <p:spTgt spid="394"/>
                                        </p:tgtEl>
                                      </p:cBhvr>
                                    </p:animEffect>
                                  </p:childTnLst>
                                </p:cTn>
                              </p:par>
                              <p:par>
                                <p:cTn id="13" presetID="42" presetClass="path" presetSubtype="0" decel="100000" fill="hold" grpId="1" nodeType="withEffect">
                                  <p:stCondLst>
                                    <p:cond delay="150"/>
                                  </p:stCondLst>
                                  <p:childTnLst>
                                    <p:animMotion origin="layout" path="M 2.70833E-6 -1.85185E-6 L -0.03086 0.00209 " pathEditMode="relative" rAng="0" ptsTypes="AA">
                                      <p:cBhvr>
                                        <p:cTn id="14" dur="500" spd="-100000" fill="hold"/>
                                        <p:tgtEl>
                                          <p:spTgt spid="394"/>
                                        </p:tgtEl>
                                        <p:attrNameLst>
                                          <p:attrName>ppt_x</p:attrName>
                                          <p:attrName>ppt_y</p:attrName>
                                        </p:attrNameLst>
                                      </p:cBhvr>
                                      <p:rCtr x="-1549" y="93"/>
                                    </p:animMotion>
                                  </p:childTnLst>
                                </p:cTn>
                              </p:par>
                              <p:par>
                                <p:cTn id="15" presetID="10" presetClass="entr" presetSubtype="0" fill="hold" grpId="0" nodeType="withEffect">
                                  <p:stCondLst>
                                    <p:cond delay="0"/>
                                  </p:stCondLst>
                                  <p:childTnLst>
                                    <p:set>
                                      <p:cBhvr>
                                        <p:cTn id="16" dur="1" fill="hold">
                                          <p:stCondLst>
                                            <p:cond delay="0"/>
                                          </p:stCondLst>
                                        </p:cTn>
                                        <p:tgtEl>
                                          <p:spTgt spid="393"/>
                                        </p:tgtEl>
                                        <p:attrNameLst>
                                          <p:attrName>style.visibility</p:attrName>
                                        </p:attrNameLst>
                                      </p:cBhvr>
                                      <p:to>
                                        <p:strVal val="visible"/>
                                      </p:to>
                                    </p:set>
                                    <p:animEffect transition="in" filter="fade">
                                      <p:cBhvr>
                                        <p:cTn id="17" dur="500"/>
                                        <p:tgtEl>
                                          <p:spTgt spid="393"/>
                                        </p:tgtEl>
                                      </p:cBhvr>
                                    </p:animEffect>
                                  </p:childTnLst>
                                </p:cTn>
                              </p:par>
                              <p:par>
                                <p:cTn id="18" presetID="42" presetClass="path" presetSubtype="0" decel="100000" fill="hold" grpId="1" nodeType="withEffect">
                                  <p:stCondLst>
                                    <p:cond delay="0"/>
                                  </p:stCondLst>
                                  <p:childTnLst>
                                    <p:animMotion origin="layout" path="M -2.70833E-6 -1.85185E-6 L -0.03086 0.00209 " pathEditMode="relative" rAng="0" ptsTypes="AA">
                                      <p:cBhvr>
                                        <p:cTn id="19" dur="500" spd="-100000" fill="hold"/>
                                        <p:tgtEl>
                                          <p:spTgt spid="393"/>
                                        </p:tgtEl>
                                        <p:attrNameLst>
                                          <p:attrName>ppt_x</p:attrName>
                                          <p:attrName>ppt_y</p:attrName>
                                        </p:attrNameLst>
                                      </p:cBhvr>
                                      <p:rCtr x="-154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93" grpId="0" animBg="1"/>
      <p:bldP spid="393" grpId="1" animBg="1"/>
      <p:bldP spid="394" grpId="0" animBg="1"/>
      <p:bldP spid="39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0" normalizeH="0" baseline="0" noProof="0" dirty="0">
                <a:ln>
                  <a:noFill/>
                </a:ln>
                <a:gradFill flip="none" rotWithShape="1">
                  <a:gsLst>
                    <a:gs pos="12000">
                      <a:srgbClr val="0078D4"/>
                    </a:gs>
                    <a:gs pos="100000">
                      <a:srgbClr val="50E6FF"/>
                    </a:gs>
                  </a:gsLst>
                  <a:lin ang="18900000" scaled="1"/>
                  <a:tileRect/>
                </a:gradFill>
                <a:effectLst/>
                <a:uLnTx/>
                <a:uFillTx/>
                <a:latin typeface="Segoe UI Semibold"/>
                <a:ea typeface="+mj-ea"/>
                <a:cs typeface="+mj-cs"/>
              </a:rPr>
              <a:t>DEMO</a:t>
            </a: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4194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Which one do we choose?</a:t>
            </a:r>
          </a:p>
        </p:txBody>
      </p:sp>
      <p:pic>
        <p:nvPicPr>
          <p:cNvPr id="21" name="Graphic 20">
            <a:extLst>
              <a:ext uri="{FF2B5EF4-FFF2-40B4-BE49-F238E27FC236}">
                <a16:creationId xmlns:a16="http://schemas.microsoft.com/office/drawing/2014/main" id="{AD431A41-0006-7041-B390-C1ED873E2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649" y="2073357"/>
            <a:ext cx="1075511" cy="1075511"/>
          </a:xfrm>
          <a:prstGeom prst="rect">
            <a:avLst/>
          </a:prstGeom>
        </p:spPr>
      </p:pic>
      <p:sp>
        <p:nvSpPr>
          <p:cNvPr id="22" name="TextBox 21">
            <a:extLst>
              <a:ext uri="{FF2B5EF4-FFF2-40B4-BE49-F238E27FC236}">
                <a16:creationId xmlns:a16="http://schemas.microsoft.com/office/drawing/2014/main" id="{2DBAE131-5DE1-1B4B-BB2F-02651E44C48A}"/>
              </a:ext>
            </a:extLst>
          </p:cNvPr>
          <p:cNvSpPr txBox="1"/>
          <p:nvPr/>
        </p:nvSpPr>
        <p:spPr>
          <a:xfrm>
            <a:off x="9708336"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Front Door</a:t>
            </a:r>
          </a:p>
        </p:txBody>
      </p:sp>
      <p:sp>
        <p:nvSpPr>
          <p:cNvPr id="23" name="globe_4" title="Icon of the earth">
            <a:extLst>
              <a:ext uri="{FF2B5EF4-FFF2-40B4-BE49-F238E27FC236}">
                <a16:creationId xmlns:a16="http://schemas.microsoft.com/office/drawing/2014/main" id="{D7CB5934-F950-B343-AD5A-4F6D13DDA3BA}"/>
              </a:ext>
            </a:extLst>
          </p:cNvPr>
          <p:cNvSpPr>
            <a:spLocks noChangeAspect="1" noEditPoints="1"/>
          </p:cNvSpPr>
          <p:nvPr/>
        </p:nvSpPr>
        <p:spPr bwMode="auto">
          <a:xfrm>
            <a:off x="10322128"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A15EFAC9-2C8D-3A4A-A09F-DC71ABBDCEC9}"/>
              </a:ext>
            </a:extLst>
          </p:cNvPr>
          <p:cNvSpPr txBox="1"/>
          <p:nvPr/>
        </p:nvSpPr>
        <p:spPr>
          <a:xfrm>
            <a:off x="9242201" y="4152899"/>
            <a:ext cx="256032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Layer 7 (HTTP/HTTPS)</a:t>
            </a:r>
          </a:p>
          <a:p>
            <a:pPr marL="285750" indent="-285750">
              <a:spcAft>
                <a:spcPts val="600"/>
              </a:spcAft>
              <a:buFont typeface="Arial" panose="020B0604020202020204" pitchFamily="34" charset="0"/>
              <a:buChar char="•"/>
            </a:pPr>
            <a:r>
              <a:rPr lang="en-US"/>
              <a:t>Load balancing at the edge</a:t>
            </a:r>
          </a:p>
        </p:txBody>
      </p:sp>
      <p:pic>
        <p:nvPicPr>
          <p:cNvPr id="25" name="Graphic 24">
            <a:extLst>
              <a:ext uri="{FF2B5EF4-FFF2-40B4-BE49-F238E27FC236}">
                <a16:creationId xmlns:a16="http://schemas.microsoft.com/office/drawing/2014/main" id="{83299F03-A99B-7947-8890-9F77FDCE64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9245" y="2167627"/>
            <a:ext cx="975371" cy="975371"/>
          </a:xfrm>
          <a:prstGeom prst="rect">
            <a:avLst/>
          </a:prstGeom>
        </p:spPr>
      </p:pic>
      <p:sp>
        <p:nvSpPr>
          <p:cNvPr id="26" name="TextBox 25">
            <a:extLst>
              <a:ext uri="{FF2B5EF4-FFF2-40B4-BE49-F238E27FC236}">
                <a16:creationId xmlns:a16="http://schemas.microsoft.com/office/drawing/2014/main" id="{76FAD507-D0D5-B443-A1CA-A612E962A525}"/>
              </a:ext>
            </a:extLst>
          </p:cNvPr>
          <p:cNvSpPr txBox="1"/>
          <p:nvPr/>
        </p:nvSpPr>
        <p:spPr>
          <a:xfrm>
            <a:off x="6750078"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Traffic Manager</a:t>
            </a:r>
          </a:p>
        </p:txBody>
      </p:sp>
      <p:sp>
        <p:nvSpPr>
          <p:cNvPr id="27" name="circle" title="Icon of a circle with three smaller circles on it">
            <a:extLst>
              <a:ext uri="{FF2B5EF4-FFF2-40B4-BE49-F238E27FC236}">
                <a16:creationId xmlns:a16="http://schemas.microsoft.com/office/drawing/2014/main" id="{7E37F2C3-5B13-2E49-9CF1-A7355C893D58}"/>
              </a:ext>
            </a:extLst>
          </p:cNvPr>
          <p:cNvSpPr>
            <a:spLocks noChangeAspect="1" noEditPoints="1"/>
          </p:cNvSpPr>
          <p:nvPr/>
        </p:nvSpPr>
        <p:spPr bwMode="auto">
          <a:xfrm>
            <a:off x="7370595" y="3397585"/>
            <a:ext cx="392671" cy="39919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9" name="TextBox 28">
            <a:extLst>
              <a:ext uri="{FF2B5EF4-FFF2-40B4-BE49-F238E27FC236}">
                <a16:creationId xmlns:a16="http://schemas.microsoft.com/office/drawing/2014/main" id="{1AEE1E5C-0454-B843-991D-4A94F79F0628}"/>
              </a:ext>
            </a:extLst>
          </p:cNvPr>
          <p:cNvSpPr txBox="1"/>
          <p:nvPr/>
        </p:nvSpPr>
        <p:spPr>
          <a:xfrm>
            <a:off x="6291294" y="4162423"/>
            <a:ext cx="2560320" cy="12772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DNS-based load balancing</a:t>
            </a:r>
          </a:p>
          <a:p>
            <a:pPr marL="285750" indent="-285750">
              <a:spcAft>
                <a:spcPts val="600"/>
              </a:spcAft>
              <a:buFont typeface="Arial" panose="020B0604020202020204" pitchFamily="34" charset="0"/>
              <a:buChar char="•"/>
            </a:pPr>
            <a:r>
              <a:rPr lang="en-US"/>
              <a:t>Variety of routing options</a:t>
            </a:r>
          </a:p>
        </p:txBody>
      </p:sp>
      <p:sp>
        <p:nvSpPr>
          <p:cNvPr id="31" name="globe_4" title="Icon of the earth">
            <a:extLst>
              <a:ext uri="{FF2B5EF4-FFF2-40B4-BE49-F238E27FC236}">
                <a16:creationId xmlns:a16="http://schemas.microsoft.com/office/drawing/2014/main" id="{46EA1698-F65D-6B46-9AAC-DB741CB73859}"/>
              </a:ext>
            </a:extLst>
          </p:cNvPr>
          <p:cNvSpPr>
            <a:spLocks noChangeAspect="1" noEditPoints="1"/>
          </p:cNvSpPr>
          <p:nvPr/>
        </p:nvSpPr>
        <p:spPr bwMode="auto">
          <a:xfrm>
            <a:off x="4406297"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4">
            <a:extLst>
              <a:ext uri="{FF2B5EF4-FFF2-40B4-BE49-F238E27FC236}">
                <a16:creationId xmlns:a16="http://schemas.microsoft.com/office/drawing/2014/main" id="{0339A5FF-EC50-F641-945F-9F00A1EA2B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6817" y="2105602"/>
            <a:ext cx="1075512" cy="1075512"/>
          </a:xfrm>
          <a:prstGeom prst="rect">
            <a:avLst/>
          </a:prstGeom>
        </p:spPr>
      </p:pic>
      <p:sp>
        <p:nvSpPr>
          <p:cNvPr id="35" name="TextBox 34">
            <a:extLst>
              <a:ext uri="{FF2B5EF4-FFF2-40B4-BE49-F238E27FC236}">
                <a16:creationId xmlns:a16="http://schemas.microsoft.com/office/drawing/2014/main" id="{60D44ED8-7D00-9D4E-8457-A845BCBAA221}"/>
              </a:ext>
            </a:extLst>
          </p:cNvPr>
          <p:cNvSpPr txBox="1"/>
          <p:nvPr/>
        </p:nvSpPr>
        <p:spPr>
          <a:xfrm>
            <a:off x="3354440" y="1682115"/>
            <a:ext cx="250026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Application Gateway</a:t>
            </a:r>
          </a:p>
        </p:txBody>
      </p:sp>
      <p:sp>
        <p:nvSpPr>
          <p:cNvPr id="37" name="TextBox 36">
            <a:extLst>
              <a:ext uri="{FF2B5EF4-FFF2-40B4-BE49-F238E27FC236}">
                <a16:creationId xmlns:a16="http://schemas.microsoft.com/office/drawing/2014/main" id="{E5F689CF-B6A4-C44E-95EA-23DE558D0BB2}"/>
              </a:ext>
            </a:extLst>
          </p:cNvPr>
          <p:cNvSpPr txBox="1"/>
          <p:nvPr/>
        </p:nvSpPr>
        <p:spPr>
          <a:xfrm>
            <a:off x="3340386" y="4158873"/>
            <a:ext cx="2560320"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Layer 7 (HTTP/HTTPS)</a:t>
            </a:r>
          </a:p>
          <a:p>
            <a:pPr marL="285750" indent="-285750">
              <a:spcAft>
                <a:spcPts val="600"/>
              </a:spcAft>
              <a:buFont typeface="Arial" panose="020B0604020202020204" pitchFamily="34" charset="0"/>
              <a:buChar char="•"/>
            </a:pPr>
            <a:r>
              <a:rPr lang="en-US"/>
              <a:t> TLS/cert based auth</a:t>
            </a:r>
          </a:p>
        </p:txBody>
      </p:sp>
      <p:sp>
        <p:nvSpPr>
          <p:cNvPr id="39" name="TextBox 38">
            <a:extLst>
              <a:ext uri="{FF2B5EF4-FFF2-40B4-BE49-F238E27FC236}">
                <a16:creationId xmlns:a16="http://schemas.microsoft.com/office/drawing/2014/main" id="{E7FDA332-7AF7-924F-ABE6-E03F2B634E47}"/>
              </a:ext>
            </a:extLst>
          </p:cNvPr>
          <p:cNvSpPr txBox="1"/>
          <p:nvPr/>
        </p:nvSpPr>
        <p:spPr>
          <a:xfrm>
            <a:off x="857570"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Load Balancer</a:t>
            </a:r>
          </a:p>
        </p:txBody>
      </p:sp>
      <p:sp>
        <p:nvSpPr>
          <p:cNvPr id="40" name="globe_4" title="Icon of the earth">
            <a:extLst>
              <a:ext uri="{FF2B5EF4-FFF2-40B4-BE49-F238E27FC236}">
                <a16:creationId xmlns:a16="http://schemas.microsoft.com/office/drawing/2014/main" id="{02A1F130-60C6-F84F-A275-506B4281F9F9}"/>
              </a:ext>
            </a:extLst>
          </p:cNvPr>
          <p:cNvSpPr>
            <a:spLocks noChangeAspect="1" noEditPoints="1"/>
          </p:cNvSpPr>
          <p:nvPr/>
        </p:nvSpPr>
        <p:spPr bwMode="auto">
          <a:xfrm>
            <a:off x="1463393"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TextBox 40">
            <a:extLst>
              <a:ext uri="{FF2B5EF4-FFF2-40B4-BE49-F238E27FC236}">
                <a16:creationId xmlns:a16="http://schemas.microsoft.com/office/drawing/2014/main" id="{EDFED151-BDE5-F348-BBE0-1DFC35BD1924}"/>
              </a:ext>
            </a:extLst>
          </p:cNvPr>
          <p:cNvSpPr txBox="1"/>
          <p:nvPr/>
        </p:nvSpPr>
        <p:spPr>
          <a:xfrm>
            <a:off x="389478" y="4152899"/>
            <a:ext cx="2560320"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Layer 4 (TCP/UDP)</a:t>
            </a:r>
          </a:p>
          <a:p>
            <a:pPr marL="285750" indent="-285750">
              <a:spcAft>
                <a:spcPts val="600"/>
              </a:spcAft>
              <a:buFont typeface="Arial" panose="020B0604020202020204" pitchFamily="34" charset="0"/>
              <a:buChar char="•"/>
            </a:pPr>
            <a:r>
              <a:rPr lang="en-US"/>
              <a:t>Extreme perf sensitive</a:t>
            </a:r>
          </a:p>
          <a:p>
            <a:pPr marL="285750" indent="-285750">
              <a:spcAft>
                <a:spcPts val="600"/>
              </a:spcAft>
              <a:buFont typeface="Arial" panose="020B0604020202020204" pitchFamily="34" charset="0"/>
              <a:buChar char="•"/>
            </a:pPr>
            <a:r>
              <a:rPr lang="en-US"/>
              <a:t>Ultra-low latency</a:t>
            </a:r>
          </a:p>
        </p:txBody>
      </p:sp>
      <p:pic>
        <p:nvPicPr>
          <p:cNvPr id="42" name="Graphic 41">
            <a:extLst>
              <a:ext uri="{FF2B5EF4-FFF2-40B4-BE49-F238E27FC236}">
                <a16:creationId xmlns:a16="http://schemas.microsoft.com/office/drawing/2014/main" id="{EEF2C2C1-40B0-2E4C-946B-B79B73861C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106" y="2103028"/>
            <a:ext cx="1039969" cy="1039969"/>
          </a:xfrm>
          <a:prstGeom prst="rect">
            <a:avLst/>
          </a:prstGeom>
        </p:spPr>
      </p:pic>
      <p:grpSp>
        <p:nvGrpSpPr>
          <p:cNvPr id="44" name="Group 43">
            <a:extLst>
              <a:ext uri="{FF2B5EF4-FFF2-40B4-BE49-F238E27FC236}">
                <a16:creationId xmlns:a16="http://schemas.microsoft.com/office/drawing/2014/main" id="{27A008DE-7334-244F-A777-F18056492372}"/>
              </a:ext>
            </a:extLst>
          </p:cNvPr>
          <p:cNvGrpSpPr/>
          <p:nvPr/>
        </p:nvGrpSpPr>
        <p:grpSpPr>
          <a:xfrm>
            <a:off x="3148581" y="1682116"/>
            <a:ext cx="5883965" cy="4455942"/>
            <a:chOff x="3148581" y="1682115"/>
            <a:chExt cx="5883965" cy="4586163"/>
          </a:xfrm>
        </p:grpSpPr>
        <p:cxnSp>
          <p:nvCxnSpPr>
            <p:cNvPr id="45" name="Straight Connector 44">
              <a:extLst>
                <a:ext uri="{FF2B5EF4-FFF2-40B4-BE49-F238E27FC236}">
                  <a16:creationId xmlns:a16="http://schemas.microsoft.com/office/drawing/2014/main" id="{6EA12239-0891-CB4D-9269-81F26F3CA8CF}"/>
                </a:ext>
              </a:extLst>
            </p:cNvPr>
            <p:cNvCxnSpPr/>
            <p:nvPr/>
          </p:nvCxnSpPr>
          <p:spPr>
            <a:xfrm>
              <a:off x="3148581"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251AD9-97C1-2E42-B23A-E0511918AB5D}"/>
                </a:ext>
              </a:extLst>
            </p:cNvPr>
            <p:cNvCxnSpPr/>
            <p:nvPr/>
          </p:nvCxnSpPr>
          <p:spPr>
            <a:xfrm>
              <a:off x="610381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7CF539D-E2F2-0E43-9F55-04B5AE0453C4}"/>
                </a:ext>
              </a:extLst>
            </p:cNvPr>
            <p:cNvCxnSpPr/>
            <p:nvPr/>
          </p:nvCxnSpPr>
          <p:spPr>
            <a:xfrm>
              <a:off x="903254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40ADFA6-5F22-493E-933A-00A8F30E6DEC}"/>
              </a:ext>
            </a:extLst>
          </p:cNvPr>
          <p:cNvGrpSpPr/>
          <p:nvPr/>
        </p:nvGrpSpPr>
        <p:grpSpPr>
          <a:xfrm>
            <a:off x="0" y="6497955"/>
            <a:ext cx="12192000" cy="360045"/>
            <a:chOff x="0" y="6497955"/>
            <a:chExt cx="12192000" cy="360045"/>
          </a:xfrm>
        </p:grpSpPr>
        <p:sp>
          <p:nvSpPr>
            <p:cNvPr id="30" name="bk object 17">
              <a:extLst>
                <a:ext uri="{FF2B5EF4-FFF2-40B4-BE49-F238E27FC236}">
                  <a16:creationId xmlns:a16="http://schemas.microsoft.com/office/drawing/2014/main" id="{23DBFBFE-5B9F-4D7F-AF35-9E6BD458F53E}"/>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2" name="TextBox 31">
              <a:extLst>
                <a:ext uri="{FF2B5EF4-FFF2-40B4-BE49-F238E27FC236}">
                  <a16:creationId xmlns:a16="http://schemas.microsoft.com/office/drawing/2014/main" id="{C143847A-84C4-4BA9-8664-0A39920834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31096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263" y="1217273"/>
            <a:ext cx="11018520" cy="1107996"/>
          </a:xfrm>
        </p:spPr>
        <p:txBody>
          <a:bodyPr/>
          <a:lstStyle/>
          <a:p>
            <a:r>
              <a:rPr lang="en-US"/>
              <a:t>Best practices </a:t>
            </a:r>
            <a:br>
              <a:rPr lang="en-US"/>
            </a:br>
            <a:r>
              <a:rPr lang="en-US">
                <a:solidFill>
                  <a:schemeClr val="accent1"/>
                </a:solidFill>
              </a:rPr>
              <a:t>Azure Load Balancing</a:t>
            </a:r>
          </a:p>
        </p:txBody>
      </p:sp>
      <p:sp>
        <p:nvSpPr>
          <p:cNvPr id="3" name="TextBox 2">
            <a:extLst>
              <a:ext uri="{FF2B5EF4-FFF2-40B4-BE49-F238E27FC236}">
                <a16:creationId xmlns:a16="http://schemas.microsoft.com/office/drawing/2014/main" id="{D5253B63-F597-425D-AEB5-026406F71512}"/>
              </a:ext>
            </a:extLst>
          </p:cNvPr>
          <p:cNvSpPr txBox="1"/>
          <p:nvPr/>
        </p:nvSpPr>
        <p:spPr>
          <a:xfrm>
            <a:off x="468994" y="3673160"/>
            <a:ext cx="2294875" cy="1723549"/>
          </a:xfrm>
          <a:prstGeom prst="rect">
            <a:avLst/>
          </a:prstGeom>
          <a:noFill/>
        </p:spPr>
        <p:txBody>
          <a:bodyPr wrap="square" rtlCol="0">
            <a:spAutoFit/>
          </a:bodyPr>
          <a:lstStyle/>
          <a:p>
            <a:pPr>
              <a:spcAft>
                <a:spcPts val="1200"/>
              </a:spcAft>
            </a:pPr>
            <a:r>
              <a:rPr lang="en-US" sz="2400">
                <a:solidFill>
                  <a:schemeClr val="accent1"/>
                </a:solidFill>
                <a:latin typeface="+mj-lt"/>
              </a:rPr>
              <a:t>Nature of application</a:t>
            </a:r>
          </a:p>
          <a:p>
            <a:pPr>
              <a:spcAft>
                <a:spcPts val="1200"/>
              </a:spcAft>
            </a:pPr>
            <a:r>
              <a:rPr lang="en-US">
                <a:solidFill>
                  <a:schemeClr val="tx1">
                    <a:lumMod val="75000"/>
                  </a:schemeClr>
                </a:solidFill>
                <a:latin typeface="Segoe UI" panose="020B0502040204020203" pitchFamily="34" charset="0"/>
              </a:rPr>
              <a:t>Regional, global </a:t>
            </a:r>
          </a:p>
          <a:p>
            <a:pPr>
              <a:spcAft>
                <a:spcPts val="1200"/>
              </a:spcAft>
            </a:pPr>
            <a:endParaRPr lang="en-US" sz="2000" b="0" i="0">
              <a:effectLst/>
              <a:latin typeface="Segoe UI" panose="020B0502040204020203" pitchFamily="34" charset="0"/>
            </a:endParaRPr>
          </a:p>
        </p:txBody>
      </p:sp>
      <p:sp>
        <p:nvSpPr>
          <p:cNvPr id="4" name="TextBox 3">
            <a:extLst>
              <a:ext uri="{FF2B5EF4-FFF2-40B4-BE49-F238E27FC236}">
                <a16:creationId xmlns:a16="http://schemas.microsoft.com/office/drawing/2014/main" id="{D0B0A74F-17EC-A04A-A8A1-5545407A740D}"/>
              </a:ext>
            </a:extLst>
          </p:cNvPr>
          <p:cNvSpPr txBox="1"/>
          <p:nvPr/>
        </p:nvSpPr>
        <p:spPr>
          <a:xfrm>
            <a:off x="3320156" y="3673160"/>
            <a:ext cx="2294875" cy="2000548"/>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mj-lt"/>
              </a:rPr>
              <a:t>Type of workload</a:t>
            </a:r>
          </a:p>
          <a:p>
            <a:pPr>
              <a:spcAft>
                <a:spcPts val="1200"/>
              </a:spcAft>
            </a:pPr>
            <a:r>
              <a:rPr lang="en-US">
                <a:solidFill>
                  <a:schemeClr val="tx1">
                    <a:lumMod val="75000"/>
                  </a:schemeClr>
                </a:solidFill>
                <a:latin typeface="Segoe UI"/>
                <a:cs typeface="Segoe UI"/>
              </a:rPr>
              <a:t>Azure only vs. on-prem</a:t>
            </a:r>
          </a:p>
          <a:p>
            <a:pPr>
              <a:spcAft>
                <a:spcPts val="1200"/>
              </a:spcAft>
            </a:pPr>
            <a:endParaRPr lang="en-US" sz="2000" b="0" i="0">
              <a:effectLst/>
              <a:latin typeface="Segoe UI" panose="020B0502040204020203" pitchFamily="34" charset="0"/>
            </a:endParaRPr>
          </a:p>
        </p:txBody>
      </p:sp>
      <p:sp>
        <p:nvSpPr>
          <p:cNvPr id="5" name="TextBox 4">
            <a:extLst>
              <a:ext uri="{FF2B5EF4-FFF2-40B4-BE49-F238E27FC236}">
                <a16:creationId xmlns:a16="http://schemas.microsoft.com/office/drawing/2014/main" id="{4DD1BFBD-0376-FD46-A6A6-C4057CD09F4E}"/>
              </a:ext>
            </a:extLst>
          </p:cNvPr>
          <p:cNvSpPr txBox="1"/>
          <p:nvPr/>
        </p:nvSpPr>
        <p:spPr>
          <a:xfrm>
            <a:off x="6180683" y="3673160"/>
            <a:ext cx="2294875" cy="2277547"/>
          </a:xfrm>
          <a:prstGeom prst="rect">
            <a:avLst/>
          </a:prstGeom>
          <a:noFill/>
        </p:spPr>
        <p:txBody>
          <a:bodyPr wrap="square" rtlCol="0">
            <a:spAutoFit/>
          </a:bodyPr>
          <a:lstStyle/>
          <a:p>
            <a:pPr>
              <a:spcAft>
                <a:spcPts val="1200"/>
              </a:spcAft>
            </a:pPr>
            <a:r>
              <a:rPr lang="en-US" sz="2400">
                <a:solidFill>
                  <a:schemeClr val="accent1"/>
                </a:solidFill>
                <a:latin typeface="+mj-lt"/>
              </a:rPr>
              <a:t>Latency</a:t>
            </a:r>
            <a:br>
              <a:rPr lang="en-US" sz="2400">
                <a:solidFill>
                  <a:schemeClr val="accent1"/>
                </a:solidFill>
                <a:latin typeface="+mj-lt"/>
              </a:rPr>
            </a:br>
            <a:endParaRPr lang="en-US" sz="2400">
              <a:solidFill>
                <a:schemeClr val="accent1"/>
              </a:solidFill>
              <a:latin typeface="+mj-lt"/>
            </a:endParaRPr>
          </a:p>
          <a:p>
            <a:pPr>
              <a:spcAft>
                <a:spcPts val="1200"/>
              </a:spcAft>
            </a:pPr>
            <a:r>
              <a:rPr lang="en-US">
                <a:solidFill>
                  <a:schemeClr val="tx1">
                    <a:lumMod val="75000"/>
                  </a:schemeClr>
                </a:solidFill>
                <a:latin typeface="Segoe UI" panose="020B0502040204020203" pitchFamily="34" charset="0"/>
              </a:rPr>
              <a:t>How sensitive your application is to latency</a:t>
            </a:r>
          </a:p>
          <a:p>
            <a:pPr>
              <a:spcAft>
                <a:spcPts val="1200"/>
              </a:spcAft>
            </a:pPr>
            <a:endParaRPr lang="en-US" sz="2000" b="0" i="0">
              <a:effectLst/>
              <a:latin typeface="Segoe UI" panose="020B0502040204020203" pitchFamily="34" charset="0"/>
            </a:endParaRPr>
          </a:p>
        </p:txBody>
      </p:sp>
      <p:sp>
        <p:nvSpPr>
          <p:cNvPr id="6" name="TextBox 5">
            <a:extLst>
              <a:ext uri="{FF2B5EF4-FFF2-40B4-BE49-F238E27FC236}">
                <a16:creationId xmlns:a16="http://schemas.microsoft.com/office/drawing/2014/main" id="{9EA45600-F115-9842-A9E1-A6704EB9BD88}"/>
              </a:ext>
            </a:extLst>
          </p:cNvPr>
          <p:cNvSpPr txBox="1"/>
          <p:nvPr/>
        </p:nvSpPr>
        <p:spPr>
          <a:xfrm>
            <a:off x="9005342" y="3673160"/>
            <a:ext cx="2294875" cy="830997"/>
          </a:xfrm>
          <a:prstGeom prst="rect">
            <a:avLst/>
          </a:prstGeom>
          <a:noFill/>
        </p:spPr>
        <p:txBody>
          <a:bodyPr wrap="square" rtlCol="0">
            <a:spAutoFit/>
          </a:bodyPr>
          <a:lstStyle/>
          <a:p>
            <a:pPr>
              <a:spcAft>
                <a:spcPts val="1200"/>
              </a:spcAft>
            </a:pPr>
            <a:r>
              <a:rPr lang="en-US" sz="2400">
                <a:solidFill>
                  <a:schemeClr val="accent1"/>
                </a:solidFill>
                <a:latin typeface="+mj-lt"/>
              </a:rPr>
              <a:t>Cost considerations</a:t>
            </a:r>
            <a:endParaRPr lang="en-US" sz="2000" b="0" i="0">
              <a:effectLst/>
              <a:latin typeface="Segoe UI" panose="020B0502040204020203" pitchFamily="34" charset="0"/>
            </a:endParaRPr>
          </a:p>
        </p:txBody>
      </p:sp>
      <p:cxnSp>
        <p:nvCxnSpPr>
          <p:cNvPr id="24" name="Straight Connector 23">
            <a:extLst>
              <a:ext uri="{FF2B5EF4-FFF2-40B4-BE49-F238E27FC236}">
                <a16:creationId xmlns:a16="http://schemas.microsoft.com/office/drawing/2014/main" id="{5FAB1971-2FA9-7541-B93F-A7D830EC5AE8}"/>
              </a:ext>
            </a:extLst>
          </p:cNvPr>
          <p:cNvCxnSpPr>
            <a:cxnSpLocks/>
          </p:cNvCxnSpPr>
          <p:nvPr/>
        </p:nvCxnSpPr>
        <p:spPr>
          <a:xfrm>
            <a:off x="535255"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8E775A-3F94-E343-A8F2-42936AEEC65C}"/>
              </a:ext>
            </a:extLst>
          </p:cNvPr>
          <p:cNvCxnSpPr>
            <a:cxnSpLocks/>
          </p:cNvCxnSpPr>
          <p:nvPr/>
        </p:nvCxnSpPr>
        <p:spPr>
          <a:xfrm>
            <a:off x="3385135"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279A569-BAA4-9044-AB35-08DD25896D75}"/>
              </a:ext>
            </a:extLst>
          </p:cNvPr>
          <p:cNvCxnSpPr>
            <a:cxnSpLocks/>
          </p:cNvCxnSpPr>
          <p:nvPr/>
        </p:nvCxnSpPr>
        <p:spPr>
          <a:xfrm>
            <a:off x="6233691"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9FD5A9-6A04-914F-A7F9-19A5C70AAF62}"/>
              </a:ext>
            </a:extLst>
          </p:cNvPr>
          <p:cNvCxnSpPr>
            <a:cxnSpLocks/>
          </p:cNvCxnSpPr>
          <p:nvPr/>
        </p:nvCxnSpPr>
        <p:spPr>
          <a:xfrm>
            <a:off x="9083571"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B6FB97A-5C75-4448-8F27-6B4902623256}"/>
              </a:ext>
            </a:extLst>
          </p:cNvPr>
          <p:cNvGrpSpPr/>
          <p:nvPr/>
        </p:nvGrpSpPr>
        <p:grpSpPr>
          <a:xfrm>
            <a:off x="0" y="6497955"/>
            <a:ext cx="12192000" cy="360045"/>
            <a:chOff x="0" y="6497955"/>
            <a:chExt cx="12192000" cy="360045"/>
          </a:xfrm>
        </p:grpSpPr>
        <p:sp>
          <p:nvSpPr>
            <p:cNvPr id="13" name="bk object 17">
              <a:extLst>
                <a:ext uri="{FF2B5EF4-FFF2-40B4-BE49-F238E27FC236}">
                  <a16:creationId xmlns:a16="http://schemas.microsoft.com/office/drawing/2014/main" id="{87D6AC2C-C5B5-4841-9B1F-5FE29B365A5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4" name="TextBox 13">
              <a:extLst>
                <a:ext uri="{FF2B5EF4-FFF2-40B4-BE49-F238E27FC236}">
                  <a16:creationId xmlns:a16="http://schemas.microsoft.com/office/drawing/2014/main" id="{87E90253-9BC3-49EF-A003-B6FAFB860900}"/>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92380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218DF6-3005-9043-B41F-82AE4C865D92}"/>
              </a:ext>
            </a:extLst>
          </p:cNvPr>
          <p:cNvSpPr/>
          <p:nvPr/>
        </p:nvSpPr>
        <p:spPr bwMode="auto">
          <a:xfrm>
            <a:off x="6959600" y="0"/>
            <a:ext cx="5232400" cy="6858000"/>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588263" y="457199"/>
            <a:ext cx="5232400" cy="1587617"/>
          </a:xfrm>
        </p:spPr>
        <p:txBody>
          <a:bodyPr>
            <a:normAutofit/>
          </a:bodyPr>
          <a:lstStyle/>
          <a:p>
            <a:r>
              <a:rPr lang="en-US"/>
              <a:t>Azure Load Balancing options </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88263" y="2758625"/>
            <a:ext cx="5232400" cy="3308598"/>
          </a:xfrm>
        </p:spPr>
        <p:txBody>
          <a:bodyPr vert="horz" wrap="square" lIns="0" tIns="0" rIns="0" bIns="0" rtlCol="0" anchor="t">
            <a:spAutoFit/>
          </a:bodyPr>
          <a:lstStyle/>
          <a:p>
            <a:pPr marL="0" indent="0">
              <a:spcBef>
                <a:spcPts val="0"/>
              </a:spcBef>
              <a:spcAft>
                <a:spcPts val="3000"/>
              </a:spcAft>
              <a:buNone/>
            </a:pPr>
            <a:r>
              <a:rPr lang="en-US" sz="2000"/>
              <a:t>Simplify experience of choosing a Load Balancing option </a:t>
            </a:r>
          </a:p>
          <a:p>
            <a:pPr marL="0" indent="0">
              <a:spcBef>
                <a:spcPts val="0"/>
              </a:spcBef>
              <a:spcAft>
                <a:spcPts val="3000"/>
              </a:spcAft>
              <a:buNone/>
            </a:pPr>
            <a:r>
              <a:rPr lang="en-US" sz="2000"/>
              <a:t>Service comparison in the Azure Portal</a:t>
            </a:r>
          </a:p>
          <a:p>
            <a:pPr marL="0" indent="0">
              <a:spcBef>
                <a:spcPts val="0"/>
              </a:spcBef>
              <a:spcAft>
                <a:spcPts val="3000"/>
              </a:spcAft>
              <a:buNone/>
            </a:pPr>
            <a:r>
              <a:rPr lang="en-US" sz="2000"/>
              <a:t>Discoverability of New Learn modules Training per Load Balancing service</a:t>
            </a:r>
          </a:p>
          <a:p>
            <a:pPr marL="0" indent="0">
              <a:spcBef>
                <a:spcPts val="0"/>
              </a:spcBef>
              <a:spcAft>
                <a:spcPts val="3000"/>
              </a:spcAft>
              <a:buNone/>
            </a:pPr>
            <a:r>
              <a:rPr lang="en-US" sz="2000"/>
              <a:t>Browse all Load Balancing Services in one centralized location</a:t>
            </a:r>
          </a:p>
        </p:txBody>
      </p:sp>
      <p:pic>
        <p:nvPicPr>
          <p:cNvPr id="28" name="Picture 27">
            <a:extLst>
              <a:ext uri="{FF2B5EF4-FFF2-40B4-BE49-F238E27FC236}">
                <a16:creationId xmlns:a16="http://schemas.microsoft.com/office/drawing/2014/main" id="{A5302C50-0EAF-441E-AC26-CC96C0FA9868}"/>
              </a:ext>
            </a:extLst>
          </p:cNvPr>
          <p:cNvPicPr>
            <a:picLocks noChangeAspect="1"/>
          </p:cNvPicPr>
          <p:nvPr/>
        </p:nvPicPr>
        <p:blipFill>
          <a:blip r:embed="rId3"/>
          <a:stretch>
            <a:fillRect/>
          </a:stretch>
        </p:blipFill>
        <p:spPr>
          <a:xfrm>
            <a:off x="7580312" y="2941198"/>
            <a:ext cx="4018696" cy="225691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AEEA3E2-9A56-409B-9C4F-1D72919EAD9C}"/>
              </a:ext>
            </a:extLst>
          </p:cNvPr>
          <p:cNvPicPr>
            <a:picLocks noChangeAspect="1"/>
          </p:cNvPicPr>
          <p:nvPr/>
        </p:nvPicPr>
        <p:blipFill>
          <a:blip r:embed="rId4"/>
          <a:stretch>
            <a:fillRect/>
          </a:stretch>
        </p:blipFill>
        <p:spPr>
          <a:xfrm>
            <a:off x="7580311" y="1429047"/>
            <a:ext cx="4004219" cy="1046148"/>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C513AE54-304E-CB4B-BBF8-CE4119E3766B}"/>
              </a:ext>
            </a:extLst>
          </p:cNvPr>
          <p:cNvSpPr/>
          <p:nvPr/>
        </p:nvSpPr>
        <p:spPr bwMode="auto">
          <a:xfrm>
            <a:off x="607470" y="2034943"/>
            <a:ext cx="2095973" cy="400083"/>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400" b="1" spc="100">
                <a:solidFill>
                  <a:srgbClr val="000000"/>
                </a:solidFill>
                <a:latin typeface="Segoe UI"/>
                <a:cs typeface="Segoe UI" pitchFamily="34" charset="0"/>
              </a:rPr>
              <a:t>OVERVIEW</a:t>
            </a:r>
          </a:p>
        </p:txBody>
      </p:sp>
      <p:grpSp>
        <p:nvGrpSpPr>
          <p:cNvPr id="5" name="Group 4">
            <a:extLst>
              <a:ext uri="{FF2B5EF4-FFF2-40B4-BE49-F238E27FC236}">
                <a16:creationId xmlns:a16="http://schemas.microsoft.com/office/drawing/2014/main" id="{933CC219-06FB-E24B-AE36-AAC24F7F792E}"/>
              </a:ext>
            </a:extLst>
          </p:cNvPr>
          <p:cNvGrpSpPr/>
          <p:nvPr/>
        </p:nvGrpSpPr>
        <p:grpSpPr>
          <a:xfrm>
            <a:off x="0" y="3548269"/>
            <a:ext cx="5820663" cy="1656522"/>
            <a:chOff x="0" y="3548269"/>
            <a:chExt cx="5820663" cy="1656522"/>
          </a:xfrm>
        </p:grpSpPr>
        <p:cxnSp>
          <p:nvCxnSpPr>
            <p:cNvPr id="3" name="Straight Connector 2">
              <a:extLst>
                <a:ext uri="{FF2B5EF4-FFF2-40B4-BE49-F238E27FC236}">
                  <a16:creationId xmlns:a16="http://schemas.microsoft.com/office/drawing/2014/main" id="{E46BD63E-798D-F247-A7D6-432BA090AC7D}"/>
                </a:ext>
              </a:extLst>
            </p:cNvPr>
            <p:cNvCxnSpPr/>
            <p:nvPr/>
          </p:nvCxnSpPr>
          <p:spPr>
            <a:xfrm>
              <a:off x="0" y="3548269"/>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473A23-D72B-7A44-91B6-472596DA03F5}"/>
                </a:ext>
              </a:extLst>
            </p:cNvPr>
            <p:cNvCxnSpPr/>
            <p:nvPr/>
          </p:nvCxnSpPr>
          <p:spPr>
            <a:xfrm>
              <a:off x="0" y="4250634"/>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686959-65BE-7948-9AAF-C9547FB960EE}"/>
                </a:ext>
              </a:extLst>
            </p:cNvPr>
            <p:cNvCxnSpPr/>
            <p:nvPr/>
          </p:nvCxnSpPr>
          <p:spPr>
            <a:xfrm>
              <a:off x="0" y="5204791"/>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B72B63D-F30D-45E0-9A25-9850058CAF18}"/>
              </a:ext>
            </a:extLst>
          </p:cNvPr>
          <p:cNvGrpSpPr/>
          <p:nvPr/>
        </p:nvGrpSpPr>
        <p:grpSpPr>
          <a:xfrm>
            <a:off x="0" y="6497955"/>
            <a:ext cx="12192000" cy="360045"/>
            <a:chOff x="0" y="6497955"/>
            <a:chExt cx="12192000" cy="360045"/>
          </a:xfrm>
        </p:grpSpPr>
        <p:sp>
          <p:nvSpPr>
            <p:cNvPr id="15" name="bk object 17">
              <a:extLst>
                <a:ext uri="{FF2B5EF4-FFF2-40B4-BE49-F238E27FC236}">
                  <a16:creationId xmlns:a16="http://schemas.microsoft.com/office/drawing/2014/main" id="{106A2C02-4A8B-4E56-9D43-84ECD884479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6" name="TextBox 15">
              <a:extLst>
                <a:ext uri="{FF2B5EF4-FFF2-40B4-BE49-F238E27FC236}">
                  <a16:creationId xmlns:a16="http://schemas.microsoft.com/office/drawing/2014/main" id="{810D1670-EF13-4CDF-86A1-151A1499A8D2}"/>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365006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0" normalizeH="0" baseline="0" noProof="0" dirty="0">
                <a:ln>
                  <a:noFill/>
                </a:ln>
                <a:gradFill flip="none" rotWithShape="1">
                  <a:gsLst>
                    <a:gs pos="12000">
                      <a:srgbClr val="0078D4"/>
                    </a:gs>
                    <a:gs pos="100000">
                      <a:srgbClr val="50E6FF"/>
                    </a:gs>
                  </a:gsLst>
                  <a:lin ang="18900000" scaled="1"/>
                  <a:tileRect/>
                </a:gradFill>
                <a:effectLst/>
                <a:uLnTx/>
                <a:uFillTx/>
                <a:latin typeface="Segoe UI Semibold"/>
                <a:ea typeface="+mj-ea"/>
                <a:cs typeface="+mj-cs"/>
              </a:rPr>
              <a:t>DEMO</a:t>
            </a: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12478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5999-C8DB-450C-865D-017B6C061A49}"/>
              </a:ext>
            </a:extLst>
          </p:cNvPr>
          <p:cNvSpPr>
            <a:spLocks noGrp="1"/>
          </p:cNvSpPr>
          <p:nvPr>
            <p:ph type="title"/>
          </p:nvPr>
        </p:nvSpPr>
        <p:spPr>
          <a:xfrm>
            <a:off x="3729925" y="2002634"/>
            <a:ext cx="8048787" cy="2852737"/>
          </a:xfrm>
        </p:spPr>
        <p:txBody>
          <a:bodyPr/>
          <a:lstStyle/>
          <a:p>
            <a:r>
              <a:rPr lang="en-US" dirty="0">
                <a:gradFill flip="none" rotWithShape="1">
                  <a:gsLst>
                    <a:gs pos="12000">
                      <a:srgbClr val="0078D4"/>
                    </a:gs>
                    <a:gs pos="100000">
                      <a:srgbClr val="50E6FF"/>
                    </a:gs>
                  </a:gsLst>
                  <a:lin ang="18900000" scaled="1"/>
                  <a:tileRect/>
                </a:gradFill>
                <a:latin typeface="Segoe UI Semibold"/>
                <a:cs typeface="+mn-cs"/>
              </a:rPr>
              <a:t>Beyond load balancing</a:t>
            </a: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5128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5" name="Group 454">
            <a:extLst>
              <a:ext uri="{FF2B5EF4-FFF2-40B4-BE49-F238E27FC236}">
                <a16:creationId xmlns:a16="http://schemas.microsoft.com/office/drawing/2014/main" id="{EE00BC7E-3081-454B-9CF9-A52CD109A302}"/>
              </a:ext>
            </a:extLst>
          </p:cNvPr>
          <p:cNvGrpSpPr/>
          <p:nvPr/>
        </p:nvGrpSpPr>
        <p:grpSpPr>
          <a:xfrm>
            <a:off x="797023" y="1309919"/>
            <a:ext cx="4635020" cy="4448359"/>
            <a:chOff x="1184541" y="1100526"/>
            <a:chExt cx="4635020" cy="4448359"/>
          </a:xfrm>
        </p:grpSpPr>
        <p:cxnSp>
          <p:nvCxnSpPr>
            <p:cNvPr id="448" name="Straight Connector 447">
              <a:extLst>
                <a:ext uri="{FF2B5EF4-FFF2-40B4-BE49-F238E27FC236}">
                  <a16:creationId xmlns:a16="http://schemas.microsoft.com/office/drawing/2014/main" id="{191D3D10-5CEB-45B2-9488-96C1121CA091}"/>
                </a:ext>
              </a:extLst>
            </p:cNvPr>
            <p:cNvCxnSpPr>
              <a:cxnSpLocks/>
            </p:cNvCxnSpPr>
            <p:nvPr/>
          </p:nvCxnSpPr>
          <p:spPr>
            <a:xfrm rot="10800000" flipH="1" flipV="1">
              <a:off x="2673634" y="1270304"/>
              <a:ext cx="633110" cy="85504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CF953C0-32D8-4EA4-AD57-09C2FE16D9F8}"/>
                </a:ext>
              </a:extLst>
            </p:cNvPr>
            <p:cNvCxnSpPr>
              <a:cxnSpLocks/>
            </p:cNvCxnSpPr>
            <p:nvPr/>
          </p:nvCxnSpPr>
          <p:spPr>
            <a:xfrm rot="10800000" flipV="1">
              <a:off x="3302914" y="1100526"/>
              <a:ext cx="177644" cy="102073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43817A56-B3E3-4065-BE9E-7E9371ECF9FE}"/>
                </a:ext>
              </a:extLst>
            </p:cNvPr>
            <p:cNvCxnSpPr>
              <a:cxnSpLocks/>
            </p:cNvCxnSpPr>
            <p:nvPr/>
          </p:nvCxnSpPr>
          <p:spPr>
            <a:xfrm rot="9378755" flipV="1">
              <a:off x="2254675" y="1882853"/>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CED5EFA-767C-4729-9516-15EC12D337C1}"/>
                </a:ext>
              </a:extLst>
            </p:cNvPr>
            <p:cNvCxnSpPr>
              <a:cxnSpLocks/>
            </p:cNvCxnSpPr>
            <p:nvPr/>
          </p:nvCxnSpPr>
          <p:spPr>
            <a:xfrm rot="9378755" flipH="1" flipV="1">
              <a:off x="1184541" y="3168914"/>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1C60634-C257-43F9-A7FD-DC64EBE5A8B9}"/>
                </a:ext>
              </a:extLst>
            </p:cNvPr>
            <p:cNvCxnSpPr>
              <a:cxnSpLocks/>
            </p:cNvCxnSpPr>
            <p:nvPr/>
          </p:nvCxnSpPr>
          <p:spPr>
            <a:xfrm rot="9378755" flipH="1" flipV="1">
              <a:off x="1607103" y="2341611"/>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5D155A5-12A9-4B7D-841C-FDAC75A6FDBF}"/>
                </a:ext>
              </a:extLst>
            </p:cNvPr>
            <p:cNvCxnSpPr>
              <a:cxnSpLocks/>
            </p:cNvCxnSpPr>
            <p:nvPr/>
          </p:nvCxnSpPr>
          <p:spPr>
            <a:xfrm rot="5400000" flipV="1">
              <a:off x="2201106" y="3595193"/>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1CFE4EC3-F048-4DC5-B427-7EAF5ECBEE6C}"/>
                </a:ext>
              </a:extLst>
            </p:cNvPr>
            <p:cNvCxnSpPr>
              <a:cxnSpLocks/>
            </p:cNvCxnSpPr>
            <p:nvPr/>
          </p:nvCxnSpPr>
          <p:spPr>
            <a:xfrm rot="5400000" flipH="1" flipV="1">
              <a:off x="2072710" y="4758730"/>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D99A01C0-AB4B-4710-96B1-5E800522358E}"/>
                </a:ext>
              </a:extLst>
            </p:cNvPr>
            <p:cNvCxnSpPr>
              <a:cxnSpLocks/>
            </p:cNvCxnSpPr>
            <p:nvPr/>
          </p:nvCxnSpPr>
          <p:spPr>
            <a:xfrm rot="5400000" flipH="1" flipV="1">
              <a:off x="1973601" y="4140640"/>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2CBD0AA-D19E-4EA2-8F07-77D5A6C12F87}"/>
                </a:ext>
              </a:extLst>
            </p:cNvPr>
            <p:cNvCxnSpPr>
              <a:cxnSpLocks/>
            </p:cNvCxnSpPr>
            <p:nvPr/>
          </p:nvCxnSpPr>
          <p:spPr>
            <a:xfrm rot="20262615" flipV="1">
              <a:off x="4806828" y="3702641"/>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509A7830-0860-420B-9039-C87F0F24AE1E}"/>
                </a:ext>
              </a:extLst>
            </p:cNvPr>
            <p:cNvCxnSpPr>
              <a:cxnSpLocks/>
            </p:cNvCxnSpPr>
            <p:nvPr/>
          </p:nvCxnSpPr>
          <p:spPr>
            <a:xfrm rot="20262615" flipH="1" flipV="1">
              <a:off x="4521515" y="3541956"/>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03E7F612-7FA7-4F16-A57C-DA6D13AB675F}"/>
                </a:ext>
              </a:extLst>
            </p:cNvPr>
            <p:cNvCxnSpPr>
              <a:cxnSpLocks/>
            </p:cNvCxnSpPr>
            <p:nvPr/>
          </p:nvCxnSpPr>
          <p:spPr>
            <a:xfrm rot="20262615" flipH="1" flipV="1">
              <a:off x="4718722" y="3611913"/>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3A7E7FD-3C07-4CA0-BEA6-7ACFC6F708D3}"/>
                </a:ext>
              </a:extLst>
            </p:cNvPr>
            <p:cNvCxnSpPr>
              <a:cxnSpLocks/>
            </p:cNvCxnSpPr>
            <p:nvPr/>
          </p:nvCxnSpPr>
          <p:spPr>
            <a:xfrm>
              <a:off x="4382463" y="1413715"/>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F68FB19-13BB-4866-B5CA-ADD44F77F83E}"/>
                </a:ext>
              </a:extLst>
            </p:cNvPr>
            <p:cNvCxnSpPr>
              <a:cxnSpLocks/>
              <a:stCxn id="179" idx="14"/>
              <a:endCxn id="400" idx="2"/>
            </p:cNvCxnSpPr>
            <p:nvPr/>
          </p:nvCxnSpPr>
          <p:spPr>
            <a:xfrm flipH="1">
              <a:off x="4304480" y="2437175"/>
              <a:ext cx="1298046" cy="3062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92ABD2D4-6CB9-4ABB-B255-522C6346D4FA}"/>
                </a:ext>
              </a:extLst>
            </p:cNvPr>
            <p:cNvCxnSpPr>
              <a:cxnSpLocks/>
            </p:cNvCxnSpPr>
            <p:nvPr/>
          </p:nvCxnSpPr>
          <p:spPr>
            <a:xfrm flipH="1">
              <a:off x="4376118" y="1738003"/>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1C3326-D119-42AB-8640-A304E97432EE}"/>
                </a:ext>
              </a:extLst>
            </p:cNvPr>
            <p:cNvCxnSpPr>
              <a:cxnSpLocks/>
            </p:cNvCxnSpPr>
            <p:nvPr/>
          </p:nvCxnSpPr>
          <p:spPr>
            <a:xfrm flipH="1" flipV="1">
              <a:off x="3755876" y="4524059"/>
              <a:ext cx="633110" cy="85504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053A2A7-C681-4A4B-99B9-A0EC5A51BFFF}"/>
                </a:ext>
              </a:extLst>
            </p:cNvPr>
            <p:cNvCxnSpPr>
              <a:cxnSpLocks/>
            </p:cNvCxnSpPr>
            <p:nvPr/>
          </p:nvCxnSpPr>
          <p:spPr>
            <a:xfrm flipV="1">
              <a:off x="3582062" y="4528147"/>
              <a:ext cx="177644" cy="102073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97" name="Oval 396">
            <a:extLst>
              <a:ext uri="{FF2B5EF4-FFF2-40B4-BE49-F238E27FC236}">
                <a16:creationId xmlns:a16="http://schemas.microsoft.com/office/drawing/2014/main" id="{6B204D96-3991-4507-984E-C672648CF8BB}"/>
              </a:ext>
            </a:extLst>
          </p:cNvPr>
          <p:cNvSpPr/>
          <p:nvPr/>
        </p:nvSpPr>
        <p:spPr>
          <a:xfrm rot="3987497">
            <a:off x="3066455" y="3452259"/>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FEF5A8EB-A6FD-4BF0-BF5D-058E64133227}"/>
              </a:ext>
            </a:extLst>
          </p:cNvPr>
          <p:cNvGrpSpPr/>
          <p:nvPr/>
        </p:nvGrpSpPr>
        <p:grpSpPr>
          <a:xfrm>
            <a:off x="449484" y="821688"/>
            <a:ext cx="5423216" cy="5431828"/>
            <a:chOff x="837002" y="612295"/>
            <a:chExt cx="5423216" cy="5431828"/>
          </a:xfrm>
        </p:grpSpPr>
        <p:grpSp>
          <p:nvGrpSpPr>
            <p:cNvPr id="39" name="Group 38">
              <a:extLst>
                <a:ext uri="{FF2B5EF4-FFF2-40B4-BE49-F238E27FC236}">
                  <a16:creationId xmlns:a16="http://schemas.microsoft.com/office/drawing/2014/main" id="{20E5AEFB-458D-4115-91EF-16A41F975706}"/>
                </a:ext>
              </a:extLst>
            </p:cNvPr>
            <p:cNvGrpSpPr/>
            <p:nvPr/>
          </p:nvGrpSpPr>
          <p:grpSpPr>
            <a:xfrm>
              <a:off x="1000616" y="788037"/>
              <a:ext cx="5076024" cy="5089602"/>
              <a:chOff x="1000616" y="788037"/>
              <a:chExt cx="5076024" cy="5089602"/>
            </a:xfrm>
          </p:grpSpPr>
          <p:sp>
            <p:nvSpPr>
              <p:cNvPr id="56" name="Oval 55">
                <a:extLst>
                  <a:ext uri="{FF2B5EF4-FFF2-40B4-BE49-F238E27FC236}">
                    <a16:creationId xmlns:a16="http://schemas.microsoft.com/office/drawing/2014/main" id="{3392DC1B-0527-4B43-A72B-DBAFAA306ADE}"/>
                  </a:ext>
                </a:extLst>
              </p:cNvPr>
              <p:cNvSpPr/>
              <p:nvPr/>
            </p:nvSpPr>
            <p:spPr bwMode="auto">
              <a:xfrm rot="2040000">
                <a:off x="3249993" y="5249369"/>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F06DDF0F-11D7-4429-B7DD-5404ABCD014B}"/>
                  </a:ext>
                </a:extLst>
              </p:cNvPr>
              <p:cNvSpPr/>
              <p:nvPr/>
            </p:nvSpPr>
            <p:spPr bwMode="auto">
              <a:xfrm rot="3420000">
                <a:off x="4103703" y="992487"/>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3B0B9874-9604-4EF3-A158-C38BB4BDC201}"/>
                  </a:ext>
                </a:extLst>
              </p:cNvPr>
              <p:cNvSpPr/>
              <p:nvPr/>
            </p:nvSpPr>
            <p:spPr bwMode="auto">
              <a:xfrm rot="17580000" flipH="1">
                <a:off x="5467040" y="3034072"/>
                <a:ext cx="609600" cy="609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638F1267-C835-4F38-82D5-F02BFA546382}"/>
                  </a:ext>
                </a:extLst>
              </p:cNvPr>
              <p:cNvSpPr/>
              <p:nvPr/>
            </p:nvSpPr>
            <p:spPr bwMode="auto">
              <a:xfrm rot="20280000" flipH="1">
                <a:off x="2414193" y="918568"/>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2E554CF8-2C34-4E94-B238-E9011D90650F}"/>
                  </a:ext>
                </a:extLst>
              </p:cNvPr>
              <p:cNvSpPr/>
              <p:nvPr/>
            </p:nvSpPr>
            <p:spPr bwMode="auto">
              <a:xfrm flipH="1">
                <a:off x="3244412" y="788037"/>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3EFF5DA0-49A3-4C2E-8968-8264AE0F13C4}"/>
                  </a:ext>
                </a:extLst>
              </p:cNvPr>
              <p:cNvSpPr/>
              <p:nvPr/>
            </p:nvSpPr>
            <p:spPr bwMode="auto">
              <a:xfrm rot="1320000">
                <a:off x="1710455" y="1393677"/>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59D4293-C1BA-4D84-8FD8-C0D9E3295268}"/>
                  </a:ext>
                </a:extLst>
              </p:cNvPr>
              <p:cNvSpPr/>
              <p:nvPr/>
            </p:nvSpPr>
            <p:spPr bwMode="auto">
              <a:xfrm rot="18900000" flipH="1">
                <a:off x="1000616" y="3029615"/>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Oval 177">
                <a:extLst>
                  <a:ext uri="{FF2B5EF4-FFF2-40B4-BE49-F238E27FC236}">
                    <a16:creationId xmlns:a16="http://schemas.microsoft.com/office/drawing/2014/main" id="{305A0D78-5F7B-43FA-990D-777AEE3D7132}"/>
                  </a:ext>
                </a:extLst>
              </p:cNvPr>
              <p:cNvSpPr/>
              <p:nvPr/>
            </p:nvSpPr>
            <p:spPr bwMode="auto">
              <a:xfrm rot="2700000">
                <a:off x="5285495" y="2136329"/>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1" name="Oval 180">
                <a:extLst>
                  <a:ext uri="{FF2B5EF4-FFF2-40B4-BE49-F238E27FC236}">
                    <a16:creationId xmlns:a16="http://schemas.microsoft.com/office/drawing/2014/main" id="{33B9E3DC-1B54-4BBA-94D4-2993F0A5245E}"/>
                  </a:ext>
                </a:extLst>
              </p:cNvPr>
              <p:cNvSpPr/>
              <p:nvPr/>
            </p:nvSpPr>
            <p:spPr bwMode="auto">
              <a:xfrm rot="2700000">
                <a:off x="4829899" y="1426252"/>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183">
                <a:extLst>
                  <a:ext uri="{FF2B5EF4-FFF2-40B4-BE49-F238E27FC236}">
                    <a16:creationId xmlns:a16="http://schemas.microsoft.com/office/drawing/2014/main" id="{F2D8CE35-9A58-4CF9-9AE7-B021BE5E3733}"/>
                  </a:ext>
                </a:extLst>
              </p:cNvPr>
              <p:cNvSpPr/>
              <p:nvPr/>
            </p:nvSpPr>
            <p:spPr bwMode="auto">
              <a:xfrm rot="4020000">
                <a:off x="1147799" y="2097961"/>
                <a:ext cx="668864" cy="668864"/>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96CA4F7B-583C-40B9-BD12-3F77BAE09EC1}"/>
                  </a:ext>
                </a:extLst>
              </p:cNvPr>
              <p:cNvSpPr/>
              <p:nvPr/>
            </p:nvSpPr>
            <p:spPr bwMode="auto">
              <a:xfrm rot="2040000">
                <a:off x="5305690" y="3870727"/>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Oval 187">
                <a:extLst>
                  <a:ext uri="{FF2B5EF4-FFF2-40B4-BE49-F238E27FC236}">
                    <a16:creationId xmlns:a16="http://schemas.microsoft.com/office/drawing/2014/main" id="{0B0313CD-3360-4FA9-AB8C-472B23B2D492}"/>
                  </a:ext>
                </a:extLst>
              </p:cNvPr>
              <p:cNvSpPr/>
              <p:nvPr/>
            </p:nvSpPr>
            <p:spPr bwMode="auto">
              <a:xfrm rot="2040000">
                <a:off x="4078673" y="5061412"/>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C19982D8-8908-4D3F-8FF5-BA175BF96B36}"/>
                  </a:ext>
                </a:extLst>
              </p:cNvPr>
              <p:cNvSpPr/>
              <p:nvPr/>
            </p:nvSpPr>
            <p:spPr bwMode="auto">
              <a:xfrm rot="2040000">
                <a:off x="4808090" y="4607903"/>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4E38E05C-1175-4D15-B199-98B303B5B3EC}"/>
                  </a:ext>
                </a:extLst>
              </p:cNvPr>
              <p:cNvSpPr/>
              <p:nvPr/>
            </p:nvSpPr>
            <p:spPr bwMode="auto">
              <a:xfrm rot="2040000">
                <a:off x="1164594" y="3855523"/>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263F66B2-1B84-489B-A458-C77139F61AA4}"/>
                  </a:ext>
                </a:extLst>
              </p:cNvPr>
              <p:cNvSpPr/>
              <p:nvPr/>
            </p:nvSpPr>
            <p:spPr bwMode="auto">
              <a:xfrm rot="2040000">
                <a:off x="1648180" y="4618972"/>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7E466A-B469-4950-A124-B600401F7675}"/>
                  </a:ext>
                </a:extLst>
              </p:cNvPr>
              <p:cNvSpPr/>
              <p:nvPr/>
            </p:nvSpPr>
            <p:spPr bwMode="auto">
              <a:xfrm rot="2040000">
                <a:off x="2382724" y="5048640"/>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Freeform 5">
              <a:extLst>
                <a:ext uri="{FF2B5EF4-FFF2-40B4-BE49-F238E27FC236}">
                  <a16:creationId xmlns:a16="http://schemas.microsoft.com/office/drawing/2014/main" id="{EA72DE83-36A0-40CB-A995-32AAA3ECEE89}"/>
                </a:ext>
              </a:extLst>
            </p:cNvPr>
            <p:cNvSpPr>
              <a:spLocks/>
            </p:cNvSpPr>
            <p:nvPr/>
          </p:nvSpPr>
          <p:spPr bwMode="auto">
            <a:xfrm>
              <a:off x="837002" y="612295"/>
              <a:ext cx="5423216" cy="5431828"/>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cap="flat" cmpd="sng" algn="ctr">
              <a:solidFill>
                <a:srgbClr val="0078D7"/>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7" name="Oval 6">
            <a:extLst>
              <a:ext uri="{FF2B5EF4-FFF2-40B4-BE49-F238E27FC236}">
                <a16:creationId xmlns:a16="http://schemas.microsoft.com/office/drawing/2014/main" id="{79FA0FB4-2904-424C-AD14-FA362CCB9D93}"/>
              </a:ext>
            </a:extLst>
          </p:cNvPr>
          <p:cNvSpPr/>
          <p:nvPr/>
        </p:nvSpPr>
        <p:spPr bwMode="auto">
          <a:xfrm>
            <a:off x="398808" y="775319"/>
            <a:ext cx="5522976" cy="5522976"/>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00E32488-1F19-499E-A16B-992EE9209AF1}"/>
              </a:ext>
            </a:extLst>
          </p:cNvPr>
          <p:cNvGrpSpPr/>
          <p:nvPr/>
        </p:nvGrpSpPr>
        <p:grpSpPr>
          <a:xfrm>
            <a:off x="187926" y="555655"/>
            <a:ext cx="5970751" cy="5962307"/>
            <a:chOff x="575444" y="346262"/>
            <a:chExt cx="5970751" cy="5962307"/>
          </a:xfrm>
        </p:grpSpPr>
        <p:grpSp>
          <p:nvGrpSpPr>
            <p:cNvPr id="28" name="Group 27">
              <a:extLst>
                <a:ext uri="{FF2B5EF4-FFF2-40B4-BE49-F238E27FC236}">
                  <a16:creationId xmlns:a16="http://schemas.microsoft.com/office/drawing/2014/main" id="{F986A40C-9F38-4519-9B99-95069527D0FA}"/>
                </a:ext>
              </a:extLst>
            </p:cNvPr>
            <p:cNvGrpSpPr/>
            <p:nvPr/>
          </p:nvGrpSpPr>
          <p:grpSpPr>
            <a:xfrm>
              <a:off x="3765472" y="5784905"/>
              <a:ext cx="523664" cy="523664"/>
              <a:chOff x="3765472" y="5784905"/>
              <a:chExt cx="523664" cy="523664"/>
            </a:xfrm>
          </p:grpSpPr>
          <p:sp>
            <p:nvSpPr>
              <p:cNvPr id="143" name="Oval 142">
                <a:extLst>
                  <a:ext uri="{FF2B5EF4-FFF2-40B4-BE49-F238E27FC236}">
                    <a16:creationId xmlns:a16="http://schemas.microsoft.com/office/drawing/2014/main" id="{746D2F79-0B9F-4409-A3C6-52AE53ACFFEB}"/>
                  </a:ext>
                </a:extLst>
              </p:cNvPr>
              <p:cNvSpPr/>
              <p:nvPr/>
            </p:nvSpPr>
            <p:spPr bwMode="auto">
              <a:xfrm rot="21000000" flipH="1">
                <a:off x="3765472" y="5784905"/>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ingerprint_E928">
                <a:extLst>
                  <a:ext uri="{FF2B5EF4-FFF2-40B4-BE49-F238E27FC236}">
                    <a16:creationId xmlns:a16="http://schemas.microsoft.com/office/drawing/2014/main" id="{BC8D5B94-D7D0-47E3-B110-F2164D886064}"/>
                  </a:ext>
                </a:extLst>
              </p:cNvPr>
              <p:cNvSpPr>
                <a:spLocks noChangeAspect="1" noEditPoints="1"/>
              </p:cNvSpPr>
              <p:nvPr/>
            </p:nvSpPr>
            <p:spPr bwMode="auto">
              <a:xfrm>
                <a:off x="3905131" y="5882437"/>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C8B1EE2D-B163-4A75-BFED-B8E808B5E884}"/>
                </a:ext>
              </a:extLst>
            </p:cNvPr>
            <p:cNvGrpSpPr/>
            <p:nvPr/>
          </p:nvGrpSpPr>
          <p:grpSpPr>
            <a:xfrm>
              <a:off x="2806492" y="346262"/>
              <a:ext cx="523664" cy="523664"/>
              <a:chOff x="2806492" y="346262"/>
              <a:chExt cx="523664" cy="523664"/>
            </a:xfrm>
          </p:grpSpPr>
          <p:sp>
            <p:nvSpPr>
              <p:cNvPr id="141" name="Oval 140">
                <a:extLst>
                  <a:ext uri="{FF2B5EF4-FFF2-40B4-BE49-F238E27FC236}">
                    <a16:creationId xmlns:a16="http://schemas.microsoft.com/office/drawing/2014/main" id="{3FA079C2-98D0-476D-903A-FD6DDFBDBC2C}"/>
                  </a:ext>
                </a:extLst>
              </p:cNvPr>
              <p:cNvSpPr/>
              <p:nvPr/>
            </p:nvSpPr>
            <p:spPr bwMode="auto">
              <a:xfrm rot="21000000" flipH="1">
                <a:off x="2806492" y="346262"/>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key">
                <a:extLst>
                  <a:ext uri="{FF2B5EF4-FFF2-40B4-BE49-F238E27FC236}">
                    <a16:creationId xmlns:a16="http://schemas.microsoft.com/office/drawing/2014/main" id="{82797153-6D6F-42A6-86AF-1D7FE9941E56}"/>
                  </a:ext>
                </a:extLst>
              </p:cNvPr>
              <p:cNvSpPr>
                <a:spLocks noChangeAspect="1" noEditPoints="1"/>
              </p:cNvSpPr>
              <p:nvPr/>
            </p:nvSpPr>
            <p:spPr bwMode="auto">
              <a:xfrm>
                <a:off x="2920621" y="461149"/>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FFCED103-A1A8-4508-B182-612E3BAEE559}"/>
                </a:ext>
              </a:extLst>
            </p:cNvPr>
            <p:cNvGrpSpPr/>
            <p:nvPr/>
          </p:nvGrpSpPr>
          <p:grpSpPr>
            <a:xfrm>
              <a:off x="1782086" y="749786"/>
              <a:ext cx="523664" cy="523664"/>
              <a:chOff x="1782086" y="749786"/>
              <a:chExt cx="523664" cy="523664"/>
            </a:xfrm>
          </p:grpSpPr>
          <p:sp>
            <p:nvSpPr>
              <p:cNvPr id="139" name="Oval 138">
                <a:extLst>
                  <a:ext uri="{FF2B5EF4-FFF2-40B4-BE49-F238E27FC236}">
                    <a16:creationId xmlns:a16="http://schemas.microsoft.com/office/drawing/2014/main" id="{AA8F871A-3D84-4919-A454-3EE9FAA46A4D}"/>
                  </a:ext>
                </a:extLst>
              </p:cNvPr>
              <p:cNvSpPr/>
              <p:nvPr/>
            </p:nvSpPr>
            <p:spPr bwMode="auto">
              <a:xfrm rot="19620000" flipH="1">
                <a:off x="1782086" y="749786"/>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Temperature_med">
                <a:extLst>
                  <a:ext uri="{FF2B5EF4-FFF2-40B4-BE49-F238E27FC236}">
                    <a16:creationId xmlns:a16="http://schemas.microsoft.com/office/drawing/2014/main" id="{BC538143-1AE6-4F07-9DF3-16DBE81D9871}"/>
                  </a:ext>
                </a:extLst>
              </p:cNvPr>
              <p:cNvSpPr>
                <a:spLocks noChangeAspect="1" noEditPoints="1"/>
              </p:cNvSpPr>
              <p:nvPr/>
            </p:nvSpPr>
            <p:spPr bwMode="auto">
              <a:xfrm>
                <a:off x="1972034" y="831865"/>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D22F5FC5-F99A-4CF5-95AC-BF7917C241DE}"/>
                </a:ext>
              </a:extLst>
            </p:cNvPr>
            <p:cNvGrpSpPr/>
            <p:nvPr/>
          </p:nvGrpSpPr>
          <p:grpSpPr>
            <a:xfrm>
              <a:off x="1024081" y="1481783"/>
              <a:ext cx="523664" cy="523664"/>
              <a:chOff x="1024081" y="1481783"/>
              <a:chExt cx="523664" cy="523664"/>
            </a:xfrm>
          </p:grpSpPr>
          <p:sp>
            <p:nvSpPr>
              <p:cNvPr id="137" name="Oval 136">
                <a:extLst>
                  <a:ext uri="{FF2B5EF4-FFF2-40B4-BE49-F238E27FC236}">
                    <a16:creationId xmlns:a16="http://schemas.microsoft.com/office/drawing/2014/main" id="{3FAA43C1-FEAA-4E68-AE40-6B719565F0AD}"/>
                  </a:ext>
                </a:extLst>
              </p:cNvPr>
              <p:cNvSpPr/>
              <p:nvPr/>
            </p:nvSpPr>
            <p:spPr bwMode="auto">
              <a:xfrm rot="18300000" flipH="1">
                <a:off x="1024081" y="1481783"/>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News_E900">
                <a:extLst>
                  <a:ext uri="{FF2B5EF4-FFF2-40B4-BE49-F238E27FC236}">
                    <a16:creationId xmlns:a16="http://schemas.microsoft.com/office/drawing/2014/main" id="{197C3EDA-09D4-42A4-81BA-D9C1ED640A37}"/>
                  </a:ext>
                </a:extLst>
              </p:cNvPr>
              <p:cNvSpPr>
                <a:spLocks noChangeAspect="1" noEditPoints="1"/>
              </p:cNvSpPr>
              <p:nvPr/>
            </p:nvSpPr>
            <p:spPr bwMode="auto">
              <a:xfrm>
                <a:off x="1121106" y="1633607"/>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37B36829-EC8E-4E40-B866-A646B71EDD4B}"/>
                </a:ext>
              </a:extLst>
            </p:cNvPr>
            <p:cNvGrpSpPr/>
            <p:nvPr/>
          </p:nvGrpSpPr>
          <p:grpSpPr>
            <a:xfrm>
              <a:off x="970186" y="4569480"/>
              <a:ext cx="523664" cy="523664"/>
              <a:chOff x="970186" y="4569480"/>
              <a:chExt cx="523664" cy="523664"/>
            </a:xfrm>
          </p:grpSpPr>
          <p:sp>
            <p:nvSpPr>
              <p:cNvPr id="135" name="Oval 134">
                <a:extLst>
                  <a:ext uri="{FF2B5EF4-FFF2-40B4-BE49-F238E27FC236}">
                    <a16:creationId xmlns:a16="http://schemas.microsoft.com/office/drawing/2014/main" id="{11ADC766-7E15-42EE-AA64-C8CAE3A688B6}"/>
                  </a:ext>
                </a:extLst>
              </p:cNvPr>
              <p:cNvSpPr/>
              <p:nvPr/>
            </p:nvSpPr>
            <p:spPr bwMode="auto">
              <a:xfrm rot="3420000">
                <a:off x="970186" y="4569480"/>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ShoppingCart_E7BF">
                <a:extLst>
                  <a:ext uri="{FF2B5EF4-FFF2-40B4-BE49-F238E27FC236}">
                    <a16:creationId xmlns:a16="http://schemas.microsoft.com/office/drawing/2014/main" id="{8237A9F0-EB90-4AF1-8168-6F8180026FC2}"/>
                  </a:ext>
                </a:extLst>
              </p:cNvPr>
              <p:cNvSpPr>
                <a:spLocks noChangeAspect="1" noEditPoints="1"/>
              </p:cNvSpPr>
              <p:nvPr/>
            </p:nvSpPr>
            <p:spPr bwMode="auto">
              <a:xfrm>
                <a:off x="1068972" y="4692665"/>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AF357499-EDAD-4E1E-A513-33C0CBBDCF04}"/>
                </a:ext>
              </a:extLst>
            </p:cNvPr>
            <p:cNvGrpSpPr/>
            <p:nvPr/>
          </p:nvGrpSpPr>
          <p:grpSpPr>
            <a:xfrm>
              <a:off x="2711881" y="5766514"/>
              <a:ext cx="523664" cy="523664"/>
              <a:chOff x="2711881" y="5766514"/>
              <a:chExt cx="523664" cy="523664"/>
            </a:xfrm>
          </p:grpSpPr>
          <p:sp>
            <p:nvSpPr>
              <p:cNvPr id="131" name="Oval 130">
                <a:extLst>
                  <a:ext uri="{FF2B5EF4-FFF2-40B4-BE49-F238E27FC236}">
                    <a16:creationId xmlns:a16="http://schemas.microsoft.com/office/drawing/2014/main" id="{28953961-6967-4D38-BCDF-3E6BC7B5A83F}"/>
                  </a:ext>
                </a:extLst>
              </p:cNvPr>
              <p:cNvSpPr/>
              <p:nvPr/>
            </p:nvSpPr>
            <p:spPr bwMode="auto">
              <a:xfrm rot="720000" flipH="1">
                <a:off x="2711881" y="576651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TagLegacy_E1CB">
                <a:extLst>
                  <a:ext uri="{FF2B5EF4-FFF2-40B4-BE49-F238E27FC236}">
                    <a16:creationId xmlns:a16="http://schemas.microsoft.com/office/drawing/2014/main" id="{7B5C0193-3AA4-4CDA-976D-41A424533CCC}"/>
                  </a:ext>
                </a:extLst>
              </p:cNvPr>
              <p:cNvSpPr>
                <a:spLocks noChangeAspect="1" noEditPoints="1"/>
              </p:cNvSpPr>
              <p:nvPr/>
            </p:nvSpPr>
            <p:spPr bwMode="auto">
              <a:xfrm>
                <a:off x="2809885" y="5897577"/>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12C5DD1E-D47E-4E88-AF5D-3291BCAEF908}"/>
                </a:ext>
              </a:extLst>
            </p:cNvPr>
            <p:cNvGrpSpPr/>
            <p:nvPr/>
          </p:nvGrpSpPr>
          <p:grpSpPr>
            <a:xfrm>
              <a:off x="585051" y="2491483"/>
              <a:ext cx="523664" cy="523664"/>
              <a:chOff x="585051" y="2491483"/>
              <a:chExt cx="523664" cy="523664"/>
            </a:xfrm>
          </p:grpSpPr>
          <p:sp>
            <p:nvSpPr>
              <p:cNvPr id="129" name="Oval 128">
                <a:extLst>
                  <a:ext uri="{FF2B5EF4-FFF2-40B4-BE49-F238E27FC236}">
                    <a16:creationId xmlns:a16="http://schemas.microsoft.com/office/drawing/2014/main" id="{AA00E672-F3EB-4E1C-9D48-383E05763589}"/>
                  </a:ext>
                </a:extLst>
              </p:cNvPr>
              <p:cNvSpPr/>
              <p:nvPr/>
            </p:nvSpPr>
            <p:spPr bwMode="auto">
              <a:xfrm rot="16920000" flipH="1">
                <a:off x="585051" y="2491483"/>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Freeform 13">
                <a:extLst>
                  <a:ext uri="{FF2B5EF4-FFF2-40B4-BE49-F238E27FC236}">
                    <a16:creationId xmlns:a16="http://schemas.microsoft.com/office/drawing/2014/main" id="{83BDB31D-AD7A-4251-B24E-BF127EF7C83F}"/>
                  </a:ext>
                </a:extLst>
              </p:cNvPr>
              <p:cNvSpPr>
                <a:spLocks noEditPoints="1"/>
              </p:cNvSpPr>
              <p:nvPr/>
            </p:nvSpPr>
            <p:spPr bwMode="auto">
              <a:xfrm>
                <a:off x="687539" y="2605353"/>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CEFFFEF3-07A3-4E56-AD31-D351FAA28EDB}"/>
                </a:ext>
              </a:extLst>
            </p:cNvPr>
            <p:cNvGrpSpPr/>
            <p:nvPr/>
          </p:nvGrpSpPr>
          <p:grpSpPr>
            <a:xfrm>
              <a:off x="3860083" y="364652"/>
              <a:ext cx="523664" cy="523664"/>
              <a:chOff x="3860083" y="364652"/>
              <a:chExt cx="523664" cy="523664"/>
            </a:xfrm>
          </p:grpSpPr>
          <p:sp>
            <p:nvSpPr>
              <p:cNvPr id="127" name="Oval 126">
                <a:extLst>
                  <a:ext uri="{FF2B5EF4-FFF2-40B4-BE49-F238E27FC236}">
                    <a16:creationId xmlns:a16="http://schemas.microsoft.com/office/drawing/2014/main" id="{47BAE2B5-650E-48A2-8610-39547F734D26}"/>
                  </a:ext>
                </a:extLst>
              </p:cNvPr>
              <p:cNvSpPr/>
              <p:nvPr/>
            </p:nvSpPr>
            <p:spPr bwMode="auto">
              <a:xfrm rot="720000" flipH="1">
                <a:off x="3860083" y="364652"/>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Freeform 33">
                <a:extLst>
                  <a:ext uri="{FF2B5EF4-FFF2-40B4-BE49-F238E27FC236}">
                    <a16:creationId xmlns:a16="http://schemas.microsoft.com/office/drawing/2014/main" id="{71365020-E129-4F67-A952-1CCA370FCF18}"/>
                  </a:ext>
                </a:extLst>
              </p:cNvPr>
              <p:cNvSpPr>
                <a:spLocks/>
              </p:cNvSpPr>
              <p:nvPr/>
            </p:nvSpPr>
            <p:spPr bwMode="auto">
              <a:xfrm>
                <a:off x="3963283" y="492140"/>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52C0C273-0536-4A6B-8B8A-A03484F5F995}"/>
                </a:ext>
              </a:extLst>
            </p:cNvPr>
            <p:cNvGrpSpPr/>
            <p:nvPr/>
          </p:nvGrpSpPr>
          <p:grpSpPr>
            <a:xfrm>
              <a:off x="575444" y="3592459"/>
              <a:ext cx="523664" cy="523664"/>
              <a:chOff x="575444" y="3592459"/>
              <a:chExt cx="523664" cy="523664"/>
            </a:xfrm>
          </p:grpSpPr>
          <p:sp>
            <p:nvSpPr>
              <p:cNvPr id="125" name="Oval 124">
                <a:extLst>
                  <a:ext uri="{FF2B5EF4-FFF2-40B4-BE49-F238E27FC236}">
                    <a16:creationId xmlns:a16="http://schemas.microsoft.com/office/drawing/2014/main" id="{E500BC52-B8AE-457B-BA6C-137FBCB8D222}"/>
                  </a:ext>
                </a:extLst>
              </p:cNvPr>
              <p:cNvSpPr/>
              <p:nvPr/>
            </p:nvSpPr>
            <p:spPr bwMode="auto">
              <a:xfrm rot="4740000">
                <a:off x="575444" y="3592459"/>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Freeform 17">
                <a:extLst>
                  <a:ext uri="{FF2B5EF4-FFF2-40B4-BE49-F238E27FC236}">
                    <a16:creationId xmlns:a16="http://schemas.microsoft.com/office/drawing/2014/main" id="{201EFBAA-6858-4D0D-A7BB-5794BB05E31D}"/>
                  </a:ext>
                </a:extLst>
              </p:cNvPr>
              <p:cNvSpPr>
                <a:spLocks noEditPoints="1"/>
              </p:cNvSpPr>
              <p:nvPr/>
            </p:nvSpPr>
            <p:spPr bwMode="auto">
              <a:xfrm>
                <a:off x="664915" y="3695290"/>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86386365-EEFF-4D89-81A5-1402ED575F6A}"/>
                </a:ext>
              </a:extLst>
            </p:cNvPr>
            <p:cNvGrpSpPr/>
            <p:nvPr/>
          </p:nvGrpSpPr>
          <p:grpSpPr>
            <a:xfrm>
              <a:off x="1741900" y="5354781"/>
              <a:ext cx="523664" cy="523664"/>
              <a:chOff x="1741900" y="5354781"/>
              <a:chExt cx="523664" cy="523664"/>
            </a:xfrm>
          </p:grpSpPr>
          <p:sp>
            <p:nvSpPr>
              <p:cNvPr id="78" name="Oval 77">
                <a:extLst>
                  <a:ext uri="{FF2B5EF4-FFF2-40B4-BE49-F238E27FC236}">
                    <a16:creationId xmlns:a16="http://schemas.microsoft.com/office/drawing/2014/main" id="{97CEE5B1-15F0-4A42-A004-30897C3758B8}"/>
                  </a:ext>
                </a:extLst>
              </p:cNvPr>
              <p:cNvSpPr/>
              <p:nvPr/>
            </p:nvSpPr>
            <p:spPr bwMode="auto">
              <a:xfrm rot="2040000">
                <a:off x="1741900" y="5354781"/>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25">
                <a:extLst>
                  <a:ext uri="{FF2B5EF4-FFF2-40B4-BE49-F238E27FC236}">
                    <a16:creationId xmlns:a16="http://schemas.microsoft.com/office/drawing/2014/main" id="{3EA176DC-5024-4B81-B5BA-1BD4BB5A298C}"/>
                  </a:ext>
                </a:extLst>
              </p:cNvPr>
              <p:cNvSpPr>
                <a:spLocks noEditPoints="1"/>
              </p:cNvSpPr>
              <p:nvPr/>
            </p:nvSpPr>
            <p:spPr bwMode="auto">
              <a:xfrm>
                <a:off x="1851888" y="5468253"/>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B5B1BEA7-E82C-463F-8CA4-E5A8831C9F12}"/>
                </a:ext>
              </a:extLst>
            </p:cNvPr>
            <p:cNvGrpSpPr/>
            <p:nvPr/>
          </p:nvGrpSpPr>
          <p:grpSpPr>
            <a:xfrm>
              <a:off x="5547883" y="4649384"/>
              <a:ext cx="523664" cy="523664"/>
              <a:chOff x="5547883" y="4649384"/>
              <a:chExt cx="523664" cy="523664"/>
            </a:xfrm>
          </p:grpSpPr>
          <p:sp>
            <p:nvSpPr>
              <p:cNvPr id="76" name="Oval 75">
                <a:extLst>
                  <a:ext uri="{FF2B5EF4-FFF2-40B4-BE49-F238E27FC236}">
                    <a16:creationId xmlns:a16="http://schemas.microsoft.com/office/drawing/2014/main" id="{C47016B9-929E-426F-86B1-49F068C0329A}"/>
                  </a:ext>
                </a:extLst>
              </p:cNvPr>
              <p:cNvSpPr/>
              <p:nvPr/>
            </p:nvSpPr>
            <p:spPr bwMode="auto">
              <a:xfrm rot="18300000" flipH="1">
                <a:off x="5547883" y="464938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speedometer_2">
                <a:extLst>
                  <a:ext uri="{FF2B5EF4-FFF2-40B4-BE49-F238E27FC236}">
                    <a16:creationId xmlns:a16="http://schemas.microsoft.com/office/drawing/2014/main" id="{560491FA-F3BB-4B62-86DC-17607AA472E4}"/>
                  </a:ext>
                </a:extLst>
              </p:cNvPr>
              <p:cNvSpPr>
                <a:spLocks noChangeAspect="1" noEditPoints="1"/>
              </p:cNvSpPr>
              <p:nvPr/>
            </p:nvSpPr>
            <p:spPr bwMode="auto">
              <a:xfrm>
                <a:off x="5662601" y="4764102"/>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44B2960C-CF89-45CC-A70A-637DE9023148}"/>
                </a:ext>
              </a:extLst>
            </p:cNvPr>
            <p:cNvGrpSpPr/>
            <p:nvPr/>
          </p:nvGrpSpPr>
          <p:grpSpPr>
            <a:xfrm>
              <a:off x="4789878" y="5381381"/>
              <a:ext cx="523664" cy="523664"/>
              <a:chOff x="4789878" y="5381381"/>
              <a:chExt cx="523664" cy="523664"/>
            </a:xfrm>
          </p:grpSpPr>
          <p:sp>
            <p:nvSpPr>
              <p:cNvPr id="74" name="Oval 73">
                <a:extLst>
                  <a:ext uri="{FF2B5EF4-FFF2-40B4-BE49-F238E27FC236}">
                    <a16:creationId xmlns:a16="http://schemas.microsoft.com/office/drawing/2014/main" id="{B2F85E34-E988-41C7-84EF-DEBF33D729C0}"/>
                  </a:ext>
                </a:extLst>
              </p:cNvPr>
              <p:cNvSpPr/>
              <p:nvPr/>
            </p:nvSpPr>
            <p:spPr bwMode="auto">
              <a:xfrm rot="19620000" flipH="1">
                <a:off x="4789878" y="5381381"/>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document_6">
                <a:extLst>
                  <a:ext uri="{FF2B5EF4-FFF2-40B4-BE49-F238E27FC236}">
                    <a16:creationId xmlns:a16="http://schemas.microsoft.com/office/drawing/2014/main" id="{D046D8CC-EDE0-4D89-AB0E-2EFD816783AC}"/>
                  </a:ext>
                </a:extLst>
              </p:cNvPr>
              <p:cNvSpPr>
                <a:spLocks noChangeAspect="1" noEditPoints="1"/>
              </p:cNvSpPr>
              <p:nvPr/>
            </p:nvSpPr>
            <p:spPr bwMode="auto">
              <a:xfrm>
                <a:off x="4938972" y="5502290"/>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1" name="Group 30">
              <a:extLst>
                <a:ext uri="{FF2B5EF4-FFF2-40B4-BE49-F238E27FC236}">
                  <a16:creationId xmlns:a16="http://schemas.microsoft.com/office/drawing/2014/main" id="{F6A92E8E-DD2A-4B19-83D4-74A4A2CE0E03}"/>
                </a:ext>
              </a:extLst>
            </p:cNvPr>
            <p:cNvGrpSpPr/>
            <p:nvPr/>
          </p:nvGrpSpPr>
          <p:grpSpPr>
            <a:xfrm>
              <a:off x="5986913" y="3639684"/>
              <a:ext cx="523664" cy="523664"/>
              <a:chOff x="5986913" y="3639684"/>
              <a:chExt cx="523664" cy="523664"/>
            </a:xfrm>
          </p:grpSpPr>
          <p:sp>
            <p:nvSpPr>
              <p:cNvPr id="70" name="Oval 69">
                <a:extLst>
                  <a:ext uri="{FF2B5EF4-FFF2-40B4-BE49-F238E27FC236}">
                    <a16:creationId xmlns:a16="http://schemas.microsoft.com/office/drawing/2014/main" id="{57E935FE-1E59-4736-AAAB-16147625DAA5}"/>
                  </a:ext>
                </a:extLst>
              </p:cNvPr>
              <p:cNvSpPr/>
              <p:nvPr/>
            </p:nvSpPr>
            <p:spPr bwMode="auto">
              <a:xfrm rot="16920000" flipH="1">
                <a:off x="5986913" y="363968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a:extLst>
                  <a:ext uri="{FF2B5EF4-FFF2-40B4-BE49-F238E27FC236}">
                    <a16:creationId xmlns:a16="http://schemas.microsoft.com/office/drawing/2014/main" id="{A47E6771-B304-4221-9DA6-6EF843C00E98}"/>
                  </a:ext>
                </a:extLst>
              </p:cNvPr>
              <p:cNvGrpSpPr/>
              <p:nvPr/>
            </p:nvGrpSpPr>
            <p:grpSpPr>
              <a:xfrm>
                <a:off x="6075731" y="3800490"/>
                <a:ext cx="346030" cy="202052"/>
                <a:chOff x="11030366" y="2382953"/>
                <a:chExt cx="397040" cy="231838"/>
              </a:xfrm>
            </p:grpSpPr>
            <p:sp>
              <p:nvSpPr>
                <p:cNvPr id="72" name="Freeform 77">
                  <a:extLst>
                    <a:ext uri="{FF2B5EF4-FFF2-40B4-BE49-F238E27FC236}">
                      <a16:creationId xmlns:a16="http://schemas.microsoft.com/office/drawing/2014/main" id="{2D1A346B-13A2-45C6-9792-8ABCEE73B067}"/>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Freeform 78">
                  <a:extLst>
                    <a:ext uri="{FF2B5EF4-FFF2-40B4-BE49-F238E27FC236}">
                      <a16:creationId xmlns:a16="http://schemas.microsoft.com/office/drawing/2014/main" id="{704E3F8A-733F-4401-A8D3-F29FA38BBED6}"/>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26" name="Group 225">
              <a:extLst>
                <a:ext uri="{FF2B5EF4-FFF2-40B4-BE49-F238E27FC236}">
                  <a16:creationId xmlns:a16="http://schemas.microsoft.com/office/drawing/2014/main" id="{0C770AA0-EBAC-408A-B9DE-09E23C419AC2}"/>
                </a:ext>
              </a:extLst>
            </p:cNvPr>
            <p:cNvGrpSpPr/>
            <p:nvPr/>
          </p:nvGrpSpPr>
          <p:grpSpPr>
            <a:xfrm>
              <a:off x="5620945" y="1537829"/>
              <a:ext cx="527686" cy="527686"/>
              <a:chOff x="5620945" y="1537829"/>
              <a:chExt cx="527686" cy="527686"/>
            </a:xfrm>
          </p:grpSpPr>
          <p:sp>
            <p:nvSpPr>
              <p:cNvPr id="60" name="Oval 59">
                <a:extLst>
                  <a:ext uri="{FF2B5EF4-FFF2-40B4-BE49-F238E27FC236}">
                    <a16:creationId xmlns:a16="http://schemas.microsoft.com/office/drawing/2014/main" id="{A7FADB73-1B66-4164-BC09-82670FE0F7DE}"/>
                  </a:ext>
                </a:extLst>
              </p:cNvPr>
              <p:cNvSpPr/>
              <p:nvPr/>
            </p:nvSpPr>
            <p:spPr bwMode="auto">
              <a:xfrm rot="4020000">
                <a:off x="5620945" y="1537829"/>
                <a:ext cx="527686" cy="52768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Freeform 5">
                <a:extLst>
                  <a:ext uri="{FF2B5EF4-FFF2-40B4-BE49-F238E27FC236}">
                    <a16:creationId xmlns:a16="http://schemas.microsoft.com/office/drawing/2014/main" id="{18038F41-BECE-46A9-A20A-75E1B46C6744}"/>
                  </a:ext>
                </a:extLst>
              </p:cNvPr>
              <p:cNvSpPr>
                <a:spLocks noEditPoints="1"/>
              </p:cNvSpPr>
              <p:nvPr/>
            </p:nvSpPr>
            <p:spPr bwMode="auto">
              <a:xfrm>
                <a:off x="5763006" y="1644507"/>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857024DB-60EF-4960-843E-BDE595C27009}"/>
                </a:ext>
              </a:extLst>
            </p:cNvPr>
            <p:cNvGrpSpPr/>
            <p:nvPr/>
          </p:nvGrpSpPr>
          <p:grpSpPr>
            <a:xfrm>
              <a:off x="4832627" y="712558"/>
              <a:ext cx="523664" cy="523664"/>
              <a:chOff x="4832627" y="712558"/>
              <a:chExt cx="523664" cy="523664"/>
            </a:xfrm>
          </p:grpSpPr>
          <p:sp>
            <p:nvSpPr>
              <p:cNvPr id="194" name="Oval 193">
                <a:extLst>
                  <a:ext uri="{FF2B5EF4-FFF2-40B4-BE49-F238E27FC236}">
                    <a16:creationId xmlns:a16="http://schemas.microsoft.com/office/drawing/2014/main" id="{BB8EF8D0-5739-44F9-9F8C-501064E24824}"/>
                  </a:ext>
                </a:extLst>
              </p:cNvPr>
              <p:cNvSpPr/>
              <p:nvPr/>
            </p:nvSpPr>
            <p:spPr bwMode="auto">
              <a:xfrm rot="4740000">
                <a:off x="4832627" y="712558"/>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plant_3">
                <a:extLst>
                  <a:ext uri="{FF2B5EF4-FFF2-40B4-BE49-F238E27FC236}">
                    <a16:creationId xmlns:a16="http://schemas.microsoft.com/office/drawing/2014/main" id="{A585530C-5AD8-4BC5-8FC3-9B35B4E162A1}"/>
                  </a:ext>
                </a:extLst>
              </p:cNvPr>
              <p:cNvSpPr>
                <a:spLocks noChangeAspect="1" noEditPoints="1"/>
              </p:cNvSpPr>
              <p:nvPr/>
            </p:nvSpPr>
            <p:spPr bwMode="auto">
              <a:xfrm>
                <a:off x="4998548" y="810703"/>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83F7C7EC-C8AC-46C1-9738-84D53A2D11EF}"/>
                </a:ext>
              </a:extLst>
            </p:cNvPr>
            <p:cNvGrpSpPr/>
            <p:nvPr/>
          </p:nvGrpSpPr>
          <p:grpSpPr>
            <a:xfrm>
              <a:off x="6018509" y="2536178"/>
              <a:ext cx="527686" cy="527686"/>
              <a:chOff x="6018509" y="2536178"/>
              <a:chExt cx="527686" cy="527686"/>
            </a:xfrm>
          </p:grpSpPr>
          <p:sp>
            <p:nvSpPr>
              <p:cNvPr id="197" name="Oval 196">
                <a:extLst>
                  <a:ext uri="{FF2B5EF4-FFF2-40B4-BE49-F238E27FC236}">
                    <a16:creationId xmlns:a16="http://schemas.microsoft.com/office/drawing/2014/main" id="{3F4D9E01-7622-4EEB-A599-438762216C34}"/>
                  </a:ext>
                </a:extLst>
              </p:cNvPr>
              <p:cNvSpPr/>
              <p:nvPr/>
            </p:nvSpPr>
            <p:spPr bwMode="auto">
              <a:xfrm rot="5400000">
                <a:off x="6018509" y="2536178"/>
                <a:ext cx="527686" cy="52768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DeveloperTools_EC7A">
                <a:extLst>
                  <a:ext uri="{FF2B5EF4-FFF2-40B4-BE49-F238E27FC236}">
                    <a16:creationId xmlns:a16="http://schemas.microsoft.com/office/drawing/2014/main" id="{E8A14232-6EA0-4217-8BD9-262435BBCCAD}"/>
                  </a:ext>
                </a:extLst>
              </p:cNvPr>
              <p:cNvSpPr>
                <a:spLocks noChangeAspect="1" noEditPoints="1"/>
              </p:cNvSpPr>
              <p:nvPr/>
            </p:nvSpPr>
            <p:spPr bwMode="auto">
              <a:xfrm>
                <a:off x="6181178" y="2640606"/>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6" name="Oval 5">
            <a:extLst>
              <a:ext uri="{FF2B5EF4-FFF2-40B4-BE49-F238E27FC236}">
                <a16:creationId xmlns:a16="http://schemas.microsoft.com/office/drawing/2014/main" id="{6A59B9EE-1A46-447C-826D-C107FC4A6AFF}"/>
              </a:ext>
            </a:extLst>
          </p:cNvPr>
          <p:cNvSpPr/>
          <p:nvPr/>
        </p:nvSpPr>
        <p:spPr bwMode="auto">
          <a:xfrm>
            <a:off x="915444" y="1291955"/>
            <a:ext cx="4489704" cy="4489704"/>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FD510781-580A-43A9-8078-4BE52A9EEEE4}"/>
              </a:ext>
            </a:extLst>
          </p:cNvPr>
          <p:cNvGrpSpPr/>
          <p:nvPr/>
        </p:nvGrpSpPr>
        <p:grpSpPr>
          <a:xfrm>
            <a:off x="747882" y="1141925"/>
            <a:ext cx="4850839" cy="4789767"/>
            <a:chOff x="1123816" y="960364"/>
            <a:chExt cx="4850839" cy="4789767"/>
          </a:xfrm>
        </p:grpSpPr>
        <p:sp>
          <p:nvSpPr>
            <p:cNvPr id="57" name="Freeform 5">
              <a:extLst>
                <a:ext uri="{FF2B5EF4-FFF2-40B4-BE49-F238E27FC236}">
                  <a16:creationId xmlns:a16="http://schemas.microsoft.com/office/drawing/2014/main" id="{02C67442-5E91-4695-81AD-2580D177654C}"/>
                </a:ext>
              </a:extLst>
            </p:cNvPr>
            <p:cNvSpPr>
              <a:spLocks noEditPoints="1"/>
            </p:cNvSpPr>
            <p:nvPr/>
          </p:nvSpPr>
          <p:spPr bwMode="auto">
            <a:xfrm>
              <a:off x="3447450" y="5376879"/>
              <a:ext cx="233355" cy="37325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Freeform 5">
              <a:extLst>
                <a:ext uri="{FF2B5EF4-FFF2-40B4-BE49-F238E27FC236}">
                  <a16:creationId xmlns:a16="http://schemas.microsoft.com/office/drawing/2014/main" id="{27D50476-B654-47DD-8AA3-6A6ADE83B159}"/>
                </a:ext>
              </a:extLst>
            </p:cNvPr>
            <p:cNvSpPr>
              <a:spLocks noEditPoints="1"/>
            </p:cNvSpPr>
            <p:nvPr/>
          </p:nvSpPr>
          <p:spPr bwMode="auto">
            <a:xfrm>
              <a:off x="4298121" y="1172861"/>
              <a:ext cx="239436" cy="2675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8D7"/>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Freeform 5">
              <a:extLst>
                <a:ext uri="{FF2B5EF4-FFF2-40B4-BE49-F238E27FC236}">
                  <a16:creationId xmlns:a16="http://schemas.microsoft.com/office/drawing/2014/main" id="{1379E9C1-FCFC-490C-AB80-EDDF9264F123}"/>
                </a:ext>
              </a:extLst>
            </p:cNvPr>
            <p:cNvSpPr>
              <a:spLocks noEditPoints="1"/>
            </p:cNvSpPr>
            <p:nvPr/>
          </p:nvSpPr>
          <p:spPr bwMode="auto">
            <a:xfrm>
              <a:off x="5569028" y="3233171"/>
              <a:ext cx="405627" cy="211401"/>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rgbClr val="0078D7"/>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50C87BA5-4698-4309-9087-1BBF9397BB9A}"/>
                </a:ext>
              </a:extLst>
            </p:cNvPr>
            <p:cNvGrpSpPr/>
            <p:nvPr/>
          </p:nvGrpSpPr>
          <p:grpSpPr>
            <a:xfrm>
              <a:off x="2549229" y="1098852"/>
              <a:ext cx="339531" cy="249037"/>
              <a:chOff x="4036202" y="3031654"/>
              <a:chExt cx="514225" cy="377173"/>
            </a:xfrm>
            <a:solidFill>
              <a:srgbClr val="0078D7"/>
            </a:solidFill>
          </p:grpSpPr>
          <p:sp>
            <p:nvSpPr>
              <p:cNvPr id="162" name="Freeform 9">
                <a:extLst>
                  <a:ext uri="{FF2B5EF4-FFF2-40B4-BE49-F238E27FC236}">
                    <a16:creationId xmlns:a16="http://schemas.microsoft.com/office/drawing/2014/main" id="{655C91C6-BF92-4D5D-8CB9-91001F168770}"/>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33460BB5-A517-418F-BFCD-1B66147AE556}"/>
                  </a:ext>
                </a:extLst>
              </p:cNvPr>
              <p:cNvSpPr/>
              <p:nvPr/>
            </p:nvSpPr>
            <p:spPr bwMode="auto">
              <a:xfrm>
                <a:off x="4203700" y="3117850"/>
                <a:ext cx="95250" cy="952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B5DEA7E9-796C-4E2F-A279-846AFAF4F6F2}"/>
                </a:ext>
              </a:extLst>
            </p:cNvPr>
            <p:cNvGrpSpPr/>
            <p:nvPr/>
          </p:nvGrpSpPr>
          <p:grpSpPr>
            <a:xfrm>
              <a:off x="3350538" y="960364"/>
              <a:ext cx="397353" cy="264949"/>
              <a:chOff x="4658896" y="2838920"/>
              <a:chExt cx="854707" cy="569907"/>
            </a:xfrm>
            <a:solidFill>
              <a:srgbClr val="0078D7"/>
            </a:solidFill>
          </p:grpSpPr>
          <p:sp>
            <p:nvSpPr>
              <p:cNvPr id="167" name="Freeform 5">
                <a:extLst>
                  <a:ext uri="{FF2B5EF4-FFF2-40B4-BE49-F238E27FC236}">
                    <a16:creationId xmlns:a16="http://schemas.microsoft.com/office/drawing/2014/main" id="{10950094-6975-4BA4-B434-722ADF91BE96}"/>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8" name="Isosceles Triangle 167">
                <a:extLst>
                  <a:ext uri="{FF2B5EF4-FFF2-40B4-BE49-F238E27FC236}">
                    <a16:creationId xmlns:a16="http://schemas.microsoft.com/office/drawing/2014/main" id="{2F8BAEE7-CEB2-4679-9876-B1280EF14C3A}"/>
                  </a:ext>
                </a:extLst>
              </p:cNvPr>
              <p:cNvSpPr/>
              <p:nvPr/>
            </p:nvSpPr>
            <p:spPr bwMode="auto">
              <a:xfrm>
                <a:off x="4921250" y="2965450"/>
                <a:ext cx="169418" cy="146050"/>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53BB057C-146E-4F96-95C0-5258FF66261D}"/>
                </a:ext>
              </a:extLst>
            </p:cNvPr>
            <p:cNvGrpSpPr/>
            <p:nvPr/>
          </p:nvGrpSpPr>
          <p:grpSpPr>
            <a:xfrm>
              <a:off x="1914821" y="1531439"/>
              <a:ext cx="200870" cy="334078"/>
              <a:chOff x="5622072" y="3034107"/>
              <a:chExt cx="225306" cy="374720"/>
            </a:xfrm>
            <a:solidFill>
              <a:srgbClr val="0078D7"/>
            </a:solidFill>
          </p:grpSpPr>
          <p:sp>
            <p:nvSpPr>
              <p:cNvPr id="172" name="Freeform 5">
                <a:extLst>
                  <a:ext uri="{FF2B5EF4-FFF2-40B4-BE49-F238E27FC236}">
                    <a16:creationId xmlns:a16="http://schemas.microsoft.com/office/drawing/2014/main" id="{A3894EC6-03FE-4488-8566-D763784E933D}"/>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3" name="Oval 172">
                <a:extLst>
                  <a:ext uri="{FF2B5EF4-FFF2-40B4-BE49-F238E27FC236}">
                    <a16:creationId xmlns:a16="http://schemas.microsoft.com/office/drawing/2014/main" id="{4B064071-4B1C-4418-8E86-BBA500773842}"/>
                  </a:ext>
                </a:extLst>
              </p:cNvPr>
              <p:cNvSpPr/>
              <p:nvPr/>
            </p:nvSpPr>
            <p:spPr bwMode="auto">
              <a:xfrm>
                <a:off x="5670550" y="3124200"/>
                <a:ext cx="107950" cy="1079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6" name="Freeform 5">
              <a:extLst>
                <a:ext uri="{FF2B5EF4-FFF2-40B4-BE49-F238E27FC236}">
                  <a16:creationId xmlns:a16="http://schemas.microsoft.com/office/drawing/2014/main" id="{5AA278A7-DA9A-4691-A552-1C2F1ACB9407}"/>
                </a:ext>
              </a:extLst>
            </p:cNvPr>
            <p:cNvSpPr>
              <a:spLocks noEditPoints="1"/>
            </p:cNvSpPr>
            <p:nvPr/>
          </p:nvSpPr>
          <p:spPr bwMode="auto">
            <a:xfrm>
              <a:off x="1123816" y="3225161"/>
              <a:ext cx="363202" cy="218511"/>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solidFill>
              <a:srgbClr val="0078D7"/>
            </a:solid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9" name="Freeform 5">
              <a:extLst>
                <a:ext uri="{FF2B5EF4-FFF2-40B4-BE49-F238E27FC236}">
                  <a16:creationId xmlns:a16="http://schemas.microsoft.com/office/drawing/2014/main" id="{947555B1-4462-47CE-8046-45161CF4E278}"/>
                </a:ext>
              </a:extLst>
            </p:cNvPr>
            <p:cNvSpPr>
              <a:spLocks noEditPoints="1"/>
            </p:cNvSpPr>
            <p:nvPr/>
          </p:nvSpPr>
          <p:spPr bwMode="auto">
            <a:xfrm>
              <a:off x="5432195" y="2285610"/>
              <a:ext cx="316203" cy="31104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rgbClr val="0078D7"/>
            </a:solidFill>
            <a:ln w="15875" cap="rnd">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Freeform 9">
              <a:extLst>
                <a:ext uri="{FF2B5EF4-FFF2-40B4-BE49-F238E27FC236}">
                  <a16:creationId xmlns:a16="http://schemas.microsoft.com/office/drawing/2014/main" id="{2292328C-41A0-432A-ACE8-424C106AD61B}"/>
                </a:ext>
              </a:extLst>
            </p:cNvPr>
            <p:cNvSpPr>
              <a:spLocks noEditPoints="1"/>
            </p:cNvSpPr>
            <p:nvPr/>
          </p:nvSpPr>
          <p:spPr bwMode="auto">
            <a:xfrm>
              <a:off x="4935471" y="1650219"/>
              <a:ext cx="398457" cy="161670"/>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solidFill>
              <a:srgbClr val="0078D7"/>
            </a:solidFill>
            <a:ln w="15875" cap="rnd">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Freeform 41">
              <a:extLst>
                <a:ext uri="{FF2B5EF4-FFF2-40B4-BE49-F238E27FC236}">
                  <a16:creationId xmlns:a16="http://schemas.microsoft.com/office/drawing/2014/main" id="{4EE83FB2-3CD0-4C1B-9BDC-A001280A3E20}"/>
                </a:ext>
              </a:extLst>
            </p:cNvPr>
            <p:cNvSpPr>
              <a:spLocks noEditPoints="1"/>
            </p:cNvSpPr>
            <p:nvPr/>
          </p:nvSpPr>
          <p:spPr bwMode="auto">
            <a:xfrm>
              <a:off x="1271673" y="2300794"/>
              <a:ext cx="421115" cy="26319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4" name="building_11">
              <a:extLst>
                <a:ext uri="{FF2B5EF4-FFF2-40B4-BE49-F238E27FC236}">
                  <a16:creationId xmlns:a16="http://schemas.microsoft.com/office/drawing/2014/main" id="{9433472E-2F09-47C3-A567-41DACBD00300}"/>
                </a:ext>
              </a:extLst>
            </p:cNvPr>
            <p:cNvSpPr>
              <a:spLocks noChangeAspect="1" noEditPoints="1"/>
            </p:cNvSpPr>
            <p:nvPr/>
          </p:nvSpPr>
          <p:spPr bwMode="auto">
            <a:xfrm>
              <a:off x="5366764" y="4021326"/>
              <a:ext cx="500044" cy="269176"/>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17" name="Group 196">
              <a:extLst>
                <a:ext uri="{FF2B5EF4-FFF2-40B4-BE49-F238E27FC236}">
                  <a16:creationId xmlns:a16="http://schemas.microsoft.com/office/drawing/2014/main" id="{D1EB09AE-D849-4432-AC08-1EB8ED5FDCC9}"/>
                </a:ext>
              </a:extLst>
            </p:cNvPr>
            <p:cNvGrpSpPr>
              <a:grpSpLocks noChangeAspect="1"/>
            </p:cNvGrpSpPr>
            <p:nvPr/>
          </p:nvGrpSpPr>
          <p:grpSpPr bwMode="auto">
            <a:xfrm>
              <a:off x="4278871" y="5177188"/>
              <a:ext cx="214497" cy="408724"/>
              <a:chOff x="7261" y="805"/>
              <a:chExt cx="127" cy="242"/>
            </a:xfrm>
          </p:grpSpPr>
          <p:sp>
            <p:nvSpPr>
              <p:cNvPr id="118" name="Freeform 197">
                <a:extLst>
                  <a:ext uri="{FF2B5EF4-FFF2-40B4-BE49-F238E27FC236}">
                    <a16:creationId xmlns:a16="http://schemas.microsoft.com/office/drawing/2014/main" id="{8A84869C-80DE-4973-B568-50C179CAAF6E}"/>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9" name="Freeform 198">
                <a:extLst>
                  <a:ext uri="{FF2B5EF4-FFF2-40B4-BE49-F238E27FC236}">
                    <a16:creationId xmlns:a16="http://schemas.microsoft.com/office/drawing/2014/main" id="{072763D5-9270-44E2-B8EB-4DE57F58AADC}"/>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199">
                <a:extLst>
                  <a:ext uri="{FF2B5EF4-FFF2-40B4-BE49-F238E27FC236}">
                    <a16:creationId xmlns:a16="http://schemas.microsoft.com/office/drawing/2014/main" id="{27F0BA17-CA96-4163-A83F-356C92FF53C3}"/>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1" name="Freeform 200">
                <a:extLst>
                  <a:ext uri="{FF2B5EF4-FFF2-40B4-BE49-F238E27FC236}">
                    <a16:creationId xmlns:a16="http://schemas.microsoft.com/office/drawing/2014/main" id="{2A1D31C2-07D0-4763-8E1E-949F81003B7F}"/>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2" name="Oval 201">
                <a:extLst>
                  <a:ext uri="{FF2B5EF4-FFF2-40B4-BE49-F238E27FC236}">
                    <a16:creationId xmlns:a16="http://schemas.microsoft.com/office/drawing/2014/main" id="{C5F17554-3DF0-4619-BB16-6FFE0B6B977E}"/>
                  </a:ext>
                </a:extLst>
              </p:cNvPr>
              <p:cNvSpPr>
                <a:spLocks noChangeArrowheads="1"/>
              </p:cNvSpPr>
              <p:nvPr/>
            </p:nvSpPr>
            <p:spPr bwMode="auto">
              <a:xfrm>
                <a:off x="7287" y="878"/>
                <a:ext cx="9" cy="8"/>
              </a:xfrm>
              <a:prstGeom prst="ellips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3" name="Oval 202">
                <a:extLst>
                  <a:ext uri="{FF2B5EF4-FFF2-40B4-BE49-F238E27FC236}">
                    <a16:creationId xmlns:a16="http://schemas.microsoft.com/office/drawing/2014/main" id="{EF08C5DD-99E1-466F-8DD0-3091AD4090DD}"/>
                  </a:ext>
                </a:extLst>
              </p:cNvPr>
              <p:cNvSpPr>
                <a:spLocks noChangeArrowheads="1"/>
              </p:cNvSpPr>
              <p:nvPr/>
            </p:nvSpPr>
            <p:spPr bwMode="auto">
              <a:xfrm>
                <a:off x="7287" y="923"/>
                <a:ext cx="9" cy="8"/>
              </a:xfrm>
              <a:prstGeom prst="ellips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4" name="Oval 203">
                <a:extLst>
                  <a:ext uri="{FF2B5EF4-FFF2-40B4-BE49-F238E27FC236}">
                    <a16:creationId xmlns:a16="http://schemas.microsoft.com/office/drawing/2014/main" id="{53DDAF71-8E1D-4A14-91CF-BED645CFFB83}"/>
                  </a:ext>
                </a:extLst>
              </p:cNvPr>
              <p:cNvSpPr>
                <a:spLocks noChangeArrowheads="1"/>
              </p:cNvSpPr>
              <p:nvPr/>
            </p:nvSpPr>
            <p:spPr bwMode="auto">
              <a:xfrm>
                <a:off x="7287" y="967"/>
                <a:ext cx="9" cy="8"/>
              </a:xfrm>
              <a:prstGeom prst="ellips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98" name="Group 4">
              <a:extLst>
                <a:ext uri="{FF2B5EF4-FFF2-40B4-BE49-F238E27FC236}">
                  <a16:creationId xmlns:a16="http://schemas.microsoft.com/office/drawing/2014/main" id="{922C42B1-FA4B-41B1-BAA0-808B1CC93446}"/>
                </a:ext>
              </a:extLst>
            </p:cNvPr>
            <p:cNvGrpSpPr>
              <a:grpSpLocks noChangeAspect="1"/>
            </p:cNvGrpSpPr>
            <p:nvPr/>
          </p:nvGrpSpPr>
          <p:grpSpPr bwMode="auto">
            <a:xfrm>
              <a:off x="4908278" y="4799061"/>
              <a:ext cx="432492" cy="245953"/>
              <a:chOff x="4568" y="3459"/>
              <a:chExt cx="313" cy="178"/>
            </a:xfrm>
          </p:grpSpPr>
          <p:sp>
            <p:nvSpPr>
              <p:cNvPr id="99" name="Freeform 5">
                <a:extLst>
                  <a:ext uri="{FF2B5EF4-FFF2-40B4-BE49-F238E27FC236}">
                    <a16:creationId xmlns:a16="http://schemas.microsoft.com/office/drawing/2014/main" id="{71CAA45B-3E83-4238-BB1F-2E26DEE5050C}"/>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0" name="Freeform 6">
                <a:extLst>
                  <a:ext uri="{FF2B5EF4-FFF2-40B4-BE49-F238E27FC236}">
                    <a16:creationId xmlns:a16="http://schemas.microsoft.com/office/drawing/2014/main" id="{A3B136D7-C2FC-42E2-805F-0A3ADC36DBBF}"/>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1" name="Line 7">
                <a:extLst>
                  <a:ext uri="{FF2B5EF4-FFF2-40B4-BE49-F238E27FC236}">
                    <a16:creationId xmlns:a16="http://schemas.microsoft.com/office/drawing/2014/main" id="{080E6CFD-3BFC-4234-B0C7-7CE145CA00B1}"/>
                  </a:ext>
                </a:extLst>
              </p:cNvPr>
              <p:cNvSpPr>
                <a:spLocks noChangeShapeType="1"/>
              </p:cNvSpPr>
              <p:nvPr/>
            </p:nvSpPr>
            <p:spPr bwMode="auto">
              <a:xfrm>
                <a:off x="4568" y="3479"/>
                <a:ext cx="92"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2" name="Line 8">
                <a:extLst>
                  <a:ext uri="{FF2B5EF4-FFF2-40B4-BE49-F238E27FC236}">
                    <a16:creationId xmlns:a16="http://schemas.microsoft.com/office/drawing/2014/main" id="{0147BE75-CC0F-447D-B9A7-D9EA52087F40}"/>
                  </a:ext>
                </a:extLst>
              </p:cNvPr>
              <p:cNvSpPr>
                <a:spLocks noChangeShapeType="1"/>
              </p:cNvSpPr>
              <p:nvPr/>
            </p:nvSpPr>
            <p:spPr bwMode="auto">
              <a:xfrm>
                <a:off x="4614" y="3479"/>
                <a:ext cx="0" cy="32"/>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9">
                <a:extLst>
                  <a:ext uri="{FF2B5EF4-FFF2-40B4-BE49-F238E27FC236}">
                    <a16:creationId xmlns:a16="http://schemas.microsoft.com/office/drawing/2014/main" id="{D04E9B0E-4752-4220-9D1D-89A0D666BF08}"/>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4" name="Line 10">
                <a:extLst>
                  <a:ext uri="{FF2B5EF4-FFF2-40B4-BE49-F238E27FC236}">
                    <a16:creationId xmlns:a16="http://schemas.microsoft.com/office/drawing/2014/main" id="{E9D20703-8F57-4C20-8177-E1D126503B36}"/>
                  </a:ext>
                </a:extLst>
              </p:cNvPr>
              <p:cNvSpPr>
                <a:spLocks noChangeShapeType="1"/>
              </p:cNvSpPr>
              <p:nvPr/>
            </p:nvSpPr>
            <p:spPr bwMode="auto">
              <a:xfrm>
                <a:off x="4627" y="3526"/>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5" name="Line 11">
                <a:extLst>
                  <a:ext uri="{FF2B5EF4-FFF2-40B4-BE49-F238E27FC236}">
                    <a16:creationId xmlns:a16="http://schemas.microsoft.com/office/drawing/2014/main" id="{4A894468-8BC5-4401-BC7C-B919CE462033}"/>
                  </a:ext>
                </a:extLst>
              </p:cNvPr>
              <p:cNvSpPr>
                <a:spLocks noChangeShapeType="1"/>
              </p:cNvSpPr>
              <p:nvPr/>
            </p:nvSpPr>
            <p:spPr bwMode="auto">
              <a:xfrm>
                <a:off x="4627" y="3558"/>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6" name="Freeform 12">
                <a:extLst>
                  <a:ext uri="{FF2B5EF4-FFF2-40B4-BE49-F238E27FC236}">
                    <a16:creationId xmlns:a16="http://schemas.microsoft.com/office/drawing/2014/main" id="{ED4EA0CA-4B9F-4373-A973-60167AF8BEED}"/>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7" name="Line 13">
                <a:extLst>
                  <a:ext uri="{FF2B5EF4-FFF2-40B4-BE49-F238E27FC236}">
                    <a16:creationId xmlns:a16="http://schemas.microsoft.com/office/drawing/2014/main" id="{C11EED69-80A7-4CBA-A816-6C12210B37AE}"/>
                  </a:ext>
                </a:extLst>
              </p:cNvPr>
              <p:cNvSpPr>
                <a:spLocks noChangeShapeType="1"/>
              </p:cNvSpPr>
              <p:nvPr/>
            </p:nvSpPr>
            <p:spPr bwMode="auto">
              <a:xfrm flipH="1">
                <a:off x="4789" y="3479"/>
                <a:ext cx="92"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8" name="Line 14">
                <a:extLst>
                  <a:ext uri="{FF2B5EF4-FFF2-40B4-BE49-F238E27FC236}">
                    <a16:creationId xmlns:a16="http://schemas.microsoft.com/office/drawing/2014/main" id="{82B5C250-83E4-46DE-9B51-4EC67D7A8EF0}"/>
                  </a:ext>
                </a:extLst>
              </p:cNvPr>
              <p:cNvSpPr>
                <a:spLocks noChangeShapeType="1"/>
              </p:cNvSpPr>
              <p:nvPr/>
            </p:nvSpPr>
            <p:spPr bwMode="auto">
              <a:xfrm>
                <a:off x="4835" y="3479"/>
                <a:ext cx="0" cy="32"/>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9" name="Freeform 15">
                <a:extLst>
                  <a:ext uri="{FF2B5EF4-FFF2-40B4-BE49-F238E27FC236}">
                    <a16:creationId xmlns:a16="http://schemas.microsoft.com/office/drawing/2014/main" id="{68DF70CC-9B21-4FBD-AD58-30B58556845A}"/>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0" name="Line 16">
                <a:extLst>
                  <a:ext uri="{FF2B5EF4-FFF2-40B4-BE49-F238E27FC236}">
                    <a16:creationId xmlns:a16="http://schemas.microsoft.com/office/drawing/2014/main" id="{5B87953D-5399-4AE2-89DF-5826D18C3A6A}"/>
                  </a:ext>
                </a:extLst>
              </p:cNvPr>
              <p:cNvSpPr>
                <a:spLocks noChangeShapeType="1"/>
              </p:cNvSpPr>
              <p:nvPr/>
            </p:nvSpPr>
            <p:spPr bwMode="auto">
              <a:xfrm flipH="1">
                <a:off x="4804" y="3526"/>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Line 17">
                <a:extLst>
                  <a:ext uri="{FF2B5EF4-FFF2-40B4-BE49-F238E27FC236}">
                    <a16:creationId xmlns:a16="http://schemas.microsoft.com/office/drawing/2014/main" id="{E25E5DFA-90C9-4AF8-80F9-DE6BCDB3AE5F}"/>
                  </a:ext>
                </a:extLst>
              </p:cNvPr>
              <p:cNvSpPr>
                <a:spLocks noChangeShapeType="1"/>
              </p:cNvSpPr>
              <p:nvPr/>
            </p:nvSpPr>
            <p:spPr bwMode="auto">
              <a:xfrm flipH="1">
                <a:off x="4804" y="3558"/>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2" name="Line 18">
                <a:extLst>
                  <a:ext uri="{FF2B5EF4-FFF2-40B4-BE49-F238E27FC236}">
                    <a16:creationId xmlns:a16="http://schemas.microsoft.com/office/drawing/2014/main" id="{15431631-E8EA-4104-BC38-288FAAC5B7A9}"/>
                  </a:ext>
                </a:extLst>
              </p:cNvPr>
              <p:cNvSpPr>
                <a:spLocks noChangeShapeType="1"/>
              </p:cNvSpPr>
              <p:nvPr/>
            </p:nvSpPr>
            <p:spPr bwMode="auto">
              <a:xfrm flipH="1">
                <a:off x="4638" y="3573"/>
                <a:ext cx="33" cy="64"/>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3" name="Line 19">
                <a:extLst>
                  <a:ext uri="{FF2B5EF4-FFF2-40B4-BE49-F238E27FC236}">
                    <a16:creationId xmlns:a16="http://schemas.microsoft.com/office/drawing/2014/main" id="{10DD4F45-E172-4FE6-9C84-4132D005489E}"/>
                  </a:ext>
                </a:extLst>
              </p:cNvPr>
              <p:cNvSpPr>
                <a:spLocks noChangeShapeType="1"/>
              </p:cNvSpPr>
              <p:nvPr/>
            </p:nvSpPr>
            <p:spPr bwMode="auto">
              <a:xfrm>
                <a:off x="4777" y="3573"/>
                <a:ext cx="33" cy="64"/>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4" name="Line 20">
                <a:extLst>
                  <a:ext uri="{FF2B5EF4-FFF2-40B4-BE49-F238E27FC236}">
                    <a16:creationId xmlns:a16="http://schemas.microsoft.com/office/drawing/2014/main" id="{B354BD48-897F-4E9C-B211-E13DEE5B478B}"/>
                  </a:ext>
                </a:extLst>
              </p:cNvPr>
              <p:cNvSpPr>
                <a:spLocks noChangeShapeType="1"/>
              </p:cNvSpPr>
              <p:nvPr/>
            </p:nvSpPr>
            <p:spPr bwMode="auto">
              <a:xfrm>
                <a:off x="4683" y="3552"/>
                <a:ext cx="83"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5" name="Freeform 21">
                <a:extLst>
                  <a:ext uri="{FF2B5EF4-FFF2-40B4-BE49-F238E27FC236}">
                    <a16:creationId xmlns:a16="http://schemas.microsoft.com/office/drawing/2014/main" id="{DD10D03F-8F74-4C35-A30A-251DECA04A13}"/>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82" name="Freeform 9">
              <a:extLst>
                <a:ext uri="{FF2B5EF4-FFF2-40B4-BE49-F238E27FC236}">
                  <a16:creationId xmlns:a16="http://schemas.microsoft.com/office/drawing/2014/main" id="{E3ABB322-D6A4-4ACA-BC33-E17CFFE4404F}"/>
                </a:ext>
              </a:extLst>
            </p:cNvPr>
            <p:cNvSpPr>
              <a:spLocks noEditPoints="1"/>
            </p:cNvSpPr>
            <p:nvPr/>
          </p:nvSpPr>
          <p:spPr bwMode="auto">
            <a:xfrm>
              <a:off x="1355377" y="3975956"/>
              <a:ext cx="346090" cy="354706"/>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3" name="Freeform 10">
              <a:extLst>
                <a:ext uri="{FF2B5EF4-FFF2-40B4-BE49-F238E27FC236}">
                  <a16:creationId xmlns:a16="http://schemas.microsoft.com/office/drawing/2014/main" id="{1BBC4927-72CB-47E4-A50E-FD11D85936D1}"/>
                </a:ext>
              </a:extLst>
            </p:cNvPr>
            <p:cNvSpPr>
              <a:spLocks noEditPoints="1"/>
            </p:cNvSpPr>
            <p:nvPr/>
          </p:nvSpPr>
          <p:spPr bwMode="auto">
            <a:xfrm>
              <a:off x="1264905" y="4126742"/>
              <a:ext cx="198176" cy="202484"/>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 name="Airplane_E709">
              <a:extLst>
                <a:ext uri="{FF2B5EF4-FFF2-40B4-BE49-F238E27FC236}">
                  <a16:creationId xmlns:a16="http://schemas.microsoft.com/office/drawing/2014/main" id="{E359AE26-0DE8-4381-8E79-CC169B17DB8F}"/>
                </a:ext>
              </a:extLst>
            </p:cNvPr>
            <p:cNvSpPr>
              <a:spLocks noChangeAspect="1"/>
            </p:cNvSpPr>
            <p:nvPr/>
          </p:nvSpPr>
          <p:spPr bwMode="auto">
            <a:xfrm>
              <a:off x="1795755" y="4753685"/>
              <a:ext cx="346921" cy="3515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1" name="bus">
              <a:extLst>
                <a:ext uri="{FF2B5EF4-FFF2-40B4-BE49-F238E27FC236}">
                  <a16:creationId xmlns:a16="http://schemas.microsoft.com/office/drawing/2014/main" id="{D2413B16-73B9-4E10-846B-CE8A6A66896E}"/>
                </a:ext>
              </a:extLst>
            </p:cNvPr>
            <p:cNvSpPr>
              <a:spLocks noChangeAspect="1" noEditPoints="1"/>
            </p:cNvSpPr>
            <p:nvPr/>
          </p:nvSpPr>
          <p:spPr bwMode="auto">
            <a:xfrm>
              <a:off x="2538723" y="5213725"/>
              <a:ext cx="310950" cy="310947"/>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99" name="TextBox 198">
            <a:extLst>
              <a:ext uri="{FF2B5EF4-FFF2-40B4-BE49-F238E27FC236}">
                <a16:creationId xmlns:a16="http://schemas.microsoft.com/office/drawing/2014/main" id="{7B8805EE-412F-4576-A0BC-123066D1EB2E}"/>
              </a:ext>
            </a:extLst>
          </p:cNvPr>
          <p:cNvSpPr txBox="1"/>
          <p:nvPr/>
        </p:nvSpPr>
        <p:spPr>
          <a:xfrm flipH="1">
            <a:off x="6248196" y="928190"/>
            <a:ext cx="566871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a:ea typeface="+mn-ea"/>
                <a:cs typeface="+mn-cs"/>
              </a:rPr>
              <a:t>The cloud is changing the way we think about delivering content and applications over the internet.</a:t>
            </a:r>
          </a:p>
        </p:txBody>
      </p:sp>
      <p:grpSp>
        <p:nvGrpSpPr>
          <p:cNvPr id="453" name="Group 452">
            <a:extLst>
              <a:ext uri="{FF2B5EF4-FFF2-40B4-BE49-F238E27FC236}">
                <a16:creationId xmlns:a16="http://schemas.microsoft.com/office/drawing/2014/main" id="{0C6D013E-62E2-4B91-AD17-D344BCD80A10}"/>
              </a:ext>
            </a:extLst>
          </p:cNvPr>
          <p:cNvGrpSpPr/>
          <p:nvPr/>
        </p:nvGrpSpPr>
        <p:grpSpPr>
          <a:xfrm>
            <a:off x="2211432" y="2502396"/>
            <a:ext cx="1880783" cy="2063406"/>
            <a:chOff x="2598950" y="2293003"/>
            <a:chExt cx="1880783" cy="2063406"/>
          </a:xfrm>
        </p:grpSpPr>
        <p:cxnSp>
          <p:nvCxnSpPr>
            <p:cNvPr id="451" name="Straight Connector 450">
              <a:extLst>
                <a:ext uri="{FF2B5EF4-FFF2-40B4-BE49-F238E27FC236}">
                  <a16:creationId xmlns:a16="http://schemas.microsoft.com/office/drawing/2014/main" id="{A560BFBC-77F2-4E28-8E23-92E11851FDC7}"/>
                </a:ext>
              </a:extLst>
            </p:cNvPr>
            <p:cNvCxnSpPr>
              <a:cxnSpLocks/>
            </p:cNvCxnSpPr>
            <p:nvPr/>
          </p:nvCxnSpPr>
          <p:spPr>
            <a:xfrm rot="18265094" flipH="1">
              <a:off x="2981981" y="2287428"/>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0486C126-37F6-4687-849A-D974025A9048}"/>
                </a:ext>
              </a:extLst>
            </p:cNvPr>
            <p:cNvCxnSpPr>
              <a:cxnSpLocks/>
            </p:cNvCxnSpPr>
            <p:nvPr/>
          </p:nvCxnSpPr>
          <p:spPr>
            <a:xfrm rot="9378755" flipH="1" flipV="1">
              <a:off x="2598950" y="2682102"/>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AA9B11BE-A769-40E3-B060-48A7982617F0}"/>
                </a:ext>
              </a:extLst>
            </p:cNvPr>
            <p:cNvCxnSpPr>
              <a:cxnSpLocks/>
            </p:cNvCxnSpPr>
            <p:nvPr/>
          </p:nvCxnSpPr>
          <p:spPr>
            <a:xfrm rot="5400000" flipH="1" flipV="1">
              <a:off x="2715400" y="3264973"/>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13AE6E-A870-4565-BC71-6C526146EA70}"/>
                </a:ext>
              </a:extLst>
            </p:cNvPr>
            <p:cNvCxnSpPr>
              <a:cxnSpLocks/>
            </p:cNvCxnSpPr>
            <p:nvPr/>
          </p:nvCxnSpPr>
          <p:spPr>
            <a:xfrm rot="20262615" flipH="1" flipV="1">
              <a:off x="3609417" y="3093367"/>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A42C91A-7D68-4C87-90F0-6C246ADDF5BE}"/>
                </a:ext>
              </a:extLst>
            </p:cNvPr>
            <p:cNvCxnSpPr>
              <a:cxnSpLocks/>
            </p:cNvCxnSpPr>
            <p:nvPr/>
          </p:nvCxnSpPr>
          <p:spPr>
            <a:xfrm flipH="1">
              <a:off x="3512696" y="2467557"/>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FBD8DDD-0D57-47A2-91FD-DAD87100007D}"/>
                </a:ext>
              </a:extLst>
            </p:cNvPr>
            <p:cNvCxnSpPr>
              <a:cxnSpLocks/>
            </p:cNvCxnSpPr>
            <p:nvPr/>
          </p:nvCxnSpPr>
          <p:spPr>
            <a:xfrm rot="7465094" flipH="1">
              <a:off x="3210323" y="3480518"/>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54" name="Group 453">
            <a:extLst>
              <a:ext uri="{FF2B5EF4-FFF2-40B4-BE49-F238E27FC236}">
                <a16:creationId xmlns:a16="http://schemas.microsoft.com/office/drawing/2014/main" id="{C5914B94-45FB-4446-9F2A-ED4190F691A1}"/>
              </a:ext>
            </a:extLst>
          </p:cNvPr>
          <p:cNvGrpSpPr/>
          <p:nvPr/>
        </p:nvGrpSpPr>
        <p:grpSpPr>
          <a:xfrm>
            <a:off x="1995222" y="2253568"/>
            <a:ext cx="2307444" cy="2561061"/>
            <a:chOff x="2382740" y="2044175"/>
            <a:chExt cx="2307444" cy="2561061"/>
          </a:xfrm>
        </p:grpSpPr>
        <p:sp>
          <p:nvSpPr>
            <p:cNvPr id="452" name="Oval 451">
              <a:extLst>
                <a:ext uri="{FF2B5EF4-FFF2-40B4-BE49-F238E27FC236}">
                  <a16:creationId xmlns:a16="http://schemas.microsoft.com/office/drawing/2014/main" id="{BD30BF85-1746-4127-A80A-66A79C88E57A}"/>
                </a:ext>
              </a:extLst>
            </p:cNvPr>
            <p:cNvSpPr/>
            <p:nvPr/>
          </p:nvSpPr>
          <p:spPr>
            <a:xfrm rot="18265094">
              <a:off x="3221792" y="2044175"/>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Oval 433">
              <a:extLst>
                <a:ext uri="{FF2B5EF4-FFF2-40B4-BE49-F238E27FC236}">
                  <a16:creationId xmlns:a16="http://schemas.microsoft.com/office/drawing/2014/main" id="{B214978F-E47A-4EB1-863D-1D817CBFA5B1}"/>
                </a:ext>
              </a:extLst>
            </p:cNvPr>
            <p:cNvSpPr/>
            <p:nvPr/>
          </p:nvSpPr>
          <p:spPr>
            <a:xfrm rot="9378755" flipV="1">
              <a:off x="2382740" y="2816566"/>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Oval 427">
              <a:extLst>
                <a:ext uri="{FF2B5EF4-FFF2-40B4-BE49-F238E27FC236}">
                  <a16:creationId xmlns:a16="http://schemas.microsoft.com/office/drawing/2014/main" id="{AE778DE2-FE31-4DE2-97A4-69747D65A969}"/>
                </a:ext>
              </a:extLst>
            </p:cNvPr>
            <p:cNvSpPr/>
            <p:nvPr/>
          </p:nvSpPr>
          <p:spPr>
            <a:xfrm rot="5400000" flipV="1">
              <a:off x="2632907" y="4062332"/>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Oval 420">
              <a:extLst>
                <a:ext uri="{FF2B5EF4-FFF2-40B4-BE49-F238E27FC236}">
                  <a16:creationId xmlns:a16="http://schemas.microsoft.com/office/drawing/2014/main" id="{910A92BF-3ABE-4DF7-8387-D4FE4346A858}"/>
                </a:ext>
              </a:extLst>
            </p:cNvPr>
            <p:cNvSpPr/>
            <p:nvPr/>
          </p:nvSpPr>
          <p:spPr>
            <a:xfrm rot="20262615" flipV="1">
              <a:off x="4535861" y="3699982"/>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Oval 399">
              <a:extLst>
                <a:ext uri="{FF2B5EF4-FFF2-40B4-BE49-F238E27FC236}">
                  <a16:creationId xmlns:a16="http://schemas.microsoft.com/office/drawing/2014/main" id="{074CFC9D-E713-4BE8-867F-555E759D7500}"/>
                </a:ext>
              </a:extLst>
            </p:cNvPr>
            <p:cNvSpPr/>
            <p:nvPr/>
          </p:nvSpPr>
          <p:spPr>
            <a:xfrm>
              <a:off x="4304480" y="2390638"/>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Oval 411">
              <a:extLst>
                <a:ext uri="{FF2B5EF4-FFF2-40B4-BE49-F238E27FC236}">
                  <a16:creationId xmlns:a16="http://schemas.microsoft.com/office/drawing/2014/main" id="{B8B7F2E9-8288-453C-AAF5-2D1049F08255}"/>
                </a:ext>
              </a:extLst>
            </p:cNvPr>
            <p:cNvSpPr/>
            <p:nvPr/>
          </p:nvSpPr>
          <p:spPr>
            <a:xfrm rot="7465094">
              <a:off x="3686505" y="4450913"/>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0339A6C-4C08-4226-A672-B97C39188512}"/>
              </a:ext>
            </a:extLst>
          </p:cNvPr>
          <p:cNvSpPr/>
          <p:nvPr/>
        </p:nvSpPr>
        <p:spPr bwMode="auto">
          <a:xfrm flipV="1">
            <a:off x="2227869" y="2904384"/>
            <a:ext cx="1890864" cy="104234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222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TextBox 168">
            <a:extLst>
              <a:ext uri="{FF2B5EF4-FFF2-40B4-BE49-F238E27FC236}">
                <a16:creationId xmlns:a16="http://schemas.microsoft.com/office/drawing/2014/main" id="{9A1B91AB-C90E-4799-AFA5-D13264CC7EE5}"/>
              </a:ext>
            </a:extLst>
          </p:cNvPr>
          <p:cNvSpPr txBox="1"/>
          <p:nvPr/>
        </p:nvSpPr>
        <p:spPr>
          <a:xfrm flipH="1">
            <a:off x="6800699" y="3316378"/>
            <a:ext cx="49099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simplifying network ownership</a:t>
            </a:r>
          </a:p>
        </p:txBody>
      </p:sp>
      <p:sp>
        <p:nvSpPr>
          <p:cNvPr id="164" name="TextBox 163">
            <a:extLst>
              <a:ext uri="{FF2B5EF4-FFF2-40B4-BE49-F238E27FC236}">
                <a16:creationId xmlns:a16="http://schemas.microsoft.com/office/drawing/2014/main" id="{86B8EC4B-CD37-4AB6-8AE2-B2E2D3F9477A}"/>
              </a:ext>
            </a:extLst>
          </p:cNvPr>
          <p:cNvSpPr txBox="1"/>
          <p:nvPr/>
        </p:nvSpPr>
        <p:spPr>
          <a:xfrm flipH="1">
            <a:off x="6800699" y="4046517"/>
            <a:ext cx="50067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optimized end-to-end scenarios</a:t>
            </a:r>
          </a:p>
        </p:txBody>
      </p:sp>
      <p:sp>
        <p:nvSpPr>
          <p:cNvPr id="174" name="TextBox 173">
            <a:extLst>
              <a:ext uri="{FF2B5EF4-FFF2-40B4-BE49-F238E27FC236}">
                <a16:creationId xmlns:a16="http://schemas.microsoft.com/office/drawing/2014/main" id="{81CB895C-A314-4217-89A6-73EB2AE1F534}"/>
              </a:ext>
            </a:extLst>
          </p:cNvPr>
          <p:cNvSpPr txBox="1"/>
          <p:nvPr/>
        </p:nvSpPr>
        <p:spPr>
          <a:xfrm flipH="1">
            <a:off x="6800698" y="4781441"/>
            <a:ext cx="50353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best practice architectures</a:t>
            </a:r>
          </a:p>
        </p:txBody>
      </p:sp>
      <p:sp>
        <p:nvSpPr>
          <p:cNvPr id="177" name="TextBox 176">
            <a:extLst>
              <a:ext uri="{FF2B5EF4-FFF2-40B4-BE49-F238E27FC236}">
                <a16:creationId xmlns:a16="http://schemas.microsoft.com/office/drawing/2014/main" id="{FAF0613C-39DB-4A0A-8858-7F7E7BC3E52D}"/>
              </a:ext>
            </a:extLst>
          </p:cNvPr>
          <p:cNvSpPr txBox="1"/>
          <p:nvPr/>
        </p:nvSpPr>
        <p:spPr>
          <a:xfrm flipH="1">
            <a:off x="6800697" y="5495554"/>
            <a:ext cx="53913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developer-centric experiences </a:t>
            </a:r>
          </a:p>
        </p:txBody>
      </p:sp>
      <p:sp>
        <p:nvSpPr>
          <p:cNvPr id="2" name="TextBox 1">
            <a:extLst>
              <a:ext uri="{FF2B5EF4-FFF2-40B4-BE49-F238E27FC236}">
                <a16:creationId xmlns:a16="http://schemas.microsoft.com/office/drawing/2014/main" id="{D30DB0DA-C1E4-4DBB-94B1-D18DAC7101B3}"/>
              </a:ext>
            </a:extLst>
          </p:cNvPr>
          <p:cNvSpPr txBox="1"/>
          <p:nvPr/>
        </p:nvSpPr>
        <p:spPr>
          <a:xfrm>
            <a:off x="6385108" y="2612047"/>
            <a:ext cx="545095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37521"/>
                </a:solidFill>
                <a:effectLst/>
                <a:uLnTx/>
                <a:uFillTx/>
                <a:latin typeface="Segoe UI"/>
                <a:ea typeface="+mn-ea"/>
                <a:cs typeface="+mn-cs"/>
              </a:rPr>
              <a:t>With private global cloud connectivity from Azure, we can focus on:</a:t>
            </a:r>
          </a:p>
        </p:txBody>
      </p:sp>
      <p:sp>
        <p:nvSpPr>
          <p:cNvPr id="180" name="arrow_15" title="Icon of a arrow in a circle pointed right">
            <a:extLst>
              <a:ext uri="{FF2B5EF4-FFF2-40B4-BE49-F238E27FC236}">
                <a16:creationId xmlns:a16="http://schemas.microsoft.com/office/drawing/2014/main" id="{0AE2DBC1-6808-4E54-BCB8-6DE142D0DBEA}"/>
              </a:ext>
            </a:extLst>
          </p:cNvPr>
          <p:cNvSpPr>
            <a:spLocks noChangeAspect="1" noEditPoints="1"/>
          </p:cNvSpPr>
          <p:nvPr/>
        </p:nvSpPr>
        <p:spPr bwMode="auto">
          <a:xfrm>
            <a:off x="6411574" y="3434221"/>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3" name="arrow_15" title="Icon of a arrow in a circle pointed right">
            <a:extLst>
              <a:ext uri="{FF2B5EF4-FFF2-40B4-BE49-F238E27FC236}">
                <a16:creationId xmlns:a16="http://schemas.microsoft.com/office/drawing/2014/main" id="{E4DFBCCB-3F68-431D-AEDD-A20BE8BC9CEB}"/>
              </a:ext>
            </a:extLst>
          </p:cNvPr>
          <p:cNvSpPr>
            <a:spLocks noChangeAspect="1" noEditPoints="1"/>
          </p:cNvSpPr>
          <p:nvPr/>
        </p:nvSpPr>
        <p:spPr bwMode="auto">
          <a:xfrm>
            <a:off x="6418281" y="4871367"/>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2" name="arrow_15" title="Icon of a arrow in a circle pointed right">
            <a:extLst>
              <a:ext uri="{FF2B5EF4-FFF2-40B4-BE49-F238E27FC236}">
                <a16:creationId xmlns:a16="http://schemas.microsoft.com/office/drawing/2014/main" id="{90876621-41E2-4C6E-8714-6CA273BC1915}"/>
              </a:ext>
            </a:extLst>
          </p:cNvPr>
          <p:cNvSpPr>
            <a:spLocks noChangeAspect="1" noEditPoints="1"/>
          </p:cNvSpPr>
          <p:nvPr/>
        </p:nvSpPr>
        <p:spPr bwMode="auto">
          <a:xfrm>
            <a:off x="6418281" y="4151592"/>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3" name="arrow_15" title="Icon of a arrow in a circle pointed right">
            <a:extLst>
              <a:ext uri="{FF2B5EF4-FFF2-40B4-BE49-F238E27FC236}">
                <a16:creationId xmlns:a16="http://schemas.microsoft.com/office/drawing/2014/main" id="{F91E1730-FEF2-44C7-BFE1-B5AF3DB2B495}"/>
              </a:ext>
            </a:extLst>
          </p:cNvPr>
          <p:cNvSpPr>
            <a:spLocks noChangeAspect="1" noEditPoints="1"/>
          </p:cNvSpPr>
          <p:nvPr/>
        </p:nvSpPr>
        <p:spPr bwMode="auto">
          <a:xfrm>
            <a:off x="6411574" y="5594439"/>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EA3BE0D9-BE36-4A94-AE84-E1E41FEF669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5302B4D6-483A-4C9D-BAE9-3BAFF7A4D9C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6119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1000" fill="hold"/>
                                        <p:tgtEl>
                                          <p:spTgt spid="33"/>
                                        </p:tgtEl>
                                        <p:attrNameLst>
                                          <p:attrName>ppt_w</p:attrName>
                                        </p:attrNameLst>
                                      </p:cBhvr>
                                      <p:tavLst>
                                        <p:tav tm="0">
                                          <p:val>
                                            <p:fltVal val="0"/>
                                          </p:val>
                                        </p:tav>
                                        <p:tav tm="100000">
                                          <p:val>
                                            <p:strVal val="#ppt_w"/>
                                          </p:val>
                                        </p:tav>
                                      </p:tavLst>
                                    </p:anim>
                                    <p:anim calcmode="lin" valueType="num">
                                      <p:cBhvr>
                                        <p:cTn id="14" dur="1000" fill="hold"/>
                                        <p:tgtEl>
                                          <p:spTgt spid="33"/>
                                        </p:tgtEl>
                                        <p:attrNameLst>
                                          <p:attrName>ppt_h</p:attrName>
                                        </p:attrNameLst>
                                      </p:cBhvr>
                                      <p:tavLst>
                                        <p:tav tm="0">
                                          <p:val>
                                            <p:fltVal val="0"/>
                                          </p:val>
                                        </p:tav>
                                        <p:tav tm="100000">
                                          <p:val>
                                            <p:strVal val="#ppt_h"/>
                                          </p:val>
                                        </p:tav>
                                      </p:tavLst>
                                    </p:anim>
                                    <p:anim calcmode="lin" valueType="num">
                                      <p:cBhvr>
                                        <p:cTn id="15" dur="1000" fill="hold"/>
                                        <p:tgtEl>
                                          <p:spTgt spid="33"/>
                                        </p:tgtEl>
                                        <p:attrNameLst>
                                          <p:attrName>style.rotation</p:attrName>
                                        </p:attrNameLst>
                                      </p:cBhvr>
                                      <p:tavLst>
                                        <p:tav tm="0">
                                          <p:val>
                                            <p:fltVal val="90"/>
                                          </p:val>
                                        </p:tav>
                                        <p:tav tm="100000">
                                          <p:val>
                                            <p:fltVal val="0"/>
                                          </p:val>
                                        </p:tav>
                                      </p:tavLst>
                                    </p:anim>
                                    <p:animEffect transition="in" filter="fade">
                                      <p:cBhvr>
                                        <p:cTn id="16" dur="1000"/>
                                        <p:tgtEl>
                                          <p:spTgt spid="33"/>
                                        </p:tgtEl>
                                      </p:cBhvr>
                                    </p:animEffect>
                                  </p:childTnLst>
                                </p:cTn>
                              </p:par>
                              <p:par>
                                <p:cTn id="17" presetID="3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1000" fill="hold"/>
                                        <p:tgtEl>
                                          <p:spTgt spid="46"/>
                                        </p:tgtEl>
                                        <p:attrNameLst>
                                          <p:attrName>ppt_w</p:attrName>
                                        </p:attrNameLst>
                                      </p:cBhvr>
                                      <p:tavLst>
                                        <p:tav tm="0">
                                          <p:val>
                                            <p:fltVal val="0"/>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anim calcmode="lin" valueType="num">
                                      <p:cBhvr>
                                        <p:cTn id="21" dur="1000" fill="hold"/>
                                        <p:tgtEl>
                                          <p:spTgt spid="46"/>
                                        </p:tgtEl>
                                        <p:attrNameLst>
                                          <p:attrName>style.rotation</p:attrName>
                                        </p:attrNameLst>
                                      </p:cBhvr>
                                      <p:tavLst>
                                        <p:tav tm="0">
                                          <p:val>
                                            <p:fltVal val="90"/>
                                          </p:val>
                                        </p:tav>
                                        <p:tav tm="100000">
                                          <p:val>
                                            <p:fltVal val="0"/>
                                          </p:val>
                                        </p:tav>
                                      </p:tavLst>
                                    </p:anim>
                                    <p:animEffect transition="in" filter="fade">
                                      <p:cBhvr>
                                        <p:cTn id="22" dur="1000"/>
                                        <p:tgtEl>
                                          <p:spTgt spid="4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000"/>
                            </p:stCondLst>
                            <p:childTnLst>
                              <p:par>
                                <p:cTn id="30" presetID="10" presetClass="entr" presetSubtype="0" fill="hold" nodeType="after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50"/>
                                        <p:tgtEl>
                                          <p:spTgt spid="47"/>
                                        </p:tgtEl>
                                      </p:cBhvr>
                                    </p:animEffect>
                                  </p:childTnLst>
                                </p:cTn>
                              </p:par>
                            </p:childTnLst>
                          </p:cTn>
                        </p:par>
                        <p:par>
                          <p:cTn id="33" fill="hold">
                            <p:stCondLst>
                              <p:cond delay="2250"/>
                            </p:stCondLst>
                            <p:childTnLst>
                              <p:par>
                                <p:cTn id="34" presetID="23" presetClass="entr" presetSubtype="16" fill="hold" nodeType="afterEffect">
                                  <p:stCondLst>
                                    <p:cond delay="250"/>
                                  </p:stCondLst>
                                  <p:childTnLst>
                                    <p:set>
                                      <p:cBhvr>
                                        <p:cTn id="35" dur="1" fill="hold">
                                          <p:stCondLst>
                                            <p:cond delay="0"/>
                                          </p:stCondLst>
                                        </p:cTn>
                                        <p:tgtEl>
                                          <p:spTgt spid="453"/>
                                        </p:tgtEl>
                                        <p:attrNameLst>
                                          <p:attrName>style.visibility</p:attrName>
                                        </p:attrNameLst>
                                      </p:cBhvr>
                                      <p:to>
                                        <p:strVal val="visible"/>
                                      </p:to>
                                    </p:set>
                                    <p:anim calcmode="lin" valueType="num">
                                      <p:cBhvr>
                                        <p:cTn id="36" dur="500" fill="hold"/>
                                        <p:tgtEl>
                                          <p:spTgt spid="453"/>
                                        </p:tgtEl>
                                        <p:attrNameLst>
                                          <p:attrName>ppt_w</p:attrName>
                                        </p:attrNameLst>
                                      </p:cBhvr>
                                      <p:tavLst>
                                        <p:tav tm="0">
                                          <p:val>
                                            <p:fltVal val="0"/>
                                          </p:val>
                                        </p:tav>
                                        <p:tav tm="100000">
                                          <p:val>
                                            <p:strVal val="#ppt_w"/>
                                          </p:val>
                                        </p:tav>
                                      </p:tavLst>
                                    </p:anim>
                                    <p:anim calcmode="lin" valueType="num">
                                      <p:cBhvr>
                                        <p:cTn id="37" dur="500" fill="hold"/>
                                        <p:tgtEl>
                                          <p:spTgt spid="453"/>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54"/>
                                        </p:tgtEl>
                                        <p:attrNameLst>
                                          <p:attrName>style.visibility</p:attrName>
                                        </p:attrNameLst>
                                      </p:cBhvr>
                                      <p:to>
                                        <p:strVal val="visible"/>
                                      </p:to>
                                    </p:set>
                                    <p:animEffect transition="in" filter="fade">
                                      <p:cBhvr>
                                        <p:cTn id="41" dur="500"/>
                                        <p:tgtEl>
                                          <p:spTgt spid="454"/>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55"/>
                                        </p:tgtEl>
                                        <p:attrNameLst>
                                          <p:attrName>style.visibility</p:attrName>
                                        </p:attrNameLst>
                                      </p:cBhvr>
                                      <p:to>
                                        <p:strVal val="visible"/>
                                      </p:to>
                                    </p:set>
                                    <p:animEffect transition="in" filter="fade">
                                      <p:cBhvr>
                                        <p:cTn id="45"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884F759-2B15-4247-B8F1-1484A8B43AC9}"/>
              </a:ext>
            </a:extLst>
          </p:cNvPr>
          <p:cNvSpPr/>
          <p:nvPr/>
        </p:nvSpPr>
        <p:spPr bwMode="auto">
          <a:xfrm>
            <a:off x="6429216"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1616747" y="457200"/>
            <a:ext cx="11018520" cy="553998"/>
          </a:xfrm>
        </p:spPr>
        <p:txBody>
          <a:bodyPr>
            <a:noAutofit/>
          </a:bodyPr>
          <a:lstStyle/>
          <a:p>
            <a:r>
              <a:rPr lang="en-US" sz="3600" spc="-5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Azure CDN</a:t>
            </a:r>
          </a:p>
        </p:txBody>
      </p:sp>
      <p:sp>
        <p:nvSpPr>
          <p:cNvPr id="6" name="Text Placeholder 5"/>
          <p:cNvSpPr>
            <a:spLocks noGrp="1"/>
          </p:cNvSpPr>
          <p:nvPr>
            <p:ph type="body" sz="quarter" idx="10"/>
          </p:nvPr>
        </p:nvSpPr>
        <p:spPr>
          <a:xfrm>
            <a:off x="452332" y="2180676"/>
            <a:ext cx="5474562" cy="1639267"/>
          </a:xfrm>
        </p:spPr>
        <p:txBody>
          <a:bodyPr>
            <a:normAutofit/>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Global multi-CDN native content delivery</a:t>
            </a:r>
          </a:p>
          <a:p>
            <a:pPr marL="342900" lvl="1" indent="-342900"/>
            <a:r>
              <a:rPr lang="en-US" sz="2100" dirty="0">
                <a:gradFill>
                  <a:gsLst>
                    <a:gs pos="1250">
                      <a:schemeClr val="tx1"/>
                    </a:gs>
                    <a:gs pos="100000">
                      <a:schemeClr val="tx1"/>
                    </a:gs>
                  </a:gsLst>
                  <a:lin ang="5400000" scaled="0"/>
                </a:gradFill>
              </a:rPr>
              <a:t>Multi-CDN ecosystem with top-tier providers. </a:t>
            </a:r>
            <a:endParaRPr lang="en-US" sz="4400" dirty="0">
              <a:gradFill>
                <a:gsLst>
                  <a:gs pos="1250">
                    <a:schemeClr val="tx1"/>
                  </a:gs>
                  <a:gs pos="100000">
                    <a:schemeClr val="tx1"/>
                  </a:gs>
                </a:gsLst>
                <a:lin ang="5400000" scaled="0"/>
              </a:gradFill>
            </a:endParaRPr>
          </a:p>
          <a:p>
            <a:pPr marL="342900" lvl="1" indent="-342900"/>
            <a:r>
              <a:rPr lang="en-US" sz="2100" dirty="0">
                <a:gradFill>
                  <a:gsLst>
                    <a:gs pos="1250">
                      <a:schemeClr val="tx1"/>
                    </a:gs>
                    <a:gs pos="100000">
                      <a:schemeClr val="tx1"/>
                    </a:gs>
                  </a:gsLst>
                  <a:lin ang="5400000" scaled="0"/>
                </a:gradFill>
              </a:rPr>
              <a:t>Spin up CDN services without contracts</a:t>
            </a:r>
          </a:p>
          <a:p>
            <a:pPr marL="0" lvl="1" indent="0">
              <a:buNone/>
            </a:pPr>
            <a:endParaRPr lang="en-US" dirty="0"/>
          </a:p>
        </p:txBody>
      </p:sp>
      <p:grpSp>
        <p:nvGrpSpPr>
          <p:cNvPr id="3" name="Group 2">
            <a:extLst>
              <a:ext uri="{FF2B5EF4-FFF2-40B4-BE49-F238E27FC236}">
                <a16:creationId xmlns:a16="http://schemas.microsoft.com/office/drawing/2014/main" id="{D5A33297-7332-46EB-BAED-EBD3921F9E75}"/>
              </a:ext>
            </a:extLst>
          </p:cNvPr>
          <p:cNvGrpSpPr/>
          <p:nvPr/>
        </p:nvGrpSpPr>
        <p:grpSpPr>
          <a:xfrm>
            <a:off x="2304827" y="4421360"/>
            <a:ext cx="1753865" cy="1946140"/>
            <a:chOff x="2303285" y="4064182"/>
            <a:chExt cx="1753865" cy="1946140"/>
          </a:xfrm>
          <a:noFill/>
        </p:grpSpPr>
        <p:sp>
          <p:nvSpPr>
            <p:cNvPr id="39" name="Rectangle 38">
              <a:extLst>
                <a:ext uri="{FF2B5EF4-FFF2-40B4-BE49-F238E27FC236}">
                  <a16:creationId xmlns:a16="http://schemas.microsoft.com/office/drawing/2014/main" id="{E54D6CBE-80DB-40F2-9602-F31A92F4BE3C}"/>
                </a:ext>
              </a:extLst>
            </p:cNvPr>
            <p:cNvSpPr/>
            <p:nvPr/>
          </p:nvSpPr>
          <p:spPr>
            <a:xfrm>
              <a:off x="2303285" y="4818526"/>
              <a:ext cx="1753865" cy="27699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Segoe UI Semibold" panose="020B0702040204020203" pitchFamily="34" charset="0"/>
                </a:rPr>
                <a:t>Choice and power</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40" name="Rectangle 39">
              <a:extLst>
                <a:ext uri="{FF2B5EF4-FFF2-40B4-BE49-F238E27FC236}">
                  <a16:creationId xmlns:a16="http://schemas.microsoft.com/office/drawing/2014/main" id="{A50D5048-B5D8-47BE-B881-1CD3A62BC8EE}"/>
                </a:ext>
              </a:extLst>
            </p:cNvPr>
            <p:cNvSpPr/>
            <p:nvPr/>
          </p:nvSpPr>
          <p:spPr>
            <a:xfrm>
              <a:off x="2303285" y="5071603"/>
              <a:ext cx="1753865" cy="93871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Solve regional and global scale needs by choosing CDN provider(s) with best-of-breed capabilities</a:t>
              </a:r>
            </a:p>
          </p:txBody>
        </p:sp>
        <p:sp>
          <p:nvSpPr>
            <p:cNvPr id="59" name="circle_2" title="Icon of three circles overlappping to make a venn diagram">
              <a:extLst>
                <a:ext uri="{FF2B5EF4-FFF2-40B4-BE49-F238E27FC236}">
                  <a16:creationId xmlns:a16="http://schemas.microsoft.com/office/drawing/2014/main" id="{DC35529B-B3C5-49D9-8177-605931D6861F}"/>
                </a:ext>
              </a:extLst>
            </p:cNvPr>
            <p:cNvSpPr>
              <a:spLocks noChangeAspect="1" noEditPoints="1"/>
            </p:cNvSpPr>
            <p:nvPr/>
          </p:nvSpPr>
          <p:spPr bwMode="auto">
            <a:xfrm>
              <a:off x="2379886" y="4064182"/>
              <a:ext cx="610949" cy="5770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568F4E68-2062-4BFD-AC51-6C22693A6101}"/>
              </a:ext>
            </a:extLst>
          </p:cNvPr>
          <p:cNvSpPr/>
          <p:nvPr/>
        </p:nvSpPr>
        <p:spPr bwMode="auto">
          <a:xfrm>
            <a:off x="8433308" y="777245"/>
            <a:ext cx="916968" cy="2595343"/>
          </a:xfrm>
          <a:custGeom>
            <a:avLst/>
            <a:gdLst>
              <a:gd name="connsiteX0" fmla="*/ 0 w 866630"/>
              <a:gd name="connsiteY0" fmla="*/ 0 h 2452869"/>
              <a:gd name="connsiteX1" fmla="*/ 866630 w 866630"/>
              <a:gd name="connsiteY1" fmla="*/ 0 h 2452869"/>
              <a:gd name="connsiteX2" fmla="*/ 866630 w 866630"/>
              <a:gd name="connsiteY2" fmla="*/ 2168851 h 2452869"/>
              <a:gd name="connsiteX3" fmla="*/ 433394 w 866630"/>
              <a:gd name="connsiteY3" fmla="*/ 2452869 h 2452869"/>
              <a:gd name="connsiteX4" fmla="*/ 0 w 866630"/>
              <a:gd name="connsiteY4" fmla="*/ 2168747 h 2452869"/>
              <a:gd name="connsiteX5" fmla="*/ 0 w 866630"/>
              <a:gd name="connsiteY5" fmla="*/ 0 h 2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630" h="2452869">
                <a:moveTo>
                  <a:pt x="0" y="0"/>
                </a:moveTo>
                <a:lnTo>
                  <a:pt x="866630" y="0"/>
                </a:lnTo>
                <a:lnTo>
                  <a:pt x="866630" y="2168851"/>
                </a:lnTo>
                <a:lnTo>
                  <a:pt x="433394" y="2452869"/>
                </a:lnTo>
                <a:lnTo>
                  <a:pt x="0" y="2168747"/>
                </a:lnTo>
                <a:lnTo>
                  <a:pt x="0" y="0"/>
                </a:lnTo>
                <a:close/>
              </a:path>
            </a:pathLst>
          </a:custGeom>
          <a:solidFill>
            <a:schemeClr val="bg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5CBE9DC-051E-4392-950F-597F042E6DAF}"/>
              </a:ext>
            </a:extLst>
          </p:cNvPr>
          <p:cNvSpPr/>
          <p:nvPr/>
        </p:nvSpPr>
        <p:spPr bwMode="auto">
          <a:xfrm>
            <a:off x="8433308" y="3697185"/>
            <a:ext cx="916968" cy="2539860"/>
          </a:xfrm>
          <a:custGeom>
            <a:avLst/>
            <a:gdLst>
              <a:gd name="connsiteX0" fmla="*/ 433394 w 866630"/>
              <a:gd name="connsiteY0" fmla="*/ 0 h 2400432"/>
              <a:gd name="connsiteX1" fmla="*/ 866630 w 866630"/>
              <a:gd name="connsiteY1" fmla="*/ 284019 h 2400432"/>
              <a:gd name="connsiteX2" fmla="*/ 866630 w 866630"/>
              <a:gd name="connsiteY2" fmla="*/ 2400432 h 2400432"/>
              <a:gd name="connsiteX3" fmla="*/ 0 w 866630"/>
              <a:gd name="connsiteY3" fmla="*/ 2400432 h 2400432"/>
              <a:gd name="connsiteX4" fmla="*/ 0 w 866630"/>
              <a:gd name="connsiteY4" fmla="*/ 284122 h 2400432"/>
              <a:gd name="connsiteX5" fmla="*/ 433394 w 866630"/>
              <a:gd name="connsiteY5" fmla="*/ 0 h 240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630" h="2400432">
                <a:moveTo>
                  <a:pt x="433394" y="0"/>
                </a:moveTo>
                <a:lnTo>
                  <a:pt x="866630" y="284019"/>
                </a:lnTo>
                <a:lnTo>
                  <a:pt x="866630" y="2400432"/>
                </a:lnTo>
                <a:lnTo>
                  <a:pt x="0" y="2400432"/>
                </a:lnTo>
                <a:lnTo>
                  <a:pt x="0" y="284122"/>
                </a:lnTo>
                <a:lnTo>
                  <a:pt x="433394" y="0"/>
                </a:lnTo>
                <a:close/>
              </a:path>
            </a:pathLst>
          </a:custGeom>
          <a:solidFill>
            <a:schemeClr val="bg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sp>
        <p:nvSpPr>
          <p:cNvPr id="54" name="CellPhone_Video" title="Icon of a cellphone with a play symbol on the screen">
            <a:extLst>
              <a:ext uri="{FF2B5EF4-FFF2-40B4-BE49-F238E27FC236}">
                <a16:creationId xmlns:a16="http://schemas.microsoft.com/office/drawing/2014/main" id="{E4E9E775-43E3-42AD-8061-2BC4BE23B8C8}"/>
              </a:ext>
            </a:extLst>
          </p:cNvPr>
          <p:cNvSpPr>
            <a:spLocks noChangeAspect="1" noEditPoints="1"/>
          </p:cNvSpPr>
          <p:nvPr/>
        </p:nvSpPr>
        <p:spPr bwMode="auto">
          <a:xfrm>
            <a:off x="8775096" y="1847522"/>
            <a:ext cx="261270" cy="43538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 name="film" title="Icon of a filmstrip">
            <a:extLst>
              <a:ext uri="{FF2B5EF4-FFF2-40B4-BE49-F238E27FC236}">
                <a16:creationId xmlns:a16="http://schemas.microsoft.com/office/drawing/2014/main" id="{DDCD946B-A58F-4EC2-AD1B-8B76D5D7719E}"/>
              </a:ext>
            </a:extLst>
          </p:cNvPr>
          <p:cNvSpPr>
            <a:spLocks noChangeAspect="1" noEditPoints="1"/>
          </p:cNvSpPr>
          <p:nvPr/>
        </p:nvSpPr>
        <p:spPr bwMode="auto">
          <a:xfrm>
            <a:off x="8663853" y="1161812"/>
            <a:ext cx="480824" cy="387005"/>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Page2_E7C3" title="Icon of a document">
            <a:extLst>
              <a:ext uri="{FF2B5EF4-FFF2-40B4-BE49-F238E27FC236}">
                <a16:creationId xmlns:a16="http://schemas.microsoft.com/office/drawing/2014/main" id="{B8B53EFE-AA4B-4FE4-B70B-C2D71359336C}"/>
              </a:ext>
            </a:extLst>
          </p:cNvPr>
          <p:cNvSpPr>
            <a:spLocks noChangeAspect="1" noEditPoints="1"/>
          </p:cNvSpPr>
          <p:nvPr/>
        </p:nvSpPr>
        <p:spPr bwMode="auto">
          <a:xfrm>
            <a:off x="8751707" y="4233272"/>
            <a:ext cx="309716" cy="38700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 name="News_E900" title="Icon of a newspaper">
            <a:extLst>
              <a:ext uri="{FF2B5EF4-FFF2-40B4-BE49-F238E27FC236}">
                <a16:creationId xmlns:a16="http://schemas.microsoft.com/office/drawing/2014/main" id="{EC8DF9E4-1404-4BB1-9863-934C7BC98357}"/>
              </a:ext>
            </a:extLst>
          </p:cNvPr>
          <p:cNvSpPr>
            <a:spLocks noChangeAspect="1" noEditPoints="1"/>
          </p:cNvSpPr>
          <p:nvPr/>
        </p:nvSpPr>
        <p:spPr bwMode="auto">
          <a:xfrm>
            <a:off x="8663853" y="2607204"/>
            <a:ext cx="483756" cy="322906"/>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browser_3" title="Icon of a browser window with an arrow pointing from the outside to the center">
            <a:extLst>
              <a:ext uri="{FF2B5EF4-FFF2-40B4-BE49-F238E27FC236}">
                <a16:creationId xmlns:a16="http://schemas.microsoft.com/office/drawing/2014/main" id="{B01A5898-C781-48A5-816D-68BB9A8A7196}"/>
              </a:ext>
            </a:extLst>
          </p:cNvPr>
          <p:cNvSpPr>
            <a:spLocks noChangeAspect="1" noEditPoints="1"/>
          </p:cNvSpPr>
          <p:nvPr/>
        </p:nvSpPr>
        <p:spPr bwMode="auto">
          <a:xfrm>
            <a:off x="8703132" y="4964486"/>
            <a:ext cx="406868" cy="38700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car_3" title="Icon of a car with signal lines on top">
            <a:extLst>
              <a:ext uri="{FF2B5EF4-FFF2-40B4-BE49-F238E27FC236}">
                <a16:creationId xmlns:a16="http://schemas.microsoft.com/office/drawing/2014/main" id="{40E816CF-0C73-441C-8992-A891E4FAFFF2}"/>
              </a:ext>
            </a:extLst>
          </p:cNvPr>
          <p:cNvSpPr>
            <a:spLocks noChangeAspect="1" noEditPoints="1"/>
          </p:cNvSpPr>
          <p:nvPr/>
        </p:nvSpPr>
        <p:spPr bwMode="auto">
          <a:xfrm>
            <a:off x="8647464" y="5713676"/>
            <a:ext cx="515270" cy="387005"/>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solidFill>
            <a:schemeClr val="tx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6EF81E93-BA9A-45FA-BEAA-BF749CB08DA8}"/>
              </a:ext>
            </a:extLst>
          </p:cNvPr>
          <p:cNvSpPr/>
          <p:nvPr/>
        </p:nvSpPr>
        <p:spPr bwMode="auto">
          <a:xfrm>
            <a:off x="10265708" y="1167003"/>
            <a:ext cx="1353315" cy="2985179"/>
          </a:xfrm>
          <a:prstGeom prst="rect">
            <a:avLst/>
          </a:prstGeom>
          <a:solidFill>
            <a:schemeClr val="bg1"/>
          </a:solidFill>
          <a:ln w="19050">
            <a:solidFill>
              <a:srgbClr val="7030A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72" name="Freeform: Shape 71">
            <a:extLst>
              <a:ext uri="{FF2B5EF4-FFF2-40B4-BE49-F238E27FC236}">
                <a16:creationId xmlns:a16="http://schemas.microsoft.com/office/drawing/2014/main" id="{80F74004-8D70-4C0A-BB12-29D5924640A1}"/>
              </a:ext>
            </a:extLst>
          </p:cNvPr>
          <p:cNvSpPr/>
          <p:nvPr/>
        </p:nvSpPr>
        <p:spPr>
          <a:xfrm>
            <a:off x="10722037" y="3385843"/>
            <a:ext cx="535814" cy="460800"/>
          </a:xfrm>
          <a:custGeom>
            <a:avLst/>
            <a:gdLst>
              <a:gd name="connsiteX0" fmla="*/ 407670 w 476250"/>
              <a:gd name="connsiteY0" fmla="*/ 160972 h 409575"/>
              <a:gd name="connsiteX1" fmla="*/ 376238 w 476250"/>
              <a:gd name="connsiteY1" fmla="*/ 160972 h 409575"/>
              <a:gd name="connsiteX2" fmla="*/ 376238 w 476250"/>
              <a:gd name="connsiteY2" fmla="*/ 14288 h 409575"/>
              <a:gd name="connsiteX3" fmla="*/ 361950 w 476250"/>
              <a:gd name="connsiteY3" fmla="*/ 0 h 409575"/>
              <a:gd name="connsiteX4" fmla="*/ 14288 w 476250"/>
              <a:gd name="connsiteY4" fmla="*/ 0 h 409575"/>
              <a:gd name="connsiteX5" fmla="*/ 0 w 476250"/>
              <a:gd name="connsiteY5" fmla="*/ 14288 h 409575"/>
              <a:gd name="connsiteX6" fmla="*/ 0 w 476250"/>
              <a:gd name="connsiteY6" fmla="*/ 306705 h 409575"/>
              <a:gd name="connsiteX7" fmla="*/ 14288 w 476250"/>
              <a:gd name="connsiteY7" fmla="*/ 320993 h 409575"/>
              <a:gd name="connsiteX8" fmla="*/ 211455 w 476250"/>
              <a:gd name="connsiteY8" fmla="*/ 320993 h 409575"/>
              <a:gd name="connsiteX9" fmla="*/ 262890 w 476250"/>
              <a:gd name="connsiteY9" fmla="*/ 410528 h 409575"/>
              <a:gd name="connsiteX10" fmla="*/ 406718 w 476250"/>
              <a:gd name="connsiteY10" fmla="*/ 410528 h 409575"/>
              <a:gd name="connsiteX11" fmla="*/ 478155 w 476250"/>
              <a:gd name="connsiteY11" fmla="*/ 285750 h 409575"/>
              <a:gd name="connsiteX12" fmla="*/ 407670 w 476250"/>
              <a:gd name="connsiteY12" fmla="*/ 160972 h 409575"/>
              <a:gd name="connsiteX13" fmla="*/ 279083 w 476250"/>
              <a:gd name="connsiteY13" fmla="*/ 83820 h 409575"/>
              <a:gd name="connsiteX14" fmla="*/ 348615 w 476250"/>
              <a:gd name="connsiteY14" fmla="*/ 83820 h 409575"/>
              <a:gd name="connsiteX15" fmla="*/ 348615 w 476250"/>
              <a:gd name="connsiteY15" fmla="*/ 125730 h 409575"/>
              <a:gd name="connsiteX16" fmla="*/ 279083 w 476250"/>
              <a:gd name="connsiteY16" fmla="*/ 125730 h 409575"/>
              <a:gd name="connsiteX17" fmla="*/ 279083 w 476250"/>
              <a:gd name="connsiteY17" fmla="*/ 83820 h 409575"/>
              <a:gd name="connsiteX18" fmla="*/ 348615 w 476250"/>
              <a:gd name="connsiteY18" fmla="*/ 140018 h 409575"/>
              <a:gd name="connsiteX19" fmla="*/ 348615 w 476250"/>
              <a:gd name="connsiteY19" fmla="*/ 160972 h 409575"/>
              <a:gd name="connsiteX20" fmla="*/ 279083 w 476250"/>
              <a:gd name="connsiteY20" fmla="*/ 160972 h 409575"/>
              <a:gd name="connsiteX21" fmla="*/ 279083 w 476250"/>
              <a:gd name="connsiteY21" fmla="*/ 140018 h 409575"/>
              <a:gd name="connsiteX22" fmla="*/ 348615 w 476250"/>
              <a:gd name="connsiteY22" fmla="*/ 140018 h 409575"/>
              <a:gd name="connsiteX23" fmla="*/ 195263 w 476250"/>
              <a:gd name="connsiteY23" fmla="*/ 83820 h 409575"/>
              <a:gd name="connsiteX24" fmla="*/ 264795 w 476250"/>
              <a:gd name="connsiteY24" fmla="*/ 83820 h 409575"/>
              <a:gd name="connsiteX25" fmla="*/ 264795 w 476250"/>
              <a:gd name="connsiteY25" fmla="*/ 125730 h 409575"/>
              <a:gd name="connsiteX26" fmla="*/ 195263 w 476250"/>
              <a:gd name="connsiteY26" fmla="*/ 125730 h 409575"/>
              <a:gd name="connsiteX27" fmla="*/ 195263 w 476250"/>
              <a:gd name="connsiteY27" fmla="*/ 83820 h 409575"/>
              <a:gd name="connsiteX28" fmla="*/ 195263 w 476250"/>
              <a:gd name="connsiteY28" fmla="*/ 140018 h 409575"/>
              <a:gd name="connsiteX29" fmla="*/ 264795 w 476250"/>
              <a:gd name="connsiteY29" fmla="*/ 140018 h 409575"/>
              <a:gd name="connsiteX30" fmla="*/ 264795 w 476250"/>
              <a:gd name="connsiteY30" fmla="*/ 160972 h 409575"/>
              <a:gd name="connsiteX31" fmla="*/ 262890 w 476250"/>
              <a:gd name="connsiteY31" fmla="*/ 160972 h 409575"/>
              <a:gd name="connsiteX32" fmla="*/ 250508 w 476250"/>
              <a:gd name="connsiteY32" fmla="*/ 181927 h 409575"/>
              <a:gd name="connsiteX33" fmla="*/ 194310 w 476250"/>
              <a:gd name="connsiteY33" fmla="*/ 181927 h 409575"/>
              <a:gd name="connsiteX34" fmla="*/ 194310 w 476250"/>
              <a:gd name="connsiteY34" fmla="*/ 140018 h 409575"/>
              <a:gd name="connsiteX35" fmla="*/ 195263 w 476250"/>
              <a:gd name="connsiteY35" fmla="*/ 195263 h 409575"/>
              <a:gd name="connsiteX36" fmla="*/ 242888 w 476250"/>
              <a:gd name="connsiteY36" fmla="*/ 195263 h 409575"/>
              <a:gd name="connsiteX37" fmla="*/ 219075 w 476250"/>
              <a:gd name="connsiteY37" fmla="*/ 237172 h 409575"/>
              <a:gd name="connsiteX38" fmla="*/ 195263 w 476250"/>
              <a:gd name="connsiteY38" fmla="*/ 237172 h 409575"/>
              <a:gd name="connsiteX39" fmla="*/ 195263 w 476250"/>
              <a:gd name="connsiteY39" fmla="*/ 195263 h 409575"/>
              <a:gd name="connsiteX40" fmla="*/ 211455 w 476250"/>
              <a:gd name="connsiteY40" fmla="*/ 250508 h 409575"/>
              <a:gd name="connsiteX41" fmla="*/ 195263 w 476250"/>
              <a:gd name="connsiteY41" fmla="*/ 278130 h 409575"/>
              <a:gd name="connsiteX42" fmla="*/ 195263 w 476250"/>
              <a:gd name="connsiteY42" fmla="*/ 250508 h 409575"/>
              <a:gd name="connsiteX43" fmla="*/ 211455 w 476250"/>
              <a:gd name="connsiteY43" fmla="*/ 250508 h 409575"/>
              <a:gd name="connsiteX44" fmla="*/ 98107 w 476250"/>
              <a:gd name="connsiteY44" fmla="*/ 292418 h 409575"/>
              <a:gd name="connsiteX45" fmla="*/ 28575 w 476250"/>
              <a:gd name="connsiteY45" fmla="*/ 292418 h 409575"/>
              <a:gd name="connsiteX46" fmla="*/ 28575 w 476250"/>
              <a:gd name="connsiteY46" fmla="*/ 250508 h 409575"/>
              <a:gd name="connsiteX47" fmla="*/ 98107 w 476250"/>
              <a:gd name="connsiteY47" fmla="*/ 250508 h 409575"/>
              <a:gd name="connsiteX48" fmla="*/ 98107 w 476250"/>
              <a:gd name="connsiteY48" fmla="*/ 292418 h 409575"/>
              <a:gd name="connsiteX49" fmla="*/ 98107 w 476250"/>
              <a:gd name="connsiteY49" fmla="*/ 237172 h 409575"/>
              <a:gd name="connsiteX50" fmla="*/ 28575 w 476250"/>
              <a:gd name="connsiteY50" fmla="*/ 237172 h 409575"/>
              <a:gd name="connsiteX51" fmla="*/ 28575 w 476250"/>
              <a:gd name="connsiteY51" fmla="*/ 195263 h 409575"/>
              <a:gd name="connsiteX52" fmla="*/ 98107 w 476250"/>
              <a:gd name="connsiteY52" fmla="*/ 195263 h 409575"/>
              <a:gd name="connsiteX53" fmla="*/ 98107 w 476250"/>
              <a:gd name="connsiteY53" fmla="*/ 237172 h 409575"/>
              <a:gd name="connsiteX54" fmla="*/ 98107 w 476250"/>
              <a:gd name="connsiteY54" fmla="*/ 180975 h 409575"/>
              <a:gd name="connsiteX55" fmla="*/ 28575 w 476250"/>
              <a:gd name="connsiteY55" fmla="*/ 180975 h 409575"/>
              <a:gd name="connsiteX56" fmla="*/ 28575 w 476250"/>
              <a:gd name="connsiteY56" fmla="*/ 139065 h 409575"/>
              <a:gd name="connsiteX57" fmla="*/ 98107 w 476250"/>
              <a:gd name="connsiteY57" fmla="*/ 139065 h 409575"/>
              <a:gd name="connsiteX58" fmla="*/ 98107 w 476250"/>
              <a:gd name="connsiteY58" fmla="*/ 180975 h 409575"/>
              <a:gd name="connsiteX59" fmla="*/ 98107 w 476250"/>
              <a:gd name="connsiteY59" fmla="*/ 125730 h 409575"/>
              <a:gd name="connsiteX60" fmla="*/ 28575 w 476250"/>
              <a:gd name="connsiteY60" fmla="*/ 125730 h 409575"/>
              <a:gd name="connsiteX61" fmla="*/ 28575 w 476250"/>
              <a:gd name="connsiteY61" fmla="*/ 83820 h 409575"/>
              <a:gd name="connsiteX62" fmla="*/ 98107 w 476250"/>
              <a:gd name="connsiteY62" fmla="*/ 83820 h 409575"/>
              <a:gd name="connsiteX63" fmla="*/ 98107 w 476250"/>
              <a:gd name="connsiteY63" fmla="*/ 125730 h 409575"/>
              <a:gd name="connsiteX64" fmla="*/ 181928 w 476250"/>
              <a:gd name="connsiteY64" fmla="*/ 292418 h 409575"/>
              <a:gd name="connsiteX65" fmla="*/ 112395 w 476250"/>
              <a:gd name="connsiteY65" fmla="*/ 292418 h 409575"/>
              <a:gd name="connsiteX66" fmla="*/ 112395 w 476250"/>
              <a:gd name="connsiteY66" fmla="*/ 250508 h 409575"/>
              <a:gd name="connsiteX67" fmla="*/ 181928 w 476250"/>
              <a:gd name="connsiteY67" fmla="*/ 250508 h 409575"/>
              <a:gd name="connsiteX68" fmla="*/ 181928 w 476250"/>
              <a:gd name="connsiteY68" fmla="*/ 292418 h 409575"/>
              <a:gd name="connsiteX69" fmla="*/ 181928 w 476250"/>
              <a:gd name="connsiteY69" fmla="*/ 237172 h 409575"/>
              <a:gd name="connsiteX70" fmla="*/ 112395 w 476250"/>
              <a:gd name="connsiteY70" fmla="*/ 237172 h 409575"/>
              <a:gd name="connsiteX71" fmla="*/ 112395 w 476250"/>
              <a:gd name="connsiteY71" fmla="*/ 195263 h 409575"/>
              <a:gd name="connsiteX72" fmla="*/ 181928 w 476250"/>
              <a:gd name="connsiteY72" fmla="*/ 195263 h 409575"/>
              <a:gd name="connsiteX73" fmla="*/ 181928 w 476250"/>
              <a:gd name="connsiteY73" fmla="*/ 237172 h 409575"/>
              <a:gd name="connsiteX74" fmla="*/ 181928 w 476250"/>
              <a:gd name="connsiteY74" fmla="*/ 180975 h 409575"/>
              <a:gd name="connsiteX75" fmla="*/ 112395 w 476250"/>
              <a:gd name="connsiteY75" fmla="*/ 180975 h 409575"/>
              <a:gd name="connsiteX76" fmla="*/ 112395 w 476250"/>
              <a:gd name="connsiteY76" fmla="*/ 139065 h 409575"/>
              <a:gd name="connsiteX77" fmla="*/ 181928 w 476250"/>
              <a:gd name="connsiteY77" fmla="*/ 139065 h 409575"/>
              <a:gd name="connsiteX78" fmla="*/ 181928 w 476250"/>
              <a:gd name="connsiteY78" fmla="*/ 180975 h 409575"/>
              <a:gd name="connsiteX79" fmla="*/ 181928 w 476250"/>
              <a:gd name="connsiteY79" fmla="*/ 125730 h 409575"/>
              <a:gd name="connsiteX80" fmla="*/ 112395 w 476250"/>
              <a:gd name="connsiteY80" fmla="*/ 125730 h 409575"/>
              <a:gd name="connsiteX81" fmla="*/ 112395 w 476250"/>
              <a:gd name="connsiteY81" fmla="*/ 83820 h 409575"/>
              <a:gd name="connsiteX82" fmla="*/ 181928 w 476250"/>
              <a:gd name="connsiteY82" fmla="*/ 83820 h 409575"/>
              <a:gd name="connsiteX83" fmla="*/ 181928 w 476250"/>
              <a:gd name="connsiteY83" fmla="*/ 125730 h 409575"/>
              <a:gd name="connsiteX84" fmla="*/ 195263 w 476250"/>
              <a:gd name="connsiteY84" fmla="*/ 292418 h 409575"/>
              <a:gd name="connsiteX85" fmla="*/ 195263 w 476250"/>
              <a:gd name="connsiteY85" fmla="*/ 291465 h 409575"/>
              <a:gd name="connsiteX86" fmla="*/ 195263 w 476250"/>
              <a:gd name="connsiteY86" fmla="*/ 292418 h 409575"/>
              <a:gd name="connsiteX87" fmla="*/ 195263 w 476250"/>
              <a:gd name="connsiteY87" fmla="*/ 29241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BE793872-4D72-4C29-ACAE-A71AE8BE6A7B}"/>
              </a:ext>
            </a:extLst>
          </p:cNvPr>
          <p:cNvSpPr/>
          <p:nvPr/>
        </p:nvSpPr>
        <p:spPr bwMode="auto">
          <a:xfrm>
            <a:off x="10265708" y="4456924"/>
            <a:ext cx="1353315" cy="1229357"/>
          </a:xfrm>
          <a:prstGeom prst="rect">
            <a:avLst/>
          </a:prstGeom>
          <a:noFill/>
          <a:ln w="28575">
            <a:solidFill>
              <a:schemeClr val="accent1"/>
            </a:solidFill>
            <a:prstDash val="sysDot"/>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112" name="Freeform: Shape 111">
            <a:extLst>
              <a:ext uri="{FF2B5EF4-FFF2-40B4-BE49-F238E27FC236}">
                <a16:creationId xmlns:a16="http://schemas.microsoft.com/office/drawing/2014/main" id="{0B43EA76-2E80-457D-ACD2-C271C614519D}"/>
              </a:ext>
            </a:extLst>
          </p:cNvPr>
          <p:cNvSpPr/>
          <p:nvPr/>
        </p:nvSpPr>
        <p:spPr>
          <a:xfrm>
            <a:off x="10747967" y="4768551"/>
            <a:ext cx="388797" cy="548890"/>
          </a:xfrm>
          <a:custGeom>
            <a:avLst/>
            <a:gdLst>
              <a:gd name="connsiteX0" fmla="*/ 112796 w 213059"/>
              <a:gd name="connsiteY0" fmla="*/ 0 h 300789"/>
              <a:gd name="connsiteX1" fmla="*/ 0 w 213059"/>
              <a:gd name="connsiteY1" fmla="*/ 45118 h 300789"/>
              <a:gd name="connsiteX2" fmla="*/ 0 w 213059"/>
              <a:gd name="connsiteY2" fmla="*/ 250909 h 300789"/>
              <a:gd name="connsiteX3" fmla="*/ 0 w 213059"/>
              <a:gd name="connsiteY3" fmla="*/ 252788 h 300789"/>
              <a:gd name="connsiteX4" fmla="*/ 0 w 213059"/>
              <a:gd name="connsiteY4" fmla="*/ 255671 h 300789"/>
              <a:gd name="connsiteX5" fmla="*/ 0 w 213059"/>
              <a:gd name="connsiteY5" fmla="*/ 258428 h 300789"/>
              <a:gd name="connsiteX6" fmla="*/ 114676 w 213059"/>
              <a:gd name="connsiteY6" fmla="*/ 302669 h 300789"/>
              <a:gd name="connsiteX7" fmla="*/ 223712 w 213059"/>
              <a:gd name="connsiteY7" fmla="*/ 258428 h 300789"/>
              <a:gd name="connsiteX8" fmla="*/ 223712 w 213059"/>
              <a:gd name="connsiteY8" fmla="*/ 257551 h 300789"/>
              <a:gd name="connsiteX9" fmla="*/ 223712 w 213059"/>
              <a:gd name="connsiteY9" fmla="*/ 252788 h 300789"/>
              <a:gd name="connsiteX10" fmla="*/ 223712 w 213059"/>
              <a:gd name="connsiteY10" fmla="*/ 46998 h 300789"/>
              <a:gd name="connsiteX11" fmla="*/ 112796 w 213059"/>
              <a:gd name="connsiteY11" fmla="*/ 0 h 300789"/>
              <a:gd name="connsiteX12" fmla="*/ 114676 w 213059"/>
              <a:gd name="connsiteY12" fmla="*/ 65798 h 300789"/>
              <a:gd name="connsiteX13" fmla="*/ 28199 w 213059"/>
              <a:gd name="connsiteY13" fmla="*/ 41359 h 300789"/>
              <a:gd name="connsiteX14" fmla="*/ 114676 w 213059"/>
              <a:gd name="connsiteY14" fmla="*/ 16919 h 300789"/>
              <a:gd name="connsiteX15" fmla="*/ 194511 w 213059"/>
              <a:gd name="connsiteY15" fmla="*/ 42236 h 300789"/>
              <a:gd name="connsiteX16" fmla="*/ 114676 w 213059"/>
              <a:gd name="connsiteY16" fmla="*/ 65798 h 3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059" h="300789">
                <a:moveTo>
                  <a:pt x="112796" y="0"/>
                </a:moveTo>
                <a:cubicBezTo>
                  <a:pt x="45996" y="0"/>
                  <a:pt x="0" y="21557"/>
                  <a:pt x="0" y="45118"/>
                </a:cubicBezTo>
                <a:lnTo>
                  <a:pt x="0" y="250909"/>
                </a:lnTo>
                <a:cubicBezTo>
                  <a:pt x="0" y="250909"/>
                  <a:pt x="0" y="251911"/>
                  <a:pt x="0" y="252788"/>
                </a:cubicBezTo>
                <a:lnTo>
                  <a:pt x="0" y="255671"/>
                </a:lnTo>
                <a:cubicBezTo>
                  <a:pt x="0" y="256548"/>
                  <a:pt x="0" y="257551"/>
                  <a:pt x="0" y="258428"/>
                </a:cubicBezTo>
                <a:cubicBezTo>
                  <a:pt x="3760" y="280988"/>
                  <a:pt x="50758" y="302669"/>
                  <a:pt x="114676" y="302669"/>
                </a:cubicBezTo>
                <a:cubicBezTo>
                  <a:pt x="180474" y="302669"/>
                  <a:pt x="222835" y="281990"/>
                  <a:pt x="223712" y="258428"/>
                </a:cubicBezTo>
                <a:lnTo>
                  <a:pt x="223712" y="257551"/>
                </a:lnTo>
                <a:lnTo>
                  <a:pt x="223712" y="252788"/>
                </a:lnTo>
                <a:lnTo>
                  <a:pt x="223712" y="46998"/>
                </a:lnTo>
                <a:cubicBezTo>
                  <a:pt x="223712" y="23437"/>
                  <a:pt x="179471" y="0"/>
                  <a:pt x="112796" y="0"/>
                </a:cubicBezTo>
                <a:close/>
                <a:moveTo>
                  <a:pt x="114676" y="65798"/>
                </a:moveTo>
                <a:cubicBezTo>
                  <a:pt x="66675" y="65798"/>
                  <a:pt x="28199" y="54518"/>
                  <a:pt x="28199" y="41359"/>
                </a:cubicBezTo>
                <a:cubicBezTo>
                  <a:pt x="28199" y="27196"/>
                  <a:pt x="66675" y="16919"/>
                  <a:pt x="114676" y="16919"/>
                </a:cubicBezTo>
                <a:cubicBezTo>
                  <a:pt x="162677" y="16919"/>
                  <a:pt x="194511" y="28199"/>
                  <a:pt x="194511" y="42236"/>
                </a:cubicBezTo>
                <a:cubicBezTo>
                  <a:pt x="194511" y="55395"/>
                  <a:pt x="161674" y="65798"/>
                  <a:pt x="114676" y="65798"/>
                </a:cubicBezTo>
                <a:close/>
              </a:path>
            </a:pathLst>
          </a:custGeom>
          <a:solidFill>
            <a:schemeClr val="tx1"/>
          </a:solidFill>
          <a:ln w="9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6" name="Straight Arrow Connector 115">
            <a:extLst>
              <a:ext uri="{FF2B5EF4-FFF2-40B4-BE49-F238E27FC236}">
                <a16:creationId xmlns:a16="http://schemas.microsoft.com/office/drawing/2014/main" id="{7C3E31F4-09ED-4A14-92B3-D72519024123}"/>
              </a:ext>
            </a:extLst>
          </p:cNvPr>
          <p:cNvCxnSpPr>
            <a:cxnSpLocks/>
          </p:cNvCxnSpPr>
          <p:nvPr/>
        </p:nvCxnSpPr>
        <p:spPr>
          <a:xfrm flipV="1">
            <a:off x="9432853" y="2428450"/>
            <a:ext cx="974268" cy="978229"/>
          </a:xfrm>
          <a:prstGeom prst="straightConnector1">
            <a:avLst/>
          </a:prstGeom>
          <a:ln w="1905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627ABDE-8028-4A01-83AD-1FA43FDE7FC3}"/>
              </a:ext>
            </a:extLst>
          </p:cNvPr>
          <p:cNvCxnSpPr>
            <a:cxnSpLocks/>
          </p:cNvCxnSpPr>
          <p:nvPr/>
        </p:nvCxnSpPr>
        <p:spPr>
          <a:xfrm>
            <a:off x="9434193" y="3605860"/>
            <a:ext cx="1034313" cy="1312947"/>
          </a:xfrm>
          <a:prstGeom prst="straightConnector1">
            <a:avLst/>
          </a:prstGeom>
          <a:ln w="1905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08FFBE4-96C6-4298-BA74-03E6BBC5C478}"/>
              </a:ext>
            </a:extLst>
          </p:cNvPr>
          <p:cNvSpPr txBox="1"/>
          <p:nvPr/>
        </p:nvSpPr>
        <p:spPr>
          <a:xfrm>
            <a:off x="10407121" y="957144"/>
            <a:ext cx="82073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Region</a:t>
            </a:r>
          </a:p>
        </p:txBody>
      </p:sp>
      <p:sp>
        <p:nvSpPr>
          <p:cNvPr id="123" name="TextBox 122">
            <a:extLst>
              <a:ext uri="{FF2B5EF4-FFF2-40B4-BE49-F238E27FC236}">
                <a16:creationId xmlns:a16="http://schemas.microsoft.com/office/drawing/2014/main" id="{C5A5ACA9-EC04-4970-85C0-9B6F42993E6B}"/>
              </a:ext>
            </a:extLst>
          </p:cNvPr>
          <p:cNvSpPr txBox="1"/>
          <p:nvPr/>
        </p:nvSpPr>
        <p:spPr>
          <a:xfrm>
            <a:off x="10407121" y="4247734"/>
            <a:ext cx="108202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On Prem/External</a:t>
            </a:r>
          </a:p>
        </p:txBody>
      </p:sp>
      <p:sp>
        <p:nvSpPr>
          <p:cNvPr id="76" name="Freeform: Shape 75">
            <a:extLst>
              <a:ext uri="{FF2B5EF4-FFF2-40B4-BE49-F238E27FC236}">
                <a16:creationId xmlns:a16="http://schemas.microsoft.com/office/drawing/2014/main" id="{7FBB5156-B458-48FB-94F0-0617B4CA06A1}"/>
              </a:ext>
            </a:extLst>
          </p:cNvPr>
          <p:cNvSpPr/>
          <p:nvPr/>
        </p:nvSpPr>
        <p:spPr>
          <a:xfrm>
            <a:off x="8153547" y="3268646"/>
            <a:ext cx="1168955" cy="536745"/>
          </a:xfrm>
          <a:custGeom>
            <a:avLst/>
            <a:gdLst>
              <a:gd name="connsiteX0" fmla="*/ 314947 w 2423295"/>
              <a:gd name="connsiteY0" fmla="*/ 915802 h 1112696"/>
              <a:gd name="connsiteX1" fmla="*/ 600802 w 2423295"/>
              <a:gd name="connsiteY1" fmla="*/ 915802 h 1112696"/>
              <a:gd name="connsiteX2" fmla="*/ 636841 w 2423295"/>
              <a:gd name="connsiteY2" fmla="*/ 993858 h 1112696"/>
              <a:gd name="connsiteX3" fmla="*/ 686155 w 2423295"/>
              <a:gd name="connsiteY3" fmla="*/ 1063849 h 1112696"/>
              <a:gd name="connsiteX4" fmla="*/ 736883 w 2423295"/>
              <a:gd name="connsiteY4" fmla="*/ 1112695 h 1112696"/>
              <a:gd name="connsiteX5" fmla="*/ 314947 w 2423295"/>
              <a:gd name="connsiteY5" fmla="*/ 1112695 h 1112696"/>
              <a:gd name="connsiteX6" fmla="*/ 314947 w 2423295"/>
              <a:gd name="connsiteY6" fmla="*/ 1112696 h 1112696"/>
              <a:gd name="connsiteX7" fmla="*/ 235261 w 2423295"/>
              <a:gd name="connsiteY7" fmla="*/ 1112696 h 1112696"/>
              <a:gd name="connsiteX8" fmla="*/ 136310 w 2423295"/>
              <a:gd name="connsiteY8" fmla="*/ 1013745 h 1112696"/>
              <a:gd name="connsiteX9" fmla="*/ 235261 w 2423295"/>
              <a:gd name="connsiteY9" fmla="*/ 915803 h 1112696"/>
              <a:gd name="connsiteX10" fmla="*/ 314947 w 2423295"/>
              <a:gd name="connsiteY10" fmla="*/ 915803 h 1112696"/>
              <a:gd name="connsiteX11" fmla="*/ 98951 w 2423295"/>
              <a:gd name="connsiteY11" fmla="*/ 530096 h 1112696"/>
              <a:gd name="connsiteX12" fmla="*/ 178637 w 2423295"/>
              <a:gd name="connsiteY12" fmla="*/ 530096 h 1112696"/>
              <a:gd name="connsiteX13" fmla="*/ 395330 w 2423295"/>
              <a:gd name="connsiteY13" fmla="*/ 530096 h 1112696"/>
              <a:gd name="connsiteX14" fmla="*/ 603287 w 2423295"/>
              <a:gd name="connsiteY14" fmla="*/ 530096 h 1112696"/>
              <a:gd name="connsiteX15" fmla="*/ 598516 w 2423295"/>
              <a:gd name="connsiteY15" fmla="*/ 540697 h 1112696"/>
              <a:gd name="connsiteX16" fmla="*/ 567841 w 2423295"/>
              <a:gd name="connsiteY16" fmla="*/ 726944 h 1112696"/>
              <a:gd name="connsiteX17" fmla="*/ 567845 w 2423295"/>
              <a:gd name="connsiteY17" fmla="*/ 726989 h 1112696"/>
              <a:gd name="connsiteX18" fmla="*/ 395330 w 2423295"/>
              <a:gd name="connsiteY18" fmla="*/ 726989 h 1112696"/>
              <a:gd name="connsiteX19" fmla="*/ 178637 w 2423295"/>
              <a:gd name="connsiteY19" fmla="*/ 726989 h 1112696"/>
              <a:gd name="connsiteX20" fmla="*/ 98951 w 2423295"/>
              <a:gd name="connsiteY20" fmla="*/ 726989 h 1112696"/>
              <a:gd name="connsiteX21" fmla="*/ 0 w 2423295"/>
              <a:gd name="connsiteY21" fmla="*/ 628038 h 1112696"/>
              <a:gd name="connsiteX22" fmla="*/ 98951 w 2423295"/>
              <a:gd name="connsiteY22" fmla="*/ 530096 h 1112696"/>
              <a:gd name="connsiteX23" fmla="*/ 401862 w 2423295"/>
              <a:gd name="connsiteY23" fmla="*/ 108504 h 1112696"/>
              <a:gd name="connsiteX24" fmla="*/ 481548 w 2423295"/>
              <a:gd name="connsiteY24" fmla="*/ 108504 h 1112696"/>
              <a:gd name="connsiteX25" fmla="*/ 1182363 w 2423295"/>
              <a:gd name="connsiteY25" fmla="*/ 108504 h 1112696"/>
              <a:gd name="connsiteX26" fmla="*/ 1140235 w 2423295"/>
              <a:gd name="connsiteY26" fmla="*/ 184382 h 1112696"/>
              <a:gd name="connsiteX27" fmla="*/ 1103065 w 2423295"/>
              <a:gd name="connsiteY27" fmla="*/ 280266 h 1112696"/>
              <a:gd name="connsiteX28" fmla="*/ 971453 w 2423295"/>
              <a:gd name="connsiteY28" fmla="*/ 252429 h 1112696"/>
              <a:gd name="connsiteX29" fmla="*/ 811221 w 2423295"/>
              <a:gd name="connsiteY29" fmla="*/ 289204 h 1112696"/>
              <a:gd name="connsiteX30" fmla="*/ 785533 w 2423295"/>
              <a:gd name="connsiteY30" fmla="*/ 305397 h 1112696"/>
              <a:gd name="connsiteX31" fmla="*/ 481548 w 2423295"/>
              <a:gd name="connsiteY31" fmla="*/ 305397 h 1112696"/>
              <a:gd name="connsiteX32" fmla="*/ 401862 w 2423295"/>
              <a:gd name="connsiteY32" fmla="*/ 305397 h 1112696"/>
              <a:gd name="connsiteX33" fmla="*/ 302911 w 2423295"/>
              <a:gd name="connsiteY33" fmla="*/ 206446 h 1112696"/>
              <a:gd name="connsiteX34" fmla="*/ 401862 w 2423295"/>
              <a:gd name="connsiteY34" fmla="*/ 108504 h 1112696"/>
              <a:gd name="connsiteX35" fmla="*/ 1666016 w 2423295"/>
              <a:gd name="connsiteY35" fmla="*/ 0 h 1112696"/>
              <a:gd name="connsiteX36" fmla="*/ 2211257 w 2423295"/>
              <a:gd name="connsiteY36" fmla="*/ 545242 h 1112696"/>
              <a:gd name="connsiteX37" fmla="*/ 2188034 w 2423295"/>
              <a:gd name="connsiteY37" fmla="*/ 689630 h 1112696"/>
              <a:gd name="connsiteX38" fmla="*/ 2218325 w 2423295"/>
              <a:gd name="connsiteY38" fmla="*/ 689630 h 1112696"/>
              <a:gd name="connsiteX39" fmla="*/ 2423295 w 2423295"/>
              <a:gd name="connsiteY39" fmla="*/ 901668 h 1112696"/>
              <a:gd name="connsiteX40" fmla="*/ 2226403 w 2423295"/>
              <a:gd name="connsiteY40" fmla="*/ 1105629 h 1112696"/>
              <a:gd name="connsiteX41" fmla="*/ 1029901 w 2423295"/>
              <a:gd name="connsiteY41" fmla="*/ 1105629 h 1112696"/>
              <a:gd name="connsiteX42" fmla="*/ 658329 w 2423295"/>
              <a:gd name="connsiteY42" fmla="*/ 726989 h 1112696"/>
              <a:gd name="connsiteX43" fmla="*/ 1029901 w 2423295"/>
              <a:gd name="connsiteY43" fmla="*/ 348349 h 1112696"/>
              <a:gd name="connsiteX44" fmla="*/ 1151065 w 2423295"/>
              <a:gd name="connsiteY44" fmla="*/ 370562 h 1112696"/>
              <a:gd name="connsiteX45" fmla="*/ 1666016 w 2423295"/>
              <a:gd name="connsiteY45" fmla="*/ 0 h 11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3295" h="1112696">
                <a:moveTo>
                  <a:pt x="314947" y="915802"/>
                </a:moveTo>
                <a:lnTo>
                  <a:pt x="600802" y="915802"/>
                </a:lnTo>
                <a:lnTo>
                  <a:pt x="636841" y="993858"/>
                </a:lnTo>
                <a:cubicBezTo>
                  <a:pt x="651359" y="1019066"/>
                  <a:pt x="667887" y="1042496"/>
                  <a:pt x="686155" y="1063849"/>
                </a:cubicBezTo>
                <a:lnTo>
                  <a:pt x="736883" y="1112695"/>
                </a:lnTo>
                <a:lnTo>
                  <a:pt x="314947" y="1112695"/>
                </a:lnTo>
                <a:lnTo>
                  <a:pt x="314947" y="1112696"/>
                </a:lnTo>
                <a:lnTo>
                  <a:pt x="235261" y="1112696"/>
                </a:lnTo>
                <a:cubicBezTo>
                  <a:pt x="181747" y="1112696"/>
                  <a:pt x="136310" y="1067259"/>
                  <a:pt x="136310" y="1013745"/>
                </a:cubicBezTo>
                <a:cubicBezTo>
                  <a:pt x="136310" y="961240"/>
                  <a:pt x="181747" y="915803"/>
                  <a:pt x="235261" y="915803"/>
                </a:cubicBezTo>
                <a:lnTo>
                  <a:pt x="314947" y="915803"/>
                </a:lnTo>
                <a:close/>
                <a:moveTo>
                  <a:pt x="98951" y="530096"/>
                </a:moveTo>
                <a:lnTo>
                  <a:pt x="178637" y="530096"/>
                </a:lnTo>
                <a:lnTo>
                  <a:pt x="395330" y="530096"/>
                </a:lnTo>
                <a:lnTo>
                  <a:pt x="603287" y="530096"/>
                </a:lnTo>
                <a:lnTo>
                  <a:pt x="598516" y="540697"/>
                </a:lnTo>
                <a:cubicBezTo>
                  <a:pt x="578672" y="597639"/>
                  <a:pt x="567841" y="660512"/>
                  <a:pt x="567841" y="726944"/>
                </a:cubicBezTo>
                <a:lnTo>
                  <a:pt x="567845" y="726989"/>
                </a:lnTo>
                <a:lnTo>
                  <a:pt x="395330" y="726989"/>
                </a:lnTo>
                <a:lnTo>
                  <a:pt x="178637" y="726989"/>
                </a:lnTo>
                <a:lnTo>
                  <a:pt x="98951" y="726989"/>
                </a:lnTo>
                <a:cubicBezTo>
                  <a:pt x="45437" y="726989"/>
                  <a:pt x="0" y="681552"/>
                  <a:pt x="0" y="628038"/>
                </a:cubicBezTo>
                <a:cubicBezTo>
                  <a:pt x="0" y="575533"/>
                  <a:pt x="45437" y="530096"/>
                  <a:pt x="98951" y="530096"/>
                </a:cubicBezTo>
                <a:close/>
                <a:moveTo>
                  <a:pt x="401862" y="108504"/>
                </a:moveTo>
                <a:lnTo>
                  <a:pt x="481548" y="108504"/>
                </a:lnTo>
                <a:lnTo>
                  <a:pt x="1182363" y="108504"/>
                </a:lnTo>
                <a:lnTo>
                  <a:pt x="1140235" y="184382"/>
                </a:lnTo>
                <a:cubicBezTo>
                  <a:pt x="1125806" y="215159"/>
                  <a:pt x="1113347" y="247208"/>
                  <a:pt x="1103065" y="280266"/>
                </a:cubicBezTo>
                <a:cubicBezTo>
                  <a:pt x="1061388" y="271410"/>
                  <a:pt x="1020807" y="252429"/>
                  <a:pt x="971453" y="252429"/>
                </a:cubicBezTo>
                <a:cubicBezTo>
                  <a:pt x="913872" y="252429"/>
                  <a:pt x="859856" y="265478"/>
                  <a:pt x="811221" y="289204"/>
                </a:cubicBezTo>
                <a:lnTo>
                  <a:pt x="785533" y="305397"/>
                </a:lnTo>
                <a:lnTo>
                  <a:pt x="481548" y="305397"/>
                </a:lnTo>
                <a:lnTo>
                  <a:pt x="401862" y="305397"/>
                </a:lnTo>
                <a:cubicBezTo>
                  <a:pt x="348348" y="305397"/>
                  <a:pt x="302911" y="259960"/>
                  <a:pt x="302911" y="206446"/>
                </a:cubicBezTo>
                <a:cubicBezTo>
                  <a:pt x="302911" y="153941"/>
                  <a:pt x="348348" y="108504"/>
                  <a:pt x="401862" y="108504"/>
                </a:cubicBezTo>
                <a:close/>
                <a:moveTo>
                  <a:pt x="1666016" y="0"/>
                </a:moveTo>
                <a:cubicBezTo>
                  <a:pt x="1960850" y="0"/>
                  <a:pt x="2211257" y="242330"/>
                  <a:pt x="2211257" y="545242"/>
                </a:cubicBezTo>
                <a:cubicBezTo>
                  <a:pt x="2211257" y="597746"/>
                  <a:pt x="2196111" y="644193"/>
                  <a:pt x="2188034" y="689630"/>
                </a:cubicBezTo>
                <a:lnTo>
                  <a:pt x="2218325" y="689630"/>
                </a:lnTo>
                <a:cubicBezTo>
                  <a:pt x="2332422" y="689630"/>
                  <a:pt x="2423295" y="787571"/>
                  <a:pt x="2423295" y="901668"/>
                </a:cubicBezTo>
                <a:cubicBezTo>
                  <a:pt x="2423295" y="1014755"/>
                  <a:pt x="2340499" y="1097551"/>
                  <a:pt x="2226403" y="1105629"/>
                </a:cubicBezTo>
                <a:lnTo>
                  <a:pt x="1029901" y="1105629"/>
                </a:lnTo>
                <a:cubicBezTo>
                  <a:pt x="824930" y="1105629"/>
                  <a:pt x="658329" y="939027"/>
                  <a:pt x="658329" y="726989"/>
                </a:cubicBezTo>
                <a:cubicBezTo>
                  <a:pt x="658329" y="514950"/>
                  <a:pt x="817862" y="348349"/>
                  <a:pt x="1029901" y="348349"/>
                </a:cubicBezTo>
                <a:cubicBezTo>
                  <a:pt x="1075337" y="348349"/>
                  <a:pt x="1112697" y="363495"/>
                  <a:pt x="1151065" y="370562"/>
                </a:cubicBezTo>
                <a:cubicBezTo>
                  <a:pt x="1226793" y="159534"/>
                  <a:pt x="1430754" y="0"/>
                  <a:pt x="1666016" y="0"/>
                </a:cubicBezTo>
                <a:close/>
              </a:path>
            </a:pathLst>
          </a:custGeom>
          <a:solidFill>
            <a:schemeClr val="bg1"/>
          </a:solidFill>
          <a:ln w="28575"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1B6662BA-2D0D-450B-817F-EBF7956578C3}"/>
              </a:ext>
            </a:extLst>
          </p:cNvPr>
          <p:cNvSpPr txBox="1"/>
          <p:nvPr/>
        </p:nvSpPr>
        <p:spPr>
          <a:xfrm>
            <a:off x="8711904" y="915086"/>
            <a:ext cx="384721"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Media</a:t>
            </a:r>
          </a:p>
        </p:txBody>
      </p:sp>
      <p:sp>
        <p:nvSpPr>
          <p:cNvPr id="143" name="TextBox 142">
            <a:extLst>
              <a:ext uri="{FF2B5EF4-FFF2-40B4-BE49-F238E27FC236}">
                <a16:creationId xmlns:a16="http://schemas.microsoft.com/office/drawing/2014/main" id="{4E281D53-5C69-425B-8D48-C20CA2290A45}"/>
              </a:ext>
            </a:extLst>
          </p:cNvPr>
          <p:cNvSpPr txBox="1"/>
          <p:nvPr/>
        </p:nvSpPr>
        <p:spPr>
          <a:xfrm>
            <a:off x="8681990" y="1639900"/>
            <a:ext cx="429605"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Mobile</a:t>
            </a:r>
          </a:p>
        </p:txBody>
      </p:sp>
      <p:sp>
        <p:nvSpPr>
          <p:cNvPr id="144" name="TextBox 143">
            <a:extLst>
              <a:ext uri="{FF2B5EF4-FFF2-40B4-BE49-F238E27FC236}">
                <a16:creationId xmlns:a16="http://schemas.microsoft.com/office/drawing/2014/main" id="{6EC7628B-C4CF-42DE-8A2C-FD3AEFAC24AD}"/>
              </a:ext>
            </a:extLst>
          </p:cNvPr>
          <p:cNvSpPr txBox="1"/>
          <p:nvPr/>
        </p:nvSpPr>
        <p:spPr>
          <a:xfrm>
            <a:off x="8793401" y="2390980"/>
            <a:ext cx="20678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API</a:t>
            </a:r>
          </a:p>
        </p:txBody>
      </p:sp>
      <p:sp>
        <p:nvSpPr>
          <p:cNvPr id="145" name="TextBox 144">
            <a:extLst>
              <a:ext uri="{FF2B5EF4-FFF2-40B4-BE49-F238E27FC236}">
                <a16:creationId xmlns:a16="http://schemas.microsoft.com/office/drawing/2014/main" id="{3B226F2F-0981-47D3-850A-82931AC8BD86}"/>
              </a:ext>
            </a:extLst>
          </p:cNvPr>
          <p:cNvSpPr txBox="1"/>
          <p:nvPr/>
        </p:nvSpPr>
        <p:spPr>
          <a:xfrm>
            <a:off x="8770416" y="4032410"/>
            <a:ext cx="267701"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Files</a:t>
            </a:r>
          </a:p>
        </p:txBody>
      </p:sp>
      <p:sp>
        <p:nvSpPr>
          <p:cNvPr id="146" name="TextBox 145">
            <a:extLst>
              <a:ext uri="{FF2B5EF4-FFF2-40B4-BE49-F238E27FC236}">
                <a16:creationId xmlns:a16="http://schemas.microsoft.com/office/drawing/2014/main" id="{5F5CF493-CA01-49FD-9099-07F3A44A6FC3}"/>
              </a:ext>
            </a:extLst>
          </p:cNvPr>
          <p:cNvSpPr txBox="1"/>
          <p:nvPr/>
        </p:nvSpPr>
        <p:spPr>
          <a:xfrm>
            <a:off x="8643519" y="4757224"/>
            <a:ext cx="50654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Updates</a:t>
            </a:r>
          </a:p>
        </p:txBody>
      </p:sp>
      <p:sp>
        <p:nvSpPr>
          <p:cNvPr id="147" name="TextBox 146">
            <a:extLst>
              <a:ext uri="{FF2B5EF4-FFF2-40B4-BE49-F238E27FC236}">
                <a16:creationId xmlns:a16="http://schemas.microsoft.com/office/drawing/2014/main" id="{B5881022-6796-4DBD-A748-67DC171976F6}"/>
              </a:ext>
            </a:extLst>
          </p:cNvPr>
          <p:cNvSpPr txBox="1"/>
          <p:nvPr/>
        </p:nvSpPr>
        <p:spPr>
          <a:xfrm>
            <a:off x="8800614" y="5508304"/>
            <a:ext cx="192360"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IoT</a:t>
            </a:r>
          </a:p>
        </p:txBody>
      </p:sp>
      <p:sp>
        <p:nvSpPr>
          <p:cNvPr id="150" name="TextBox 149">
            <a:extLst>
              <a:ext uri="{FF2B5EF4-FFF2-40B4-BE49-F238E27FC236}">
                <a16:creationId xmlns:a16="http://schemas.microsoft.com/office/drawing/2014/main" id="{F2AC1837-B54D-4A55-92B8-C10C96000720}"/>
              </a:ext>
            </a:extLst>
          </p:cNvPr>
          <p:cNvSpPr txBox="1"/>
          <p:nvPr/>
        </p:nvSpPr>
        <p:spPr>
          <a:xfrm>
            <a:off x="6596215" y="3928603"/>
            <a:ext cx="1059585"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files.contoso.com</a:t>
            </a:r>
          </a:p>
        </p:txBody>
      </p:sp>
      <p:sp>
        <p:nvSpPr>
          <p:cNvPr id="152" name="Rectangle 151">
            <a:extLst>
              <a:ext uri="{FF2B5EF4-FFF2-40B4-BE49-F238E27FC236}">
                <a16:creationId xmlns:a16="http://schemas.microsoft.com/office/drawing/2014/main" id="{574FDFC4-2A5F-4E26-AE2A-A22B5EFD05EC}"/>
              </a:ext>
            </a:extLst>
          </p:cNvPr>
          <p:cNvSpPr/>
          <p:nvPr/>
        </p:nvSpPr>
        <p:spPr bwMode="auto">
          <a:xfrm>
            <a:off x="8433308" y="685830"/>
            <a:ext cx="916968" cy="91748"/>
          </a:xfrm>
          <a:prstGeom prst="rect">
            <a:avLst/>
          </a:prstGeom>
          <a:solidFill>
            <a:schemeClr val="bg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4" name="Group 3">
            <a:extLst>
              <a:ext uri="{FF2B5EF4-FFF2-40B4-BE49-F238E27FC236}">
                <a16:creationId xmlns:a16="http://schemas.microsoft.com/office/drawing/2014/main" id="{31FC065F-283B-495C-A343-CF2A77C353AF}"/>
              </a:ext>
            </a:extLst>
          </p:cNvPr>
          <p:cNvGrpSpPr/>
          <p:nvPr/>
        </p:nvGrpSpPr>
        <p:grpSpPr>
          <a:xfrm>
            <a:off x="4174769" y="5175704"/>
            <a:ext cx="1753865" cy="1191796"/>
            <a:chOff x="4173227" y="4818526"/>
            <a:chExt cx="1753865" cy="1191796"/>
          </a:xfrm>
          <a:noFill/>
        </p:grpSpPr>
        <p:sp>
          <p:nvSpPr>
            <p:cNvPr id="41" name="Rectangle 40">
              <a:extLst>
                <a:ext uri="{FF2B5EF4-FFF2-40B4-BE49-F238E27FC236}">
                  <a16:creationId xmlns:a16="http://schemas.microsoft.com/office/drawing/2014/main" id="{0F714723-7D22-4034-8BC3-1A1A56379BEF}"/>
                </a:ext>
              </a:extLst>
            </p:cNvPr>
            <p:cNvSpPr/>
            <p:nvPr/>
          </p:nvSpPr>
          <p:spPr>
            <a:xfrm>
              <a:off x="4173227" y="4818526"/>
              <a:ext cx="1753865" cy="27699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Segoe UI Semibold" panose="020B0702040204020203" pitchFamily="34" charset="0"/>
                </a:rPr>
                <a:t>Cloud migration</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42" name="Rectangle 41">
              <a:extLst>
                <a:ext uri="{FF2B5EF4-FFF2-40B4-BE49-F238E27FC236}">
                  <a16:creationId xmlns:a16="http://schemas.microsoft.com/office/drawing/2014/main" id="{D2BB899B-8932-4505-8311-AC2D62915DB4}"/>
                </a:ext>
              </a:extLst>
            </p:cNvPr>
            <p:cNvSpPr/>
            <p:nvPr/>
          </p:nvSpPr>
          <p:spPr>
            <a:xfrm>
              <a:off x="4173227" y="5071603"/>
              <a:ext cx="1753865" cy="93871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All S400/T100/Hi-Po customers need CDN. As CDN is easily switchable, it. could be the first onboarding service. </a:t>
              </a:r>
            </a:p>
          </p:txBody>
        </p:sp>
      </p:grpSp>
      <p:grpSp>
        <p:nvGrpSpPr>
          <p:cNvPr id="2" name="Group 1">
            <a:extLst>
              <a:ext uri="{FF2B5EF4-FFF2-40B4-BE49-F238E27FC236}">
                <a16:creationId xmlns:a16="http://schemas.microsoft.com/office/drawing/2014/main" id="{766B1FA8-8DD2-45BA-A197-B3EC3E0701DB}"/>
              </a:ext>
            </a:extLst>
          </p:cNvPr>
          <p:cNvGrpSpPr/>
          <p:nvPr/>
        </p:nvGrpSpPr>
        <p:grpSpPr>
          <a:xfrm>
            <a:off x="448410" y="5175704"/>
            <a:ext cx="2036656" cy="1191796"/>
            <a:chOff x="446868" y="4818526"/>
            <a:chExt cx="2036656" cy="1191796"/>
          </a:xfrm>
          <a:noFill/>
        </p:grpSpPr>
        <p:sp>
          <p:nvSpPr>
            <p:cNvPr id="37" name="Rectangle 36">
              <a:extLst>
                <a:ext uri="{FF2B5EF4-FFF2-40B4-BE49-F238E27FC236}">
                  <a16:creationId xmlns:a16="http://schemas.microsoft.com/office/drawing/2014/main" id="{C18DDB94-DC23-4F60-B455-937C42D1C1A1}"/>
                </a:ext>
              </a:extLst>
            </p:cNvPr>
            <p:cNvSpPr/>
            <p:nvPr/>
          </p:nvSpPr>
          <p:spPr>
            <a:xfrm>
              <a:off x="446868" y="4818526"/>
              <a:ext cx="2036656" cy="27699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Segoe UI Semibold" panose="020B0702040204020203" pitchFamily="34" charset="0"/>
                </a:rPr>
                <a:t>Simplified billing</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38" name="Rectangle 37">
              <a:extLst>
                <a:ext uri="{FF2B5EF4-FFF2-40B4-BE49-F238E27FC236}">
                  <a16:creationId xmlns:a16="http://schemas.microsoft.com/office/drawing/2014/main" id="{4D875694-6FE7-4D64-8697-57FA3E22C596}"/>
                </a:ext>
              </a:extLst>
            </p:cNvPr>
            <p:cNvSpPr/>
            <p:nvPr/>
          </p:nvSpPr>
          <p:spPr>
            <a:xfrm>
              <a:off x="446868" y="5071603"/>
              <a:ext cx="1753865" cy="93871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Unlike any other CDN – Azure CDN bills only on egress and nothing else. Lower TCO than AWS or GCP. </a:t>
              </a:r>
            </a:p>
          </p:txBody>
        </p:sp>
      </p:grpSp>
      <p:grpSp>
        <p:nvGrpSpPr>
          <p:cNvPr id="100" name="Group 99">
            <a:extLst>
              <a:ext uri="{FF2B5EF4-FFF2-40B4-BE49-F238E27FC236}">
                <a16:creationId xmlns:a16="http://schemas.microsoft.com/office/drawing/2014/main" id="{6CCF552A-BAEA-4572-AF01-AE771730F556}"/>
              </a:ext>
            </a:extLst>
          </p:cNvPr>
          <p:cNvGrpSpPr/>
          <p:nvPr/>
        </p:nvGrpSpPr>
        <p:grpSpPr>
          <a:xfrm>
            <a:off x="6640947" y="3049460"/>
            <a:ext cx="856291" cy="729400"/>
            <a:chOff x="1235531" y="1425266"/>
            <a:chExt cx="420457" cy="358151"/>
          </a:xfrm>
        </p:grpSpPr>
        <p:sp>
          <p:nvSpPr>
            <p:cNvPr id="101" name="Laptop_E770" title="Icon of a laptop">
              <a:extLst>
                <a:ext uri="{FF2B5EF4-FFF2-40B4-BE49-F238E27FC236}">
                  <a16:creationId xmlns:a16="http://schemas.microsoft.com/office/drawing/2014/main" id="{74334E41-F3FC-441D-96E2-857DBC7C1A3D}"/>
                </a:ext>
              </a:extLst>
            </p:cNvPr>
            <p:cNvSpPr>
              <a:spLocks noChangeAspect="1" noEditPoints="1"/>
            </p:cNvSpPr>
            <p:nvPr/>
          </p:nvSpPr>
          <p:spPr bwMode="auto">
            <a:xfrm>
              <a:off x="1387185" y="1604051"/>
              <a:ext cx="268803" cy="1793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3009234B-EFBB-4081-A1E2-C080333132B3}"/>
                </a:ext>
              </a:extLst>
            </p:cNvPr>
            <p:cNvGrpSpPr/>
            <p:nvPr/>
          </p:nvGrpSpPr>
          <p:grpSpPr>
            <a:xfrm rot="15561963">
              <a:off x="1448504" y="1385303"/>
              <a:ext cx="166706" cy="246632"/>
              <a:chOff x="2455362" y="2508069"/>
              <a:chExt cx="1418624" cy="2098767"/>
            </a:xfrm>
            <a:noFill/>
          </p:grpSpPr>
          <p:sp>
            <p:nvSpPr>
              <p:cNvPr id="104" name="Oval 103">
                <a:extLst>
                  <a:ext uri="{FF2B5EF4-FFF2-40B4-BE49-F238E27FC236}">
                    <a16:creationId xmlns:a16="http://schemas.microsoft.com/office/drawing/2014/main" id="{49DB2CF3-2756-4778-B7BA-2C274A29A117}"/>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6F1C5DC3-1865-4694-A351-7629DA8CCDB1}"/>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0B795E8B-0C70-4991-A8F1-76D26100D6CE}"/>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7" name="Oval 106">
                <a:extLst>
                  <a:ext uri="{FF2B5EF4-FFF2-40B4-BE49-F238E27FC236}">
                    <a16:creationId xmlns:a16="http://schemas.microsoft.com/office/drawing/2014/main" id="{11D1E226-8F2B-4116-A041-22794B023869}"/>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8164F99E-7B93-458B-AD14-612FA4D43D50}"/>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CFF0DB-407B-41EF-B613-21C539039CB9}"/>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848CACD4-AD7C-45E0-8708-27581A028CFD}"/>
                  </a:ext>
                </a:extLst>
              </p:cNvPr>
              <p:cNvCxnSpPr>
                <a:cxnSpLocks/>
                <a:endCxn id="108"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44DC93A0-57D3-4B2D-8264-0E6C01CBC892}"/>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2C8BAB30-E08B-4F7D-948F-3C4A63597F8C}"/>
                  </a:ext>
                </a:extLst>
              </p:cNvPr>
              <p:cNvCxnSpPr>
                <a:cxnSpLocks/>
                <a:endCxn id="107"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03" name="people_4" title="Icon of a person">
              <a:extLst>
                <a:ext uri="{FF2B5EF4-FFF2-40B4-BE49-F238E27FC236}">
                  <a16:creationId xmlns:a16="http://schemas.microsoft.com/office/drawing/2014/main" id="{865D833F-C5D6-4E0B-AD39-BE9117810437}"/>
                </a:ext>
              </a:extLst>
            </p:cNvPr>
            <p:cNvSpPr>
              <a:spLocks noChangeAspect="1" noEditPoints="1"/>
            </p:cNvSpPr>
            <p:nvPr/>
          </p:nvSpPr>
          <p:spPr bwMode="auto">
            <a:xfrm>
              <a:off x="1235531" y="1490853"/>
              <a:ext cx="186385" cy="208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3546D444-207E-4B0D-A068-04DCDF78D03E}"/>
              </a:ext>
            </a:extLst>
          </p:cNvPr>
          <p:cNvGrpSpPr/>
          <p:nvPr/>
        </p:nvGrpSpPr>
        <p:grpSpPr>
          <a:xfrm>
            <a:off x="7058569" y="3457491"/>
            <a:ext cx="329172" cy="156695"/>
            <a:chOff x="1888502" y="4275809"/>
            <a:chExt cx="1464083" cy="881282"/>
          </a:xfrm>
        </p:grpSpPr>
        <p:sp>
          <p:nvSpPr>
            <p:cNvPr id="115" name="Rectangle 114">
              <a:extLst>
                <a:ext uri="{FF2B5EF4-FFF2-40B4-BE49-F238E27FC236}">
                  <a16:creationId xmlns:a16="http://schemas.microsoft.com/office/drawing/2014/main" id="{117386F6-1103-40C1-9BB4-013957D184D8}"/>
                </a:ext>
              </a:extLst>
            </p:cNvPr>
            <p:cNvSpPr/>
            <p:nvPr/>
          </p:nvSpPr>
          <p:spPr bwMode="auto">
            <a:xfrm>
              <a:off x="1961243" y="4564743"/>
              <a:ext cx="586014" cy="59234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2EEE8BDB-328D-4F53-B04E-206E61D4F72B}"/>
                </a:ext>
              </a:extLst>
            </p:cNvPr>
            <p:cNvCxnSpPr>
              <a:cxnSpLocks/>
            </p:cNvCxnSpPr>
            <p:nvPr/>
          </p:nvCxnSpPr>
          <p:spPr>
            <a:xfrm>
              <a:off x="2766834" y="456863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B0DCE33-77AB-4A6E-8F07-C20A2F9D3C6D}"/>
                </a:ext>
              </a:extLst>
            </p:cNvPr>
            <p:cNvCxnSpPr>
              <a:cxnSpLocks/>
            </p:cNvCxnSpPr>
            <p:nvPr/>
          </p:nvCxnSpPr>
          <p:spPr>
            <a:xfrm>
              <a:off x="2766833" y="486508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4239BDD-0280-4C68-814B-4B1DF1E53105}"/>
                </a:ext>
              </a:extLst>
            </p:cNvPr>
            <p:cNvCxnSpPr>
              <a:cxnSpLocks/>
            </p:cNvCxnSpPr>
            <p:nvPr/>
          </p:nvCxnSpPr>
          <p:spPr>
            <a:xfrm>
              <a:off x="2766833" y="5154450"/>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5071A7-5CC7-42BA-AFBC-98391AE80453}"/>
                </a:ext>
              </a:extLst>
            </p:cNvPr>
            <p:cNvCxnSpPr>
              <a:cxnSpLocks/>
            </p:cNvCxnSpPr>
            <p:nvPr/>
          </p:nvCxnSpPr>
          <p:spPr>
            <a:xfrm>
              <a:off x="1888502" y="4275809"/>
              <a:ext cx="1464083"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a:extLst>
              <a:ext uri="{FF2B5EF4-FFF2-40B4-BE49-F238E27FC236}">
                <a16:creationId xmlns:a16="http://schemas.microsoft.com/office/drawing/2014/main" id="{A846056E-CEF0-4AD5-9DE3-CCC49F0001E4}"/>
              </a:ext>
            </a:extLst>
          </p:cNvPr>
          <p:cNvCxnSpPr>
            <a:cxnSpLocks/>
          </p:cNvCxnSpPr>
          <p:nvPr/>
        </p:nvCxnSpPr>
        <p:spPr>
          <a:xfrm>
            <a:off x="7568736" y="3508864"/>
            <a:ext cx="417024"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3A8BE439-292C-41C6-97B3-674E6ED1A5C2}"/>
              </a:ext>
            </a:extLst>
          </p:cNvPr>
          <p:cNvSpPr/>
          <p:nvPr/>
        </p:nvSpPr>
        <p:spPr bwMode="auto">
          <a:xfrm>
            <a:off x="8433308" y="6237045"/>
            <a:ext cx="916968" cy="91748"/>
          </a:xfrm>
          <a:prstGeom prst="rect">
            <a:avLst/>
          </a:prstGeom>
          <a:solidFill>
            <a:schemeClr val="tx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502575D4-B919-4C69-8EB7-D519A091D9A1}"/>
              </a:ext>
            </a:extLst>
          </p:cNvPr>
          <p:cNvGrpSpPr/>
          <p:nvPr/>
        </p:nvGrpSpPr>
        <p:grpSpPr>
          <a:xfrm>
            <a:off x="10711807" y="2478464"/>
            <a:ext cx="469662" cy="521846"/>
            <a:chOff x="5927407" y="3236595"/>
            <a:chExt cx="334328" cy="371475"/>
          </a:xfrm>
          <a:solidFill>
            <a:srgbClr val="7030A0"/>
          </a:solidFill>
        </p:grpSpPr>
        <p:sp>
          <p:nvSpPr>
            <p:cNvPr id="11" name="Freeform: Shape 10">
              <a:extLst>
                <a:ext uri="{FF2B5EF4-FFF2-40B4-BE49-F238E27FC236}">
                  <a16:creationId xmlns:a16="http://schemas.microsoft.com/office/drawing/2014/main" id="{EA4ADA68-70DB-4E6F-B297-8206F69417EB}"/>
                </a:ext>
              </a:extLst>
            </p:cNvPr>
            <p:cNvSpPr/>
            <p:nvPr/>
          </p:nvSpPr>
          <p:spPr>
            <a:xfrm>
              <a:off x="5927407" y="3236595"/>
              <a:ext cx="333375" cy="171450"/>
            </a:xfrm>
            <a:custGeom>
              <a:avLst/>
              <a:gdLst>
                <a:gd name="connsiteX0" fmla="*/ 337185 w 333375"/>
                <a:gd name="connsiteY0" fmla="*/ 94298 h 171450"/>
                <a:gd name="connsiteX1" fmla="*/ 168593 w 333375"/>
                <a:gd name="connsiteY1" fmla="*/ 0 h 171450"/>
                <a:gd name="connsiteX2" fmla="*/ 0 w 333375"/>
                <a:gd name="connsiteY2" fmla="*/ 97155 h 171450"/>
                <a:gd name="connsiteX3" fmla="*/ 0 w 333375"/>
                <a:gd name="connsiteY3" fmla="*/ 173355 h 171450"/>
                <a:gd name="connsiteX4" fmla="*/ 0 w 333375"/>
                <a:gd name="connsiteY4" fmla="*/ 173355 h 171450"/>
                <a:gd name="connsiteX5" fmla="*/ 0 w 333375"/>
                <a:gd name="connsiteY5" fmla="*/ 173355 h 171450"/>
                <a:gd name="connsiteX6" fmla="*/ 43815 w 333375"/>
                <a:gd name="connsiteY6" fmla="*/ 153353 h 171450"/>
                <a:gd name="connsiteX7" fmla="*/ 166688 w 333375"/>
                <a:gd name="connsiteY7" fmla="*/ 60007 h 171450"/>
                <a:gd name="connsiteX8" fmla="*/ 166688 w 333375"/>
                <a:gd name="connsiteY8" fmla="*/ 60007 h 171450"/>
                <a:gd name="connsiteX9" fmla="*/ 289560 w 333375"/>
                <a:gd name="connsiteY9" fmla="*/ 153353 h 171450"/>
                <a:gd name="connsiteX10" fmla="*/ 335280 w 333375"/>
                <a:gd name="connsiteY10" fmla="*/ 173355 h 171450"/>
                <a:gd name="connsiteX11" fmla="*/ 335280 w 333375"/>
                <a:gd name="connsiteY11" fmla="*/ 9429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5" h="171450">
                  <a:moveTo>
                    <a:pt x="337185" y="94298"/>
                  </a:moveTo>
                  <a:lnTo>
                    <a:pt x="168593" y="0"/>
                  </a:lnTo>
                  <a:lnTo>
                    <a:pt x="0" y="97155"/>
                  </a:lnTo>
                  <a:lnTo>
                    <a:pt x="0" y="173355"/>
                  </a:lnTo>
                  <a:cubicBezTo>
                    <a:pt x="953" y="173355"/>
                    <a:pt x="0" y="173355"/>
                    <a:pt x="0" y="173355"/>
                  </a:cubicBezTo>
                  <a:cubicBezTo>
                    <a:pt x="0" y="173355"/>
                    <a:pt x="0" y="173355"/>
                    <a:pt x="0" y="173355"/>
                  </a:cubicBezTo>
                  <a:cubicBezTo>
                    <a:pt x="25718" y="173355"/>
                    <a:pt x="36195" y="174308"/>
                    <a:pt x="43815" y="153353"/>
                  </a:cubicBezTo>
                  <a:cubicBezTo>
                    <a:pt x="61913" y="102870"/>
                    <a:pt x="106680" y="60007"/>
                    <a:pt x="166688" y="60007"/>
                  </a:cubicBezTo>
                  <a:lnTo>
                    <a:pt x="166688" y="60007"/>
                  </a:lnTo>
                  <a:cubicBezTo>
                    <a:pt x="227647" y="60007"/>
                    <a:pt x="271463" y="102870"/>
                    <a:pt x="289560" y="153353"/>
                  </a:cubicBezTo>
                  <a:cubicBezTo>
                    <a:pt x="297180" y="175260"/>
                    <a:pt x="307658" y="173355"/>
                    <a:pt x="335280" y="173355"/>
                  </a:cubicBezTo>
                  <a:lnTo>
                    <a:pt x="335280" y="94298"/>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E3D9289-D902-4B36-A0D9-5DD89C740386}"/>
                </a:ext>
              </a:extLst>
            </p:cNvPr>
            <p:cNvSpPr/>
            <p:nvPr/>
          </p:nvSpPr>
          <p:spPr>
            <a:xfrm>
              <a:off x="5928360" y="3455670"/>
              <a:ext cx="333375" cy="152400"/>
            </a:xfrm>
            <a:custGeom>
              <a:avLst/>
              <a:gdLst>
                <a:gd name="connsiteX0" fmla="*/ 336232 w 333375"/>
                <a:gd name="connsiteY0" fmla="*/ 0 h 152400"/>
                <a:gd name="connsiteX1" fmla="*/ 318135 w 333375"/>
                <a:gd name="connsiteY1" fmla="*/ 0 h 152400"/>
                <a:gd name="connsiteX2" fmla="*/ 290513 w 333375"/>
                <a:gd name="connsiteY2" fmla="*/ 16193 h 152400"/>
                <a:gd name="connsiteX3" fmla="*/ 167640 w 333375"/>
                <a:gd name="connsiteY3" fmla="*/ 103822 h 152400"/>
                <a:gd name="connsiteX4" fmla="*/ 167640 w 333375"/>
                <a:gd name="connsiteY4" fmla="*/ 103822 h 152400"/>
                <a:gd name="connsiteX5" fmla="*/ 43815 w 333375"/>
                <a:gd name="connsiteY5" fmla="*/ 16193 h 152400"/>
                <a:gd name="connsiteX6" fmla="*/ 16192 w 333375"/>
                <a:gd name="connsiteY6" fmla="*/ 0 h 152400"/>
                <a:gd name="connsiteX7" fmla="*/ 0 w 333375"/>
                <a:gd name="connsiteY7" fmla="*/ 0 h 152400"/>
                <a:gd name="connsiteX8" fmla="*/ 0 w 333375"/>
                <a:gd name="connsiteY8" fmla="*/ 0 h 152400"/>
                <a:gd name="connsiteX9" fmla="*/ 0 w 333375"/>
                <a:gd name="connsiteY9" fmla="*/ 0 h 152400"/>
                <a:gd name="connsiteX10" fmla="*/ 0 w 333375"/>
                <a:gd name="connsiteY10" fmla="*/ 66675 h 152400"/>
                <a:gd name="connsiteX11" fmla="*/ 169545 w 333375"/>
                <a:gd name="connsiteY11" fmla="*/ 160972 h 152400"/>
                <a:gd name="connsiteX12" fmla="*/ 336232 w 333375"/>
                <a:gd name="connsiteY12" fmla="*/ 63818 h 152400"/>
                <a:gd name="connsiteX13" fmla="*/ 336232 w 333375"/>
                <a:gd name="connsiteY13"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3375" h="152400">
                  <a:moveTo>
                    <a:pt x="336232" y="0"/>
                  </a:moveTo>
                  <a:lnTo>
                    <a:pt x="318135" y="0"/>
                  </a:lnTo>
                  <a:cubicBezTo>
                    <a:pt x="301942" y="953"/>
                    <a:pt x="295275" y="4763"/>
                    <a:pt x="290513" y="16193"/>
                  </a:cubicBezTo>
                  <a:cubicBezTo>
                    <a:pt x="272415" y="66675"/>
                    <a:pt x="227648" y="103822"/>
                    <a:pt x="167640" y="103822"/>
                  </a:cubicBezTo>
                  <a:lnTo>
                    <a:pt x="167640" y="103822"/>
                  </a:lnTo>
                  <a:cubicBezTo>
                    <a:pt x="106680" y="103822"/>
                    <a:pt x="62865" y="65722"/>
                    <a:pt x="43815" y="16193"/>
                  </a:cubicBezTo>
                  <a:cubicBezTo>
                    <a:pt x="39052" y="3810"/>
                    <a:pt x="32385" y="953"/>
                    <a:pt x="16192" y="0"/>
                  </a:cubicBezTo>
                  <a:lnTo>
                    <a:pt x="0" y="0"/>
                  </a:lnTo>
                  <a:lnTo>
                    <a:pt x="0" y="0"/>
                  </a:lnTo>
                  <a:cubicBezTo>
                    <a:pt x="0" y="0"/>
                    <a:pt x="2857" y="0"/>
                    <a:pt x="0" y="0"/>
                  </a:cubicBezTo>
                  <a:lnTo>
                    <a:pt x="0" y="66675"/>
                  </a:lnTo>
                  <a:lnTo>
                    <a:pt x="169545" y="160972"/>
                  </a:lnTo>
                  <a:lnTo>
                    <a:pt x="336232" y="63818"/>
                  </a:lnTo>
                  <a:lnTo>
                    <a:pt x="336232" y="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20ED4E2-1B33-45C7-8B3C-B16B6AC87277}"/>
                </a:ext>
              </a:extLst>
            </p:cNvPr>
            <p:cNvSpPr/>
            <p:nvPr/>
          </p:nvSpPr>
          <p:spPr>
            <a:xfrm>
              <a:off x="6008370" y="3342322"/>
              <a:ext cx="171450" cy="171450"/>
            </a:xfrm>
            <a:custGeom>
              <a:avLst/>
              <a:gdLst>
                <a:gd name="connsiteX0" fmla="*/ 64770 w 171450"/>
                <a:gd name="connsiteY0" fmla="*/ 143828 h 171450"/>
                <a:gd name="connsiteX1" fmla="*/ 64770 w 171450"/>
                <a:gd name="connsiteY1" fmla="*/ 34290 h 171450"/>
                <a:gd name="connsiteX2" fmla="*/ 147638 w 171450"/>
                <a:gd name="connsiteY2" fmla="*/ 88583 h 171450"/>
                <a:gd name="connsiteX3" fmla="*/ 64770 w 171450"/>
                <a:gd name="connsiteY3" fmla="*/ 143828 h 171450"/>
                <a:gd name="connsiteX4" fmla="*/ 148590 w 171450"/>
                <a:gd name="connsiteY4" fmla="*/ 25717 h 171450"/>
                <a:gd name="connsiteX5" fmla="*/ 25717 w 171450"/>
                <a:gd name="connsiteY5" fmla="*/ 25717 h 171450"/>
                <a:gd name="connsiteX6" fmla="*/ 25717 w 171450"/>
                <a:gd name="connsiteY6" fmla="*/ 148590 h 171450"/>
                <a:gd name="connsiteX7" fmla="*/ 148590 w 171450"/>
                <a:gd name="connsiteY7" fmla="*/ 148590 h 171450"/>
                <a:gd name="connsiteX8" fmla="*/ 148590 w 171450"/>
                <a:gd name="connsiteY8" fmla="*/ 2571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171450">
                  <a:moveTo>
                    <a:pt x="64770" y="143828"/>
                  </a:moveTo>
                  <a:lnTo>
                    <a:pt x="64770" y="34290"/>
                  </a:lnTo>
                  <a:lnTo>
                    <a:pt x="147638" y="88583"/>
                  </a:lnTo>
                  <a:lnTo>
                    <a:pt x="64770" y="143828"/>
                  </a:lnTo>
                  <a:close/>
                  <a:moveTo>
                    <a:pt x="148590" y="25717"/>
                  </a:moveTo>
                  <a:cubicBezTo>
                    <a:pt x="114300" y="-8572"/>
                    <a:pt x="60007" y="-8572"/>
                    <a:pt x="25717" y="25717"/>
                  </a:cubicBezTo>
                  <a:cubicBezTo>
                    <a:pt x="-8572" y="60008"/>
                    <a:pt x="-8572" y="114300"/>
                    <a:pt x="25717" y="148590"/>
                  </a:cubicBezTo>
                  <a:cubicBezTo>
                    <a:pt x="60007" y="181928"/>
                    <a:pt x="114300" y="181928"/>
                    <a:pt x="148590" y="148590"/>
                  </a:cubicBezTo>
                  <a:cubicBezTo>
                    <a:pt x="182880" y="115253"/>
                    <a:pt x="182880" y="60008"/>
                    <a:pt x="148590" y="25717"/>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D916B440-93D6-4088-B05B-C3DC51C841EA}"/>
              </a:ext>
            </a:extLst>
          </p:cNvPr>
          <p:cNvSpPr txBox="1"/>
          <p:nvPr/>
        </p:nvSpPr>
        <p:spPr>
          <a:xfrm>
            <a:off x="10485440" y="2266867"/>
            <a:ext cx="913713"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Media Services</a:t>
            </a:r>
          </a:p>
        </p:txBody>
      </p:sp>
      <p:sp>
        <p:nvSpPr>
          <p:cNvPr id="77" name="TextBox 76">
            <a:extLst>
              <a:ext uri="{FF2B5EF4-FFF2-40B4-BE49-F238E27FC236}">
                <a16:creationId xmlns:a16="http://schemas.microsoft.com/office/drawing/2014/main" id="{333EDC6C-4054-4FA3-94F2-395565259E77}"/>
              </a:ext>
            </a:extLst>
          </p:cNvPr>
          <p:cNvSpPr txBox="1"/>
          <p:nvPr/>
        </p:nvSpPr>
        <p:spPr>
          <a:xfrm>
            <a:off x="10707908" y="3152681"/>
            <a:ext cx="476091"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Storage</a:t>
            </a:r>
          </a:p>
        </p:txBody>
      </p:sp>
      <p:grpSp>
        <p:nvGrpSpPr>
          <p:cNvPr id="79" name="Group 78">
            <a:extLst>
              <a:ext uri="{FF2B5EF4-FFF2-40B4-BE49-F238E27FC236}">
                <a16:creationId xmlns:a16="http://schemas.microsoft.com/office/drawing/2014/main" id="{A0A5919A-1E4D-41B6-8DE4-32342CB9119B}"/>
              </a:ext>
            </a:extLst>
          </p:cNvPr>
          <p:cNvGrpSpPr/>
          <p:nvPr/>
        </p:nvGrpSpPr>
        <p:grpSpPr>
          <a:xfrm>
            <a:off x="10711896" y="1642710"/>
            <a:ext cx="478555" cy="478555"/>
            <a:chOff x="7224124" y="4650093"/>
            <a:chExt cx="387668" cy="387668"/>
          </a:xfrm>
        </p:grpSpPr>
        <p:sp>
          <p:nvSpPr>
            <p:cNvPr id="80" name="Freeform: Shape 79">
              <a:extLst>
                <a:ext uri="{FF2B5EF4-FFF2-40B4-BE49-F238E27FC236}">
                  <a16:creationId xmlns:a16="http://schemas.microsoft.com/office/drawing/2014/main" id="{82CA74D3-198F-42BA-AE6B-58594C64BFB1}"/>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8C5EE23-ABA6-4EA1-9332-85847571E422}"/>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70629C9-DDC7-4E4B-9E87-4AB43BF597C2}"/>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6DAA1A6-8E52-42D0-9CAA-602A7CF422BC}"/>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FE91657-7435-46FF-9C46-8AAE2A7CBD0D}"/>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28575" cap="flat">
              <a:solidFill>
                <a:srgbClr val="7030A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324EF7A0-9679-4DA7-A9C7-F9114A32F045}"/>
              </a:ext>
            </a:extLst>
          </p:cNvPr>
          <p:cNvSpPr txBox="1"/>
          <p:nvPr/>
        </p:nvSpPr>
        <p:spPr>
          <a:xfrm>
            <a:off x="10587638" y="1409548"/>
            <a:ext cx="72455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App Service</a:t>
            </a:r>
          </a:p>
        </p:txBody>
      </p:sp>
      <p:grpSp>
        <p:nvGrpSpPr>
          <p:cNvPr id="5" name="Group 4">
            <a:extLst>
              <a:ext uri="{FF2B5EF4-FFF2-40B4-BE49-F238E27FC236}">
                <a16:creationId xmlns:a16="http://schemas.microsoft.com/office/drawing/2014/main" id="{52AF3189-34FA-4C4E-888E-C88CC82F8A0E}"/>
              </a:ext>
            </a:extLst>
          </p:cNvPr>
          <p:cNvGrpSpPr/>
          <p:nvPr/>
        </p:nvGrpSpPr>
        <p:grpSpPr>
          <a:xfrm>
            <a:off x="1528765" y="1179157"/>
            <a:ext cx="3033188" cy="548629"/>
            <a:chOff x="1353199" y="2185927"/>
            <a:chExt cx="3033188" cy="548629"/>
          </a:xfrm>
        </p:grpSpPr>
        <p:sp>
          <p:nvSpPr>
            <p:cNvPr id="86" name="Rounded Rectangle 8">
              <a:extLst>
                <a:ext uri="{FF2B5EF4-FFF2-40B4-BE49-F238E27FC236}">
                  <a16:creationId xmlns:a16="http://schemas.microsoft.com/office/drawing/2014/main" id="{8E914EC5-934D-4166-9488-B17CF85A8B90}"/>
                </a:ext>
              </a:extLst>
            </p:cNvPr>
            <p:cNvSpPr/>
            <p:nvPr/>
          </p:nvSpPr>
          <p:spPr bwMode="auto">
            <a:xfrm>
              <a:off x="1353199" y="2185927"/>
              <a:ext cx="3033188" cy="548629"/>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87" name="Picture 86" descr="Image result for akamai logo">
              <a:extLst>
                <a:ext uri="{FF2B5EF4-FFF2-40B4-BE49-F238E27FC236}">
                  <a16:creationId xmlns:a16="http://schemas.microsoft.com/office/drawing/2014/main" id="{6753E85A-9970-44DF-93D6-1036B0357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91" y="2310346"/>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verizon edgecast logo">
              <a:extLst>
                <a:ext uri="{FF2B5EF4-FFF2-40B4-BE49-F238E27FC236}">
                  <a16:creationId xmlns:a16="http://schemas.microsoft.com/office/drawing/2014/main" id="{830ABE2C-4F0F-4943-AF79-0DBF40C70E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519321" y="2393264"/>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Image result for microsoft logo">
              <a:extLst>
                <a:ext uri="{FF2B5EF4-FFF2-40B4-BE49-F238E27FC236}">
                  <a16:creationId xmlns:a16="http://schemas.microsoft.com/office/drawing/2014/main" id="{1C3F57A2-2D25-4D6F-A2FE-A2B044D40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890238" y="2317514"/>
              <a:ext cx="294250" cy="28697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descr="Money">
            <a:extLst>
              <a:ext uri="{FF2B5EF4-FFF2-40B4-BE49-F238E27FC236}">
                <a16:creationId xmlns:a16="http://schemas.microsoft.com/office/drawing/2014/main" id="{51B78E59-ECF4-4D41-AF87-1E4BAA07B9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881" y="4421360"/>
            <a:ext cx="610949" cy="610949"/>
          </a:xfrm>
          <a:prstGeom prst="rect">
            <a:avLst/>
          </a:prstGeom>
        </p:spPr>
      </p:pic>
      <p:pic>
        <p:nvPicPr>
          <p:cNvPr id="10" name="Graphic 9" descr="Cloud Computing">
            <a:extLst>
              <a:ext uri="{FF2B5EF4-FFF2-40B4-BE49-F238E27FC236}">
                <a16:creationId xmlns:a16="http://schemas.microsoft.com/office/drawing/2014/main" id="{C6B9589F-2BDA-482C-A751-21A011F59F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0975" y="4423023"/>
            <a:ext cx="642388" cy="642388"/>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A975AD81-35DA-4A60-AAB1-94DBC81CCF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880" y="187544"/>
            <a:ext cx="974268" cy="974268"/>
          </a:xfrm>
          <a:prstGeom prst="rect">
            <a:avLst/>
          </a:prstGeom>
        </p:spPr>
      </p:pic>
      <p:grpSp>
        <p:nvGrpSpPr>
          <p:cNvPr id="91" name="Group 90">
            <a:extLst>
              <a:ext uri="{FF2B5EF4-FFF2-40B4-BE49-F238E27FC236}">
                <a16:creationId xmlns:a16="http://schemas.microsoft.com/office/drawing/2014/main" id="{F84A4D41-DDE7-404D-A8FC-7A214026F559}"/>
              </a:ext>
            </a:extLst>
          </p:cNvPr>
          <p:cNvGrpSpPr/>
          <p:nvPr/>
        </p:nvGrpSpPr>
        <p:grpSpPr>
          <a:xfrm>
            <a:off x="0" y="6497955"/>
            <a:ext cx="12192000" cy="360045"/>
            <a:chOff x="0" y="6497955"/>
            <a:chExt cx="12192000" cy="360045"/>
          </a:xfrm>
        </p:grpSpPr>
        <p:sp>
          <p:nvSpPr>
            <p:cNvPr id="92" name="bk object 17">
              <a:extLst>
                <a:ext uri="{FF2B5EF4-FFF2-40B4-BE49-F238E27FC236}">
                  <a16:creationId xmlns:a16="http://schemas.microsoft.com/office/drawing/2014/main" id="{B3188ED3-FC4D-4871-9E9A-3C9C2704475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3" name="TextBox 92">
              <a:extLst>
                <a:ext uri="{FF2B5EF4-FFF2-40B4-BE49-F238E27FC236}">
                  <a16:creationId xmlns:a16="http://schemas.microsoft.com/office/drawing/2014/main" id="{FF52FFA9-9958-4DCA-A632-E5B07A1F8E6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36342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id="{A8479C4E-7D24-4645-834A-7F444399AFE2}"/>
              </a:ext>
            </a:extLst>
          </p:cNvPr>
          <p:cNvSpPr/>
          <p:nvPr/>
        </p:nvSpPr>
        <p:spPr bwMode="auto">
          <a:xfrm>
            <a:off x="6377940"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15" name="world flat">
            <a:extLst>
              <a:ext uri="{FF2B5EF4-FFF2-40B4-BE49-F238E27FC236}">
                <a16:creationId xmlns:a16="http://schemas.microsoft.com/office/drawing/2014/main" id="{A58529BD-53DB-4684-8074-71DECFC52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021" y="3538834"/>
            <a:ext cx="5604679" cy="3066037"/>
          </a:xfrm>
          <a:prstGeom prst="rect">
            <a:avLst/>
          </a:prstGeom>
          <a:effectLst/>
        </p:spPr>
      </p:pic>
      <p:sp>
        <p:nvSpPr>
          <p:cNvPr id="17" name="Title 16"/>
          <p:cNvSpPr>
            <a:spLocks noGrp="1"/>
          </p:cNvSpPr>
          <p:nvPr>
            <p:ph type="title"/>
          </p:nvPr>
        </p:nvSpPr>
        <p:spPr>
          <a:xfrm>
            <a:off x="509291" y="457200"/>
            <a:ext cx="5880393" cy="1107996"/>
          </a:xfrm>
        </p:spPr>
        <p:txBody>
          <a:bodyPr/>
          <a:lstStyle/>
          <a:p>
            <a:r>
              <a:rPr lang="en-US" b="1" dirty="0"/>
              <a:t>Instant scale-out from storage with CDN</a:t>
            </a:r>
          </a:p>
        </p:txBody>
      </p:sp>
      <p:sp>
        <p:nvSpPr>
          <p:cNvPr id="6" name="Text Placeholder 5"/>
          <p:cNvSpPr>
            <a:spLocks noGrp="1"/>
          </p:cNvSpPr>
          <p:nvPr>
            <p:ph type="body" sz="quarter" idx="10"/>
          </p:nvPr>
        </p:nvSpPr>
        <p:spPr>
          <a:xfrm>
            <a:off x="514467" y="1685964"/>
            <a:ext cx="5523530" cy="3354765"/>
          </a:xfrm>
        </p:spPr>
        <p:txBody>
          <a:bodyPr/>
          <a:lstStyle/>
          <a:p>
            <a:pPr marL="0" indent="0">
              <a:spcAft>
                <a:spcPts val="600"/>
              </a:spcAft>
              <a:buNone/>
            </a:pPr>
            <a:r>
              <a:rPr lang="en-US" sz="24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Instant value with CDN</a:t>
            </a:r>
          </a:p>
          <a:p>
            <a:pPr marL="342900" lvl="1" indent="-342900">
              <a:spcAft>
                <a:spcPts val="600"/>
              </a:spcAft>
              <a:buFont typeface="Wingdings" panose="05000000000000000000" pitchFamily="2" charset="2"/>
              <a:buChar char="ü"/>
            </a:pPr>
            <a:r>
              <a:rPr lang="en-US" dirty="0"/>
              <a:t>Few clicks to setup, onboarding in &lt; 10 min</a:t>
            </a:r>
          </a:p>
          <a:p>
            <a:pPr marL="342900" lvl="1" indent="-342900">
              <a:spcAft>
                <a:spcPts val="600"/>
              </a:spcAft>
              <a:buFont typeface="Wingdings" panose="05000000000000000000" pitchFamily="2" charset="2"/>
              <a:buChar char="ü"/>
            </a:pPr>
            <a:r>
              <a:rPr lang="en-US" dirty="0"/>
              <a:t>Covers standard CDN features</a:t>
            </a:r>
          </a:p>
          <a:p>
            <a:pPr marL="342900" lvl="1" indent="-342900">
              <a:spcAft>
                <a:spcPts val="600"/>
              </a:spcAft>
              <a:buFont typeface="Wingdings" panose="05000000000000000000" pitchFamily="2" charset="2"/>
              <a:buChar char="ü"/>
            </a:pPr>
            <a:r>
              <a:rPr lang="en-US" dirty="0"/>
              <a:t>Instant performance boost for content</a:t>
            </a:r>
          </a:p>
          <a:p>
            <a:pPr marL="342900" lvl="1" indent="-342900">
              <a:spcAft>
                <a:spcPts val="600"/>
              </a:spcAft>
              <a:buFont typeface="Wingdings" panose="05000000000000000000" pitchFamily="2" charset="2"/>
              <a:buChar char="ü"/>
            </a:pPr>
            <a:r>
              <a:rPr lang="en-US" dirty="0"/>
              <a:t>Improved cost economics</a:t>
            </a:r>
          </a:p>
          <a:p>
            <a:pPr marL="342900" lvl="1" indent="-342900">
              <a:spcAft>
                <a:spcPts val="600"/>
              </a:spcAft>
              <a:buFont typeface="Wingdings" panose="05000000000000000000" pitchFamily="2" charset="2"/>
              <a:buChar char="ü"/>
            </a:pPr>
            <a:r>
              <a:rPr lang="en-US" dirty="0"/>
              <a:t>Custom pricing for larger deals</a:t>
            </a:r>
          </a:p>
          <a:p>
            <a:pPr marL="342900" lvl="1" indent="-342900">
              <a:spcAft>
                <a:spcPts val="600"/>
              </a:spcAft>
              <a:buFont typeface="Wingdings" panose="05000000000000000000" pitchFamily="2" charset="2"/>
              <a:buChar char="ü"/>
            </a:pPr>
            <a:r>
              <a:rPr lang="en-US" dirty="0"/>
              <a:t>Multiple best-of-breed networks to customize / optimize delivery</a:t>
            </a:r>
          </a:p>
        </p:txBody>
      </p:sp>
      <p:sp>
        <p:nvSpPr>
          <p:cNvPr id="57" name="Freeform: Shape 56">
            <a:extLst>
              <a:ext uri="{FF2B5EF4-FFF2-40B4-BE49-F238E27FC236}">
                <a16:creationId xmlns:a16="http://schemas.microsoft.com/office/drawing/2014/main" id="{9512F5BE-9236-441A-B5AC-F7F8FB58E431}"/>
              </a:ext>
            </a:extLst>
          </p:cNvPr>
          <p:cNvSpPr/>
          <p:nvPr/>
        </p:nvSpPr>
        <p:spPr bwMode="auto">
          <a:xfrm>
            <a:off x="8500306" y="571501"/>
            <a:ext cx="3454704" cy="2373086"/>
          </a:xfrm>
          <a:custGeom>
            <a:avLst/>
            <a:gdLst>
              <a:gd name="connsiteX0" fmla="*/ 0 w 3181350"/>
              <a:gd name="connsiteY0" fmla="*/ 1557338 h 4776788"/>
              <a:gd name="connsiteX1" fmla="*/ 0 w 3181350"/>
              <a:gd name="connsiteY1" fmla="*/ 0 h 4776788"/>
              <a:gd name="connsiteX2" fmla="*/ 3181350 w 3181350"/>
              <a:gd name="connsiteY2" fmla="*/ 0 h 4776788"/>
              <a:gd name="connsiteX3" fmla="*/ 3181350 w 3181350"/>
              <a:gd name="connsiteY3" fmla="*/ 4776788 h 4776788"/>
              <a:gd name="connsiteX4" fmla="*/ 2343150 w 3181350"/>
              <a:gd name="connsiteY4" fmla="*/ 4776788 h 477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0" h="4776788">
                <a:moveTo>
                  <a:pt x="0" y="1557338"/>
                </a:moveTo>
                <a:lnTo>
                  <a:pt x="0" y="0"/>
                </a:lnTo>
                <a:lnTo>
                  <a:pt x="3181350" y="0"/>
                </a:lnTo>
                <a:lnTo>
                  <a:pt x="3181350" y="4776788"/>
                </a:lnTo>
                <a:lnTo>
                  <a:pt x="2343150" y="4776788"/>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3F38A52-D4EC-40DC-8BD1-5DA71D74B99A}"/>
              </a:ext>
            </a:extLst>
          </p:cNvPr>
          <p:cNvSpPr/>
          <p:nvPr/>
        </p:nvSpPr>
        <p:spPr bwMode="auto">
          <a:xfrm>
            <a:off x="8497127" y="2258614"/>
            <a:ext cx="230580" cy="685973"/>
          </a:xfrm>
          <a:custGeom>
            <a:avLst/>
            <a:gdLst>
              <a:gd name="connsiteX0" fmla="*/ 114300 w 114300"/>
              <a:gd name="connsiteY0" fmla="*/ 2000250 h 2000250"/>
              <a:gd name="connsiteX1" fmla="*/ 0 w 114300"/>
              <a:gd name="connsiteY1" fmla="*/ 2000250 h 2000250"/>
              <a:gd name="connsiteX2" fmla="*/ 0 w 114300"/>
              <a:gd name="connsiteY2" fmla="*/ 0 h 2000250"/>
            </a:gdLst>
            <a:ahLst/>
            <a:cxnLst>
              <a:cxn ang="0">
                <a:pos x="connsiteX0" y="connsiteY0"/>
              </a:cxn>
              <a:cxn ang="0">
                <a:pos x="connsiteX1" y="connsiteY1"/>
              </a:cxn>
              <a:cxn ang="0">
                <a:pos x="connsiteX2" y="connsiteY2"/>
              </a:cxn>
            </a:cxnLst>
            <a:rect l="l" t="t" r="r" b="b"/>
            <a:pathLst>
              <a:path w="114300" h="2000250">
                <a:moveTo>
                  <a:pt x="114300" y="2000250"/>
                </a:moveTo>
                <a:lnTo>
                  <a:pt x="0" y="2000250"/>
                </a:lnTo>
                <a:lnTo>
                  <a:pt x="0" y="0"/>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F9E25644-B198-4A37-B9E2-B7E4355FEDEA}"/>
              </a:ext>
            </a:extLst>
          </p:cNvPr>
          <p:cNvSpPr/>
          <p:nvPr/>
        </p:nvSpPr>
        <p:spPr bwMode="auto">
          <a:xfrm>
            <a:off x="7947831" y="900456"/>
            <a:ext cx="611630" cy="571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4CBD410C-8335-462A-A5A1-A060DD03866F}"/>
              </a:ext>
            </a:extLst>
          </p:cNvPr>
          <p:cNvSpPr/>
          <p:nvPr/>
        </p:nvSpPr>
        <p:spPr bwMode="auto">
          <a:xfrm>
            <a:off x="9702001" y="1268669"/>
            <a:ext cx="1353315" cy="1036382"/>
          </a:xfrm>
          <a:prstGeom prst="rect">
            <a:avLst/>
          </a:prstGeom>
          <a:solidFill>
            <a:schemeClr val="bg1"/>
          </a:solidFill>
          <a:ln w="19050">
            <a:solidFill>
              <a:schemeClr val="accent4"/>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61" name="Freeform: Shape 60">
            <a:extLst>
              <a:ext uri="{FF2B5EF4-FFF2-40B4-BE49-F238E27FC236}">
                <a16:creationId xmlns:a16="http://schemas.microsoft.com/office/drawing/2014/main" id="{DA9B7AE6-08D3-4D12-99D2-7871A7B8453C}"/>
              </a:ext>
            </a:extLst>
          </p:cNvPr>
          <p:cNvSpPr/>
          <p:nvPr/>
        </p:nvSpPr>
        <p:spPr>
          <a:xfrm>
            <a:off x="10158330" y="1648482"/>
            <a:ext cx="535814" cy="460800"/>
          </a:xfrm>
          <a:custGeom>
            <a:avLst/>
            <a:gdLst>
              <a:gd name="connsiteX0" fmla="*/ 407670 w 476250"/>
              <a:gd name="connsiteY0" fmla="*/ 160972 h 409575"/>
              <a:gd name="connsiteX1" fmla="*/ 376238 w 476250"/>
              <a:gd name="connsiteY1" fmla="*/ 160972 h 409575"/>
              <a:gd name="connsiteX2" fmla="*/ 376238 w 476250"/>
              <a:gd name="connsiteY2" fmla="*/ 14288 h 409575"/>
              <a:gd name="connsiteX3" fmla="*/ 361950 w 476250"/>
              <a:gd name="connsiteY3" fmla="*/ 0 h 409575"/>
              <a:gd name="connsiteX4" fmla="*/ 14288 w 476250"/>
              <a:gd name="connsiteY4" fmla="*/ 0 h 409575"/>
              <a:gd name="connsiteX5" fmla="*/ 0 w 476250"/>
              <a:gd name="connsiteY5" fmla="*/ 14288 h 409575"/>
              <a:gd name="connsiteX6" fmla="*/ 0 w 476250"/>
              <a:gd name="connsiteY6" fmla="*/ 306705 h 409575"/>
              <a:gd name="connsiteX7" fmla="*/ 14288 w 476250"/>
              <a:gd name="connsiteY7" fmla="*/ 320993 h 409575"/>
              <a:gd name="connsiteX8" fmla="*/ 211455 w 476250"/>
              <a:gd name="connsiteY8" fmla="*/ 320993 h 409575"/>
              <a:gd name="connsiteX9" fmla="*/ 262890 w 476250"/>
              <a:gd name="connsiteY9" fmla="*/ 410528 h 409575"/>
              <a:gd name="connsiteX10" fmla="*/ 406718 w 476250"/>
              <a:gd name="connsiteY10" fmla="*/ 410528 h 409575"/>
              <a:gd name="connsiteX11" fmla="*/ 478155 w 476250"/>
              <a:gd name="connsiteY11" fmla="*/ 285750 h 409575"/>
              <a:gd name="connsiteX12" fmla="*/ 407670 w 476250"/>
              <a:gd name="connsiteY12" fmla="*/ 160972 h 409575"/>
              <a:gd name="connsiteX13" fmla="*/ 279083 w 476250"/>
              <a:gd name="connsiteY13" fmla="*/ 83820 h 409575"/>
              <a:gd name="connsiteX14" fmla="*/ 348615 w 476250"/>
              <a:gd name="connsiteY14" fmla="*/ 83820 h 409575"/>
              <a:gd name="connsiteX15" fmla="*/ 348615 w 476250"/>
              <a:gd name="connsiteY15" fmla="*/ 125730 h 409575"/>
              <a:gd name="connsiteX16" fmla="*/ 279083 w 476250"/>
              <a:gd name="connsiteY16" fmla="*/ 125730 h 409575"/>
              <a:gd name="connsiteX17" fmla="*/ 279083 w 476250"/>
              <a:gd name="connsiteY17" fmla="*/ 83820 h 409575"/>
              <a:gd name="connsiteX18" fmla="*/ 348615 w 476250"/>
              <a:gd name="connsiteY18" fmla="*/ 140018 h 409575"/>
              <a:gd name="connsiteX19" fmla="*/ 348615 w 476250"/>
              <a:gd name="connsiteY19" fmla="*/ 160972 h 409575"/>
              <a:gd name="connsiteX20" fmla="*/ 279083 w 476250"/>
              <a:gd name="connsiteY20" fmla="*/ 160972 h 409575"/>
              <a:gd name="connsiteX21" fmla="*/ 279083 w 476250"/>
              <a:gd name="connsiteY21" fmla="*/ 140018 h 409575"/>
              <a:gd name="connsiteX22" fmla="*/ 348615 w 476250"/>
              <a:gd name="connsiteY22" fmla="*/ 140018 h 409575"/>
              <a:gd name="connsiteX23" fmla="*/ 195263 w 476250"/>
              <a:gd name="connsiteY23" fmla="*/ 83820 h 409575"/>
              <a:gd name="connsiteX24" fmla="*/ 264795 w 476250"/>
              <a:gd name="connsiteY24" fmla="*/ 83820 h 409575"/>
              <a:gd name="connsiteX25" fmla="*/ 264795 w 476250"/>
              <a:gd name="connsiteY25" fmla="*/ 125730 h 409575"/>
              <a:gd name="connsiteX26" fmla="*/ 195263 w 476250"/>
              <a:gd name="connsiteY26" fmla="*/ 125730 h 409575"/>
              <a:gd name="connsiteX27" fmla="*/ 195263 w 476250"/>
              <a:gd name="connsiteY27" fmla="*/ 83820 h 409575"/>
              <a:gd name="connsiteX28" fmla="*/ 195263 w 476250"/>
              <a:gd name="connsiteY28" fmla="*/ 140018 h 409575"/>
              <a:gd name="connsiteX29" fmla="*/ 264795 w 476250"/>
              <a:gd name="connsiteY29" fmla="*/ 140018 h 409575"/>
              <a:gd name="connsiteX30" fmla="*/ 264795 w 476250"/>
              <a:gd name="connsiteY30" fmla="*/ 160972 h 409575"/>
              <a:gd name="connsiteX31" fmla="*/ 262890 w 476250"/>
              <a:gd name="connsiteY31" fmla="*/ 160972 h 409575"/>
              <a:gd name="connsiteX32" fmla="*/ 250508 w 476250"/>
              <a:gd name="connsiteY32" fmla="*/ 181927 h 409575"/>
              <a:gd name="connsiteX33" fmla="*/ 194310 w 476250"/>
              <a:gd name="connsiteY33" fmla="*/ 181927 h 409575"/>
              <a:gd name="connsiteX34" fmla="*/ 194310 w 476250"/>
              <a:gd name="connsiteY34" fmla="*/ 140018 h 409575"/>
              <a:gd name="connsiteX35" fmla="*/ 195263 w 476250"/>
              <a:gd name="connsiteY35" fmla="*/ 195263 h 409575"/>
              <a:gd name="connsiteX36" fmla="*/ 242888 w 476250"/>
              <a:gd name="connsiteY36" fmla="*/ 195263 h 409575"/>
              <a:gd name="connsiteX37" fmla="*/ 219075 w 476250"/>
              <a:gd name="connsiteY37" fmla="*/ 237172 h 409575"/>
              <a:gd name="connsiteX38" fmla="*/ 195263 w 476250"/>
              <a:gd name="connsiteY38" fmla="*/ 237172 h 409575"/>
              <a:gd name="connsiteX39" fmla="*/ 195263 w 476250"/>
              <a:gd name="connsiteY39" fmla="*/ 195263 h 409575"/>
              <a:gd name="connsiteX40" fmla="*/ 211455 w 476250"/>
              <a:gd name="connsiteY40" fmla="*/ 250508 h 409575"/>
              <a:gd name="connsiteX41" fmla="*/ 195263 w 476250"/>
              <a:gd name="connsiteY41" fmla="*/ 278130 h 409575"/>
              <a:gd name="connsiteX42" fmla="*/ 195263 w 476250"/>
              <a:gd name="connsiteY42" fmla="*/ 250508 h 409575"/>
              <a:gd name="connsiteX43" fmla="*/ 211455 w 476250"/>
              <a:gd name="connsiteY43" fmla="*/ 250508 h 409575"/>
              <a:gd name="connsiteX44" fmla="*/ 98107 w 476250"/>
              <a:gd name="connsiteY44" fmla="*/ 292418 h 409575"/>
              <a:gd name="connsiteX45" fmla="*/ 28575 w 476250"/>
              <a:gd name="connsiteY45" fmla="*/ 292418 h 409575"/>
              <a:gd name="connsiteX46" fmla="*/ 28575 w 476250"/>
              <a:gd name="connsiteY46" fmla="*/ 250508 h 409575"/>
              <a:gd name="connsiteX47" fmla="*/ 98107 w 476250"/>
              <a:gd name="connsiteY47" fmla="*/ 250508 h 409575"/>
              <a:gd name="connsiteX48" fmla="*/ 98107 w 476250"/>
              <a:gd name="connsiteY48" fmla="*/ 292418 h 409575"/>
              <a:gd name="connsiteX49" fmla="*/ 98107 w 476250"/>
              <a:gd name="connsiteY49" fmla="*/ 237172 h 409575"/>
              <a:gd name="connsiteX50" fmla="*/ 28575 w 476250"/>
              <a:gd name="connsiteY50" fmla="*/ 237172 h 409575"/>
              <a:gd name="connsiteX51" fmla="*/ 28575 w 476250"/>
              <a:gd name="connsiteY51" fmla="*/ 195263 h 409575"/>
              <a:gd name="connsiteX52" fmla="*/ 98107 w 476250"/>
              <a:gd name="connsiteY52" fmla="*/ 195263 h 409575"/>
              <a:gd name="connsiteX53" fmla="*/ 98107 w 476250"/>
              <a:gd name="connsiteY53" fmla="*/ 237172 h 409575"/>
              <a:gd name="connsiteX54" fmla="*/ 98107 w 476250"/>
              <a:gd name="connsiteY54" fmla="*/ 180975 h 409575"/>
              <a:gd name="connsiteX55" fmla="*/ 28575 w 476250"/>
              <a:gd name="connsiteY55" fmla="*/ 180975 h 409575"/>
              <a:gd name="connsiteX56" fmla="*/ 28575 w 476250"/>
              <a:gd name="connsiteY56" fmla="*/ 139065 h 409575"/>
              <a:gd name="connsiteX57" fmla="*/ 98107 w 476250"/>
              <a:gd name="connsiteY57" fmla="*/ 139065 h 409575"/>
              <a:gd name="connsiteX58" fmla="*/ 98107 w 476250"/>
              <a:gd name="connsiteY58" fmla="*/ 180975 h 409575"/>
              <a:gd name="connsiteX59" fmla="*/ 98107 w 476250"/>
              <a:gd name="connsiteY59" fmla="*/ 125730 h 409575"/>
              <a:gd name="connsiteX60" fmla="*/ 28575 w 476250"/>
              <a:gd name="connsiteY60" fmla="*/ 125730 h 409575"/>
              <a:gd name="connsiteX61" fmla="*/ 28575 w 476250"/>
              <a:gd name="connsiteY61" fmla="*/ 83820 h 409575"/>
              <a:gd name="connsiteX62" fmla="*/ 98107 w 476250"/>
              <a:gd name="connsiteY62" fmla="*/ 83820 h 409575"/>
              <a:gd name="connsiteX63" fmla="*/ 98107 w 476250"/>
              <a:gd name="connsiteY63" fmla="*/ 125730 h 409575"/>
              <a:gd name="connsiteX64" fmla="*/ 181928 w 476250"/>
              <a:gd name="connsiteY64" fmla="*/ 292418 h 409575"/>
              <a:gd name="connsiteX65" fmla="*/ 112395 w 476250"/>
              <a:gd name="connsiteY65" fmla="*/ 292418 h 409575"/>
              <a:gd name="connsiteX66" fmla="*/ 112395 w 476250"/>
              <a:gd name="connsiteY66" fmla="*/ 250508 h 409575"/>
              <a:gd name="connsiteX67" fmla="*/ 181928 w 476250"/>
              <a:gd name="connsiteY67" fmla="*/ 250508 h 409575"/>
              <a:gd name="connsiteX68" fmla="*/ 181928 w 476250"/>
              <a:gd name="connsiteY68" fmla="*/ 292418 h 409575"/>
              <a:gd name="connsiteX69" fmla="*/ 181928 w 476250"/>
              <a:gd name="connsiteY69" fmla="*/ 237172 h 409575"/>
              <a:gd name="connsiteX70" fmla="*/ 112395 w 476250"/>
              <a:gd name="connsiteY70" fmla="*/ 237172 h 409575"/>
              <a:gd name="connsiteX71" fmla="*/ 112395 w 476250"/>
              <a:gd name="connsiteY71" fmla="*/ 195263 h 409575"/>
              <a:gd name="connsiteX72" fmla="*/ 181928 w 476250"/>
              <a:gd name="connsiteY72" fmla="*/ 195263 h 409575"/>
              <a:gd name="connsiteX73" fmla="*/ 181928 w 476250"/>
              <a:gd name="connsiteY73" fmla="*/ 237172 h 409575"/>
              <a:gd name="connsiteX74" fmla="*/ 181928 w 476250"/>
              <a:gd name="connsiteY74" fmla="*/ 180975 h 409575"/>
              <a:gd name="connsiteX75" fmla="*/ 112395 w 476250"/>
              <a:gd name="connsiteY75" fmla="*/ 180975 h 409575"/>
              <a:gd name="connsiteX76" fmla="*/ 112395 w 476250"/>
              <a:gd name="connsiteY76" fmla="*/ 139065 h 409575"/>
              <a:gd name="connsiteX77" fmla="*/ 181928 w 476250"/>
              <a:gd name="connsiteY77" fmla="*/ 139065 h 409575"/>
              <a:gd name="connsiteX78" fmla="*/ 181928 w 476250"/>
              <a:gd name="connsiteY78" fmla="*/ 180975 h 409575"/>
              <a:gd name="connsiteX79" fmla="*/ 181928 w 476250"/>
              <a:gd name="connsiteY79" fmla="*/ 125730 h 409575"/>
              <a:gd name="connsiteX80" fmla="*/ 112395 w 476250"/>
              <a:gd name="connsiteY80" fmla="*/ 125730 h 409575"/>
              <a:gd name="connsiteX81" fmla="*/ 112395 w 476250"/>
              <a:gd name="connsiteY81" fmla="*/ 83820 h 409575"/>
              <a:gd name="connsiteX82" fmla="*/ 181928 w 476250"/>
              <a:gd name="connsiteY82" fmla="*/ 83820 h 409575"/>
              <a:gd name="connsiteX83" fmla="*/ 181928 w 476250"/>
              <a:gd name="connsiteY83" fmla="*/ 125730 h 409575"/>
              <a:gd name="connsiteX84" fmla="*/ 195263 w 476250"/>
              <a:gd name="connsiteY84" fmla="*/ 292418 h 409575"/>
              <a:gd name="connsiteX85" fmla="*/ 195263 w 476250"/>
              <a:gd name="connsiteY85" fmla="*/ 291465 h 409575"/>
              <a:gd name="connsiteX86" fmla="*/ 195263 w 476250"/>
              <a:gd name="connsiteY86" fmla="*/ 292418 h 409575"/>
              <a:gd name="connsiteX87" fmla="*/ 195263 w 476250"/>
              <a:gd name="connsiteY87" fmla="*/ 29241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8CE1CC40-BF50-454A-A6F3-404228501AF1}"/>
              </a:ext>
            </a:extLst>
          </p:cNvPr>
          <p:cNvSpPr txBox="1"/>
          <p:nvPr/>
        </p:nvSpPr>
        <p:spPr>
          <a:xfrm>
            <a:off x="9757903" y="1062944"/>
            <a:ext cx="82073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Azure Region</a:t>
            </a:r>
          </a:p>
        </p:txBody>
      </p:sp>
      <p:sp>
        <p:nvSpPr>
          <p:cNvPr id="63" name="Freeform: Shape 62">
            <a:extLst>
              <a:ext uri="{FF2B5EF4-FFF2-40B4-BE49-F238E27FC236}">
                <a16:creationId xmlns:a16="http://schemas.microsoft.com/office/drawing/2014/main" id="{990B3B0B-1512-4DC3-B0BC-144C766D0662}"/>
              </a:ext>
            </a:extLst>
          </p:cNvPr>
          <p:cNvSpPr/>
          <p:nvPr/>
        </p:nvSpPr>
        <p:spPr>
          <a:xfrm>
            <a:off x="7998247" y="1618265"/>
            <a:ext cx="1168955" cy="536745"/>
          </a:xfrm>
          <a:custGeom>
            <a:avLst/>
            <a:gdLst>
              <a:gd name="connsiteX0" fmla="*/ 314947 w 2423295"/>
              <a:gd name="connsiteY0" fmla="*/ 915802 h 1112696"/>
              <a:gd name="connsiteX1" fmla="*/ 600802 w 2423295"/>
              <a:gd name="connsiteY1" fmla="*/ 915802 h 1112696"/>
              <a:gd name="connsiteX2" fmla="*/ 636841 w 2423295"/>
              <a:gd name="connsiteY2" fmla="*/ 993858 h 1112696"/>
              <a:gd name="connsiteX3" fmla="*/ 686155 w 2423295"/>
              <a:gd name="connsiteY3" fmla="*/ 1063849 h 1112696"/>
              <a:gd name="connsiteX4" fmla="*/ 736883 w 2423295"/>
              <a:gd name="connsiteY4" fmla="*/ 1112695 h 1112696"/>
              <a:gd name="connsiteX5" fmla="*/ 314947 w 2423295"/>
              <a:gd name="connsiteY5" fmla="*/ 1112695 h 1112696"/>
              <a:gd name="connsiteX6" fmla="*/ 314947 w 2423295"/>
              <a:gd name="connsiteY6" fmla="*/ 1112696 h 1112696"/>
              <a:gd name="connsiteX7" fmla="*/ 235261 w 2423295"/>
              <a:gd name="connsiteY7" fmla="*/ 1112696 h 1112696"/>
              <a:gd name="connsiteX8" fmla="*/ 136310 w 2423295"/>
              <a:gd name="connsiteY8" fmla="*/ 1013745 h 1112696"/>
              <a:gd name="connsiteX9" fmla="*/ 235261 w 2423295"/>
              <a:gd name="connsiteY9" fmla="*/ 915803 h 1112696"/>
              <a:gd name="connsiteX10" fmla="*/ 314947 w 2423295"/>
              <a:gd name="connsiteY10" fmla="*/ 915803 h 1112696"/>
              <a:gd name="connsiteX11" fmla="*/ 98951 w 2423295"/>
              <a:gd name="connsiteY11" fmla="*/ 530096 h 1112696"/>
              <a:gd name="connsiteX12" fmla="*/ 178637 w 2423295"/>
              <a:gd name="connsiteY12" fmla="*/ 530096 h 1112696"/>
              <a:gd name="connsiteX13" fmla="*/ 395330 w 2423295"/>
              <a:gd name="connsiteY13" fmla="*/ 530096 h 1112696"/>
              <a:gd name="connsiteX14" fmla="*/ 603287 w 2423295"/>
              <a:gd name="connsiteY14" fmla="*/ 530096 h 1112696"/>
              <a:gd name="connsiteX15" fmla="*/ 598516 w 2423295"/>
              <a:gd name="connsiteY15" fmla="*/ 540697 h 1112696"/>
              <a:gd name="connsiteX16" fmla="*/ 567841 w 2423295"/>
              <a:gd name="connsiteY16" fmla="*/ 726944 h 1112696"/>
              <a:gd name="connsiteX17" fmla="*/ 567845 w 2423295"/>
              <a:gd name="connsiteY17" fmla="*/ 726989 h 1112696"/>
              <a:gd name="connsiteX18" fmla="*/ 395330 w 2423295"/>
              <a:gd name="connsiteY18" fmla="*/ 726989 h 1112696"/>
              <a:gd name="connsiteX19" fmla="*/ 178637 w 2423295"/>
              <a:gd name="connsiteY19" fmla="*/ 726989 h 1112696"/>
              <a:gd name="connsiteX20" fmla="*/ 98951 w 2423295"/>
              <a:gd name="connsiteY20" fmla="*/ 726989 h 1112696"/>
              <a:gd name="connsiteX21" fmla="*/ 0 w 2423295"/>
              <a:gd name="connsiteY21" fmla="*/ 628038 h 1112696"/>
              <a:gd name="connsiteX22" fmla="*/ 98951 w 2423295"/>
              <a:gd name="connsiteY22" fmla="*/ 530096 h 1112696"/>
              <a:gd name="connsiteX23" fmla="*/ 401862 w 2423295"/>
              <a:gd name="connsiteY23" fmla="*/ 108504 h 1112696"/>
              <a:gd name="connsiteX24" fmla="*/ 481548 w 2423295"/>
              <a:gd name="connsiteY24" fmla="*/ 108504 h 1112696"/>
              <a:gd name="connsiteX25" fmla="*/ 1182363 w 2423295"/>
              <a:gd name="connsiteY25" fmla="*/ 108504 h 1112696"/>
              <a:gd name="connsiteX26" fmla="*/ 1140235 w 2423295"/>
              <a:gd name="connsiteY26" fmla="*/ 184382 h 1112696"/>
              <a:gd name="connsiteX27" fmla="*/ 1103065 w 2423295"/>
              <a:gd name="connsiteY27" fmla="*/ 280266 h 1112696"/>
              <a:gd name="connsiteX28" fmla="*/ 971453 w 2423295"/>
              <a:gd name="connsiteY28" fmla="*/ 252429 h 1112696"/>
              <a:gd name="connsiteX29" fmla="*/ 811221 w 2423295"/>
              <a:gd name="connsiteY29" fmla="*/ 289204 h 1112696"/>
              <a:gd name="connsiteX30" fmla="*/ 785533 w 2423295"/>
              <a:gd name="connsiteY30" fmla="*/ 305397 h 1112696"/>
              <a:gd name="connsiteX31" fmla="*/ 481548 w 2423295"/>
              <a:gd name="connsiteY31" fmla="*/ 305397 h 1112696"/>
              <a:gd name="connsiteX32" fmla="*/ 401862 w 2423295"/>
              <a:gd name="connsiteY32" fmla="*/ 305397 h 1112696"/>
              <a:gd name="connsiteX33" fmla="*/ 302911 w 2423295"/>
              <a:gd name="connsiteY33" fmla="*/ 206446 h 1112696"/>
              <a:gd name="connsiteX34" fmla="*/ 401862 w 2423295"/>
              <a:gd name="connsiteY34" fmla="*/ 108504 h 1112696"/>
              <a:gd name="connsiteX35" fmla="*/ 1666016 w 2423295"/>
              <a:gd name="connsiteY35" fmla="*/ 0 h 1112696"/>
              <a:gd name="connsiteX36" fmla="*/ 2211257 w 2423295"/>
              <a:gd name="connsiteY36" fmla="*/ 545242 h 1112696"/>
              <a:gd name="connsiteX37" fmla="*/ 2188034 w 2423295"/>
              <a:gd name="connsiteY37" fmla="*/ 689630 h 1112696"/>
              <a:gd name="connsiteX38" fmla="*/ 2218325 w 2423295"/>
              <a:gd name="connsiteY38" fmla="*/ 689630 h 1112696"/>
              <a:gd name="connsiteX39" fmla="*/ 2423295 w 2423295"/>
              <a:gd name="connsiteY39" fmla="*/ 901668 h 1112696"/>
              <a:gd name="connsiteX40" fmla="*/ 2226403 w 2423295"/>
              <a:gd name="connsiteY40" fmla="*/ 1105629 h 1112696"/>
              <a:gd name="connsiteX41" fmla="*/ 1029901 w 2423295"/>
              <a:gd name="connsiteY41" fmla="*/ 1105629 h 1112696"/>
              <a:gd name="connsiteX42" fmla="*/ 658329 w 2423295"/>
              <a:gd name="connsiteY42" fmla="*/ 726989 h 1112696"/>
              <a:gd name="connsiteX43" fmla="*/ 1029901 w 2423295"/>
              <a:gd name="connsiteY43" fmla="*/ 348349 h 1112696"/>
              <a:gd name="connsiteX44" fmla="*/ 1151065 w 2423295"/>
              <a:gd name="connsiteY44" fmla="*/ 370562 h 1112696"/>
              <a:gd name="connsiteX45" fmla="*/ 1666016 w 2423295"/>
              <a:gd name="connsiteY45" fmla="*/ 0 h 11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3295" h="1112696">
                <a:moveTo>
                  <a:pt x="314947" y="915802"/>
                </a:moveTo>
                <a:lnTo>
                  <a:pt x="600802" y="915802"/>
                </a:lnTo>
                <a:lnTo>
                  <a:pt x="636841" y="993858"/>
                </a:lnTo>
                <a:cubicBezTo>
                  <a:pt x="651359" y="1019066"/>
                  <a:pt x="667887" y="1042496"/>
                  <a:pt x="686155" y="1063849"/>
                </a:cubicBezTo>
                <a:lnTo>
                  <a:pt x="736883" y="1112695"/>
                </a:lnTo>
                <a:lnTo>
                  <a:pt x="314947" y="1112695"/>
                </a:lnTo>
                <a:lnTo>
                  <a:pt x="314947" y="1112696"/>
                </a:lnTo>
                <a:lnTo>
                  <a:pt x="235261" y="1112696"/>
                </a:lnTo>
                <a:cubicBezTo>
                  <a:pt x="181747" y="1112696"/>
                  <a:pt x="136310" y="1067259"/>
                  <a:pt x="136310" y="1013745"/>
                </a:cubicBezTo>
                <a:cubicBezTo>
                  <a:pt x="136310" y="961240"/>
                  <a:pt x="181747" y="915803"/>
                  <a:pt x="235261" y="915803"/>
                </a:cubicBezTo>
                <a:lnTo>
                  <a:pt x="314947" y="915803"/>
                </a:lnTo>
                <a:close/>
                <a:moveTo>
                  <a:pt x="98951" y="530096"/>
                </a:moveTo>
                <a:lnTo>
                  <a:pt x="178637" y="530096"/>
                </a:lnTo>
                <a:lnTo>
                  <a:pt x="395330" y="530096"/>
                </a:lnTo>
                <a:lnTo>
                  <a:pt x="603287" y="530096"/>
                </a:lnTo>
                <a:lnTo>
                  <a:pt x="598516" y="540697"/>
                </a:lnTo>
                <a:cubicBezTo>
                  <a:pt x="578672" y="597639"/>
                  <a:pt x="567841" y="660512"/>
                  <a:pt x="567841" y="726944"/>
                </a:cubicBezTo>
                <a:lnTo>
                  <a:pt x="567845" y="726989"/>
                </a:lnTo>
                <a:lnTo>
                  <a:pt x="395330" y="726989"/>
                </a:lnTo>
                <a:lnTo>
                  <a:pt x="178637" y="726989"/>
                </a:lnTo>
                <a:lnTo>
                  <a:pt x="98951" y="726989"/>
                </a:lnTo>
                <a:cubicBezTo>
                  <a:pt x="45437" y="726989"/>
                  <a:pt x="0" y="681552"/>
                  <a:pt x="0" y="628038"/>
                </a:cubicBezTo>
                <a:cubicBezTo>
                  <a:pt x="0" y="575533"/>
                  <a:pt x="45437" y="530096"/>
                  <a:pt x="98951" y="530096"/>
                </a:cubicBezTo>
                <a:close/>
                <a:moveTo>
                  <a:pt x="401862" y="108504"/>
                </a:moveTo>
                <a:lnTo>
                  <a:pt x="481548" y="108504"/>
                </a:lnTo>
                <a:lnTo>
                  <a:pt x="1182363" y="108504"/>
                </a:lnTo>
                <a:lnTo>
                  <a:pt x="1140235" y="184382"/>
                </a:lnTo>
                <a:cubicBezTo>
                  <a:pt x="1125806" y="215159"/>
                  <a:pt x="1113347" y="247208"/>
                  <a:pt x="1103065" y="280266"/>
                </a:cubicBezTo>
                <a:cubicBezTo>
                  <a:pt x="1061388" y="271410"/>
                  <a:pt x="1020807" y="252429"/>
                  <a:pt x="971453" y="252429"/>
                </a:cubicBezTo>
                <a:cubicBezTo>
                  <a:pt x="913872" y="252429"/>
                  <a:pt x="859856" y="265478"/>
                  <a:pt x="811221" y="289204"/>
                </a:cubicBezTo>
                <a:lnTo>
                  <a:pt x="785533" y="305397"/>
                </a:lnTo>
                <a:lnTo>
                  <a:pt x="481548" y="305397"/>
                </a:lnTo>
                <a:lnTo>
                  <a:pt x="401862" y="305397"/>
                </a:lnTo>
                <a:cubicBezTo>
                  <a:pt x="348348" y="305397"/>
                  <a:pt x="302911" y="259960"/>
                  <a:pt x="302911" y="206446"/>
                </a:cubicBezTo>
                <a:cubicBezTo>
                  <a:pt x="302911" y="153941"/>
                  <a:pt x="348348" y="108504"/>
                  <a:pt x="401862" y="108504"/>
                </a:cubicBezTo>
                <a:close/>
                <a:moveTo>
                  <a:pt x="1666016" y="0"/>
                </a:moveTo>
                <a:cubicBezTo>
                  <a:pt x="1960850" y="0"/>
                  <a:pt x="2211257" y="242330"/>
                  <a:pt x="2211257" y="545242"/>
                </a:cubicBezTo>
                <a:cubicBezTo>
                  <a:pt x="2211257" y="597746"/>
                  <a:pt x="2196111" y="644193"/>
                  <a:pt x="2188034" y="689630"/>
                </a:cubicBezTo>
                <a:lnTo>
                  <a:pt x="2218325" y="689630"/>
                </a:lnTo>
                <a:cubicBezTo>
                  <a:pt x="2332422" y="689630"/>
                  <a:pt x="2423295" y="787571"/>
                  <a:pt x="2423295" y="901668"/>
                </a:cubicBezTo>
                <a:cubicBezTo>
                  <a:pt x="2423295" y="1014755"/>
                  <a:pt x="2340499" y="1097551"/>
                  <a:pt x="2226403" y="1105629"/>
                </a:cubicBezTo>
                <a:lnTo>
                  <a:pt x="1029901" y="1105629"/>
                </a:lnTo>
                <a:cubicBezTo>
                  <a:pt x="824930" y="1105629"/>
                  <a:pt x="658329" y="939027"/>
                  <a:pt x="658329" y="726989"/>
                </a:cubicBezTo>
                <a:cubicBezTo>
                  <a:pt x="658329" y="514950"/>
                  <a:pt x="817862" y="348349"/>
                  <a:pt x="1029901" y="348349"/>
                </a:cubicBezTo>
                <a:cubicBezTo>
                  <a:pt x="1075337" y="348349"/>
                  <a:pt x="1112697" y="363495"/>
                  <a:pt x="1151065" y="370562"/>
                </a:cubicBezTo>
                <a:cubicBezTo>
                  <a:pt x="1226793" y="159534"/>
                  <a:pt x="1430754" y="0"/>
                  <a:pt x="1666016" y="0"/>
                </a:cubicBezTo>
                <a:close/>
              </a:path>
            </a:pathLst>
          </a:custGeom>
          <a:solidFill>
            <a:schemeClr val="bg1"/>
          </a:solidFill>
          <a:ln w="28575"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D888EE45-A719-41D4-81B1-82505849CCA1}"/>
              </a:ext>
            </a:extLst>
          </p:cNvPr>
          <p:cNvSpPr txBox="1"/>
          <p:nvPr/>
        </p:nvSpPr>
        <p:spPr>
          <a:xfrm>
            <a:off x="6615120" y="2239237"/>
            <a:ext cx="122950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stream.contoso.com</a:t>
            </a:r>
          </a:p>
        </p:txBody>
      </p:sp>
      <p:grpSp>
        <p:nvGrpSpPr>
          <p:cNvPr id="65" name="Group 64">
            <a:extLst>
              <a:ext uri="{FF2B5EF4-FFF2-40B4-BE49-F238E27FC236}">
                <a16:creationId xmlns:a16="http://schemas.microsoft.com/office/drawing/2014/main" id="{F47D0C0D-6866-40F1-AF8A-6BBC55C97A3D}"/>
              </a:ext>
            </a:extLst>
          </p:cNvPr>
          <p:cNvGrpSpPr/>
          <p:nvPr/>
        </p:nvGrpSpPr>
        <p:grpSpPr>
          <a:xfrm>
            <a:off x="6679047" y="1360094"/>
            <a:ext cx="856291" cy="729400"/>
            <a:chOff x="1235531" y="1425266"/>
            <a:chExt cx="420457" cy="358151"/>
          </a:xfrm>
        </p:grpSpPr>
        <p:sp>
          <p:nvSpPr>
            <p:cNvPr id="66" name="Laptop_E770" title="Icon of a laptop">
              <a:extLst>
                <a:ext uri="{FF2B5EF4-FFF2-40B4-BE49-F238E27FC236}">
                  <a16:creationId xmlns:a16="http://schemas.microsoft.com/office/drawing/2014/main" id="{1E58A5B8-AF6D-4278-B7BE-5C500F2D1051}"/>
                </a:ext>
              </a:extLst>
            </p:cNvPr>
            <p:cNvSpPr>
              <a:spLocks noChangeAspect="1" noEditPoints="1"/>
            </p:cNvSpPr>
            <p:nvPr/>
          </p:nvSpPr>
          <p:spPr bwMode="auto">
            <a:xfrm>
              <a:off x="1387185" y="1604051"/>
              <a:ext cx="268803" cy="1793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7" name="Group 66">
              <a:extLst>
                <a:ext uri="{FF2B5EF4-FFF2-40B4-BE49-F238E27FC236}">
                  <a16:creationId xmlns:a16="http://schemas.microsoft.com/office/drawing/2014/main" id="{09C7D6F4-74FF-4A87-9E71-7E7FC6CECF71}"/>
                </a:ext>
              </a:extLst>
            </p:cNvPr>
            <p:cNvGrpSpPr/>
            <p:nvPr/>
          </p:nvGrpSpPr>
          <p:grpSpPr>
            <a:xfrm rot="15561963">
              <a:off x="1448504" y="1385303"/>
              <a:ext cx="166706" cy="246632"/>
              <a:chOff x="2455362" y="2508069"/>
              <a:chExt cx="1418624" cy="2098767"/>
            </a:xfrm>
            <a:noFill/>
          </p:grpSpPr>
          <p:sp>
            <p:nvSpPr>
              <p:cNvPr id="69" name="Oval 68">
                <a:extLst>
                  <a:ext uri="{FF2B5EF4-FFF2-40B4-BE49-F238E27FC236}">
                    <a16:creationId xmlns:a16="http://schemas.microsoft.com/office/drawing/2014/main" id="{9A2F125F-3300-4CEA-B739-4B729F68B411}"/>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sp>
            <p:nvSpPr>
              <p:cNvPr id="70" name="Oval 69">
                <a:extLst>
                  <a:ext uri="{FF2B5EF4-FFF2-40B4-BE49-F238E27FC236}">
                    <a16:creationId xmlns:a16="http://schemas.microsoft.com/office/drawing/2014/main" id="{348A4706-58BC-4BC8-AD50-35244A8D903E}"/>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sp>
            <p:nvSpPr>
              <p:cNvPr id="71" name="Oval 70">
                <a:extLst>
                  <a:ext uri="{FF2B5EF4-FFF2-40B4-BE49-F238E27FC236}">
                    <a16:creationId xmlns:a16="http://schemas.microsoft.com/office/drawing/2014/main" id="{C59F4FD5-A1EE-4E79-89F9-88F37F91ADD6}"/>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sp>
            <p:nvSpPr>
              <p:cNvPr id="72" name="Oval 71">
                <a:extLst>
                  <a:ext uri="{FF2B5EF4-FFF2-40B4-BE49-F238E27FC236}">
                    <a16:creationId xmlns:a16="http://schemas.microsoft.com/office/drawing/2014/main" id="{7A1BFDC6-1F31-4BF6-83A3-91782EA95375}"/>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sp>
            <p:nvSpPr>
              <p:cNvPr id="73" name="Oval 72">
                <a:extLst>
                  <a:ext uri="{FF2B5EF4-FFF2-40B4-BE49-F238E27FC236}">
                    <a16:creationId xmlns:a16="http://schemas.microsoft.com/office/drawing/2014/main" id="{53C94465-3CE1-443B-A1E7-00FFE668673E}"/>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6656895-DA6F-4A6D-9DF6-B1701531FBF3}"/>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759D8CE8-BA84-47E5-9D34-0D507DE73449}"/>
                  </a:ext>
                </a:extLst>
              </p:cNvPr>
              <p:cNvCxnSpPr>
                <a:cxnSpLocks/>
                <a:endCxn id="73"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6EB0D621-D2EF-4675-A7AA-5401D3CBBCB0}"/>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D75C70F6-84BC-4DC8-837F-EEE9A9756924}"/>
                  </a:ext>
                </a:extLst>
              </p:cNvPr>
              <p:cNvCxnSpPr>
                <a:cxnSpLocks/>
                <a:endCxn id="72"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8" name="people_4" title="Icon of a person">
              <a:extLst>
                <a:ext uri="{FF2B5EF4-FFF2-40B4-BE49-F238E27FC236}">
                  <a16:creationId xmlns:a16="http://schemas.microsoft.com/office/drawing/2014/main" id="{E77DD074-5812-4C49-A440-66B1A4EF365E}"/>
                </a:ext>
              </a:extLst>
            </p:cNvPr>
            <p:cNvSpPr>
              <a:spLocks noChangeAspect="1" noEditPoints="1"/>
            </p:cNvSpPr>
            <p:nvPr/>
          </p:nvSpPr>
          <p:spPr bwMode="auto">
            <a:xfrm>
              <a:off x="1235531" y="1490853"/>
              <a:ext cx="186385" cy="208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F5E5A34F-06E7-4994-9B39-E1E147BEC98A}"/>
              </a:ext>
            </a:extLst>
          </p:cNvPr>
          <p:cNvGrpSpPr/>
          <p:nvPr/>
        </p:nvGrpSpPr>
        <p:grpSpPr>
          <a:xfrm>
            <a:off x="7096669" y="1768125"/>
            <a:ext cx="329172" cy="156695"/>
            <a:chOff x="1888502" y="4275809"/>
            <a:chExt cx="1464083" cy="881282"/>
          </a:xfrm>
        </p:grpSpPr>
        <p:sp>
          <p:nvSpPr>
            <p:cNvPr id="79" name="Rectangle 78">
              <a:extLst>
                <a:ext uri="{FF2B5EF4-FFF2-40B4-BE49-F238E27FC236}">
                  <a16:creationId xmlns:a16="http://schemas.microsoft.com/office/drawing/2014/main" id="{07FEB741-67B2-471C-B1A6-0844C59F6148}"/>
                </a:ext>
              </a:extLst>
            </p:cNvPr>
            <p:cNvSpPr/>
            <p:nvPr/>
          </p:nvSpPr>
          <p:spPr bwMode="auto">
            <a:xfrm>
              <a:off x="1961243" y="4564743"/>
              <a:ext cx="586014" cy="59234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5029A8E7-FAFC-416C-A929-6E7897D2F3E0}"/>
                </a:ext>
              </a:extLst>
            </p:cNvPr>
            <p:cNvCxnSpPr>
              <a:cxnSpLocks/>
            </p:cNvCxnSpPr>
            <p:nvPr/>
          </p:nvCxnSpPr>
          <p:spPr>
            <a:xfrm>
              <a:off x="2766834" y="456863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882A140-992C-46D1-B104-6B8629FA9327}"/>
                </a:ext>
              </a:extLst>
            </p:cNvPr>
            <p:cNvCxnSpPr>
              <a:cxnSpLocks/>
            </p:cNvCxnSpPr>
            <p:nvPr/>
          </p:nvCxnSpPr>
          <p:spPr>
            <a:xfrm>
              <a:off x="2766833" y="486508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016EF3C-224B-4F56-B360-B530B884C791}"/>
                </a:ext>
              </a:extLst>
            </p:cNvPr>
            <p:cNvCxnSpPr>
              <a:cxnSpLocks/>
            </p:cNvCxnSpPr>
            <p:nvPr/>
          </p:nvCxnSpPr>
          <p:spPr>
            <a:xfrm>
              <a:off x="2766833" y="5154450"/>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5669C5-3E98-4557-A2A6-4C0DCCC2F387}"/>
                </a:ext>
              </a:extLst>
            </p:cNvPr>
            <p:cNvCxnSpPr>
              <a:cxnSpLocks/>
            </p:cNvCxnSpPr>
            <p:nvPr/>
          </p:nvCxnSpPr>
          <p:spPr>
            <a:xfrm>
              <a:off x="1888502" y="4275809"/>
              <a:ext cx="1464083"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1852723D-DFDB-4EA4-B8AF-E0E6EB886200}"/>
              </a:ext>
            </a:extLst>
          </p:cNvPr>
          <p:cNvCxnSpPr>
            <a:cxnSpLocks/>
          </p:cNvCxnSpPr>
          <p:nvPr/>
        </p:nvCxnSpPr>
        <p:spPr>
          <a:xfrm>
            <a:off x="7606836" y="1819498"/>
            <a:ext cx="308439"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EDF2AEE-D3CA-4C8F-AD98-696D4ACA885A}"/>
              </a:ext>
            </a:extLst>
          </p:cNvPr>
          <p:cNvSpPr txBox="1"/>
          <p:nvPr/>
        </p:nvSpPr>
        <p:spPr>
          <a:xfrm>
            <a:off x="10144201" y="1442757"/>
            <a:ext cx="47609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Storage</a:t>
            </a:r>
          </a:p>
        </p:txBody>
      </p:sp>
      <p:cxnSp>
        <p:nvCxnSpPr>
          <p:cNvPr id="93" name="Straight Arrow Connector 92">
            <a:extLst>
              <a:ext uri="{FF2B5EF4-FFF2-40B4-BE49-F238E27FC236}">
                <a16:creationId xmlns:a16="http://schemas.microsoft.com/office/drawing/2014/main" id="{5F159FCE-9258-484A-8649-5F62C7E91317}"/>
              </a:ext>
            </a:extLst>
          </p:cNvPr>
          <p:cNvCxnSpPr>
            <a:cxnSpLocks/>
          </p:cNvCxnSpPr>
          <p:nvPr/>
        </p:nvCxnSpPr>
        <p:spPr>
          <a:xfrm>
            <a:off x="9286875" y="1835341"/>
            <a:ext cx="769793" cy="0"/>
          </a:xfrm>
          <a:prstGeom prst="straightConnector1">
            <a:avLst/>
          </a:prstGeom>
          <a:ln w="1905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5A624460-F997-4F66-B98E-B2E21AA9F0D4}"/>
              </a:ext>
            </a:extLst>
          </p:cNvPr>
          <p:cNvSpPr/>
          <p:nvPr/>
        </p:nvSpPr>
        <p:spPr>
          <a:xfrm>
            <a:off x="9162731" y="2836841"/>
            <a:ext cx="188856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Microsoft Global Network</a:t>
            </a:r>
          </a:p>
        </p:txBody>
      </p:sp>
      <p:grpSp>
        <p:nvGrpSpPr>
          <p:cNvPr id="97" name="Group 96">
            <a:extLst>
              <a:ext uri="{FF2B5EF4-FFF2-40B4-BE49-F238E27FC236}">
                <a16:creationId xmlns:a16="http://schemas.microsoft.com/office/drawing/2014/main" id="{536F2417-BCC4-4438-8A9A-72E31E99CA9F}"/>
              </a:ext>
            </a:extLst>
          </p:cNvPr>
          <p:cNvGrpSpPr/>
          <p:nvPr/>
        </p:nvGrpSpPr>
        <p:grpSpPr>
          <a:xfrm>
            <a:off x="8301193" y="1007649"/>
            <a:ext cx="358737" cy="455048"/>
            <a:chOff x="7251672" y="1812239"/>
            <a:chExt cx="615460" cy="780697"/>
          </a:xfrm>
        </p:grpSpPr>
        <p:sp>
          <p:nvSpPr>
            <p:cNvPr id="98" name="Freeform: Shape 97">
              <a:extLst>
                <a:ext uri="{FF2B5EF4-FFF2-40B4-BE49-F238E27FC236}">
                  <a16:creationId xmlns:a16="http://schemas.microsoft.com/office/drawing/2014/main" id="{7EE1C536-B479-4D5D-B26F-754263342F17}"/>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3EA31A75-275C-4C91-80CD-0311A69CD213}"/>
                </a:ext>
              </a:extLst>
            </p:cNvPr>
            <p:cNvGrpSpPr/>
            <p:nvPr/>
          </p:nvGrpSpPr>
          <p:grpSpPr>
            <a:xfrm>
              <a:off x="7251672" y="1812239"/>
              <a:ext cx="615460" cy="780697"/>
              <a:chOff x="2873410" y="1740454"/>
              <a:chExt cx="514115" cy="652143"/>
            </a:xfrm>
          </p:grpSpPr>
          <p:sp>
            <p:nvSpPr>
              <p:cNvPr id="100" name="globe_2" title="Icon of a sphere made of lines">
                <a:extLst>
                  <a:ext uri="{FF2B5EF4-FFF2-40B4-BE49-F238E27FC236}">
                    <a16:creationId xmlns:a16="http://schemas.microsoft.com/office/drawing/2014/main" id="{3FDA2AC0-FFD2-4487-B40A-6E8BC0165B18}"/>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 name="POI_ECAF" title="Icon of a map location marker">
                <a:extLst>
                  <a:ext uri="{FF2B5EF4-FFF2-40B4-BE49-F238E27FC236}">
                    <a16:creationId xmlns:a16="http://schemas.microsoft.com/office/drawing/2014/main" id="{FF3F1E78-0303-4AAE-934A-C2E61FBFFE67}"/>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02" name="Rectangle 101">
            <a:extLst>
              <a:ext uri="{FF2B5EF4-FFF2-40B4-BE49-F238E27FC236}">
                <a16:creationId xmlns:a16="http://schemas.microsoft.com/office/drawing/2014/main" id="{92207ED9-3D73-4C45-BE15-0679D0CF2D02}"/>
              </a:ext>
            </a:extLst>
          </p:cNvPr>
          <p:cNvSpPr/>
          <p:nvPr/>
        </p:nvSpPr>
        <p:spPr>
          <a:xfrm>
            <a:off x="7960286" y="736941"/>
            <a:ext cx="1116561" cy="25391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Edge Location</a:t>
            </a:r>
          </a:p>
        </p:txBody>
      </p:sp>
      <p:sp>
        <p:nvSpPr>
          <p:cNvPr id="104" name="Data &amp; AI" title="Icon of several circles connected to eachother by lines">
            <a:extLst>
              <a:ext uri="{FF2B5EF4-FFF2-40B4-BE49-F238E27FC236}">
                <a16:creationId xmlns:a16="http://schemas.microsoft.com/office/drawing/2014/main" id="{142477F8-9076-4085-BD8A-82AA24E0A8EE}"/>
              </a:ext>
            </a:extLst>
          </p:cNvPr>
          <p:cNvSpPr>
            <a:spLocks noChangeAspect="1" noEditPoints="1"/>
          </p:cNvSpPr>
          <p:nvPr/>
        </p:nvSpPr>
        <p:spPr bwMode="auto">
          <a:xfrm>
            <a:off x="8870210" y="2834562"/>
            <a:ext cx="315648" cy="2516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7526DBEC-5800-437D-A94D-7AF4328DADE7}"/>
              </a:ext>
            </a:extLst>
          </p:cNvPr>
          <p:cNvGrpSpPr/>
          <p:nvPr/>
        </p:nvGrpSpPr>
        <p:grpSpPr>
          <a:xfrm>
            <a:off x="6805282" y="4147341"/>
            <a:ext cx="4971757" cy="1494028"/>
            <a:chOff x="3383044" y="2570313"/>
            <a:chExt cx="8481894" cy="2548835"/>
          </a:xfrm>
        </p:grpSpPr>
        <p:cxnSp>
          <p:nvCxnSpPr>
            <p:cNvPr id="106" name="Straight Connector 105">
              <a:extLst>
                <a:ext uri="{FF2B5EF4-FFF2-40B4-BE49-F238E27FC236}">
                  <a16:creationId xmlns:a16="http://schemas.microsoft.com/office/drawing/2014/main" id="{4C529209-F040-4E12-9EBF-A4BE4E867067}"/>
                </a:ext>
              </a:extLst>
            </p:cNvPr>
            <p:cNvCxnSpPr/>
            <p:nvPr/>
          </p:nvCxnSpPr>
          <p:spPr>
            <a:xfrm flipV="1">
              <a:off x="6409361" y="2776821"/>
              <a:ext cx="0" cy="191588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43897DB-73F8-4921-B899-D8738D88E601}"/>
                </a:ext>
              </a:extLst>
            </p:cNvPr>
            <p:cNvCxnSpPr/>
            <p:nvPr/>
          </p:nvCxnSpPr>
          <p:spPr>
            <a:xfrm flipV="1">
              <a:off x="9128831" y="2776821"/>
              <a:ext cx="0" cy="191588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AA6F013-345E-43EF-9E2D-DED98CAA25E2}"/>
                </a:ext>
              </a:extLst>
            </p:cNvPr>
            <p:cNvSpPr txBox="1"/>
            <p:nvPr/>
          </p:nvSpPr>
          <p:spPr>
            <a:xfrm>
              <a:off x="3842639" y="4105309"/>
              <a:ext cx="2413990" cy="1013839"/>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Azure CDN </a:t>
              </a:r>
            </a:p>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from Verizon</a:t>
              </a:r>
              <a:endParaRPr kumimoji="0" lang="x-none"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2B9EAAF2-7962-4B08-AE07-084C329D5B83}"/>
                </a:ext>
              </a:extLst>
            </p:cNvPr>
            <p:cNvSpPr txBox="1"/>
            <p:nvPr/>
          </p:nvSpPr>
          <p:spPr>
            <a:xfrm>
              <a:off x="6445882" y="4105307"/>
              <a:ext cx="2646443" cy="1013839"/>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Azure CDN </a:t>
              </a:r>
            </a:p>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from Microsoft</a:t>
              </a:r>
            </a:p>
          </p:txBody>
        </p:sp>
        <p:sp>
          <p:nvSpPr>
            <p:cNvPr id="110" name="TextBox 109">
              <a:extLst>
                <a:ext uri="{FF2B5EF4-FFF2-40B4-BE49-F238E27FC236}">
                  <a16:creationId xmlns:a16="http://schemas.microsoft.com/office/drawing/2014/main" id="{DA438A71-6A63-4807-A752-1DFC3DA120CE}"/>
                </a:ext>
              </a:extLst>
            </p:cNvPr>
            <p:cNvSpPr txBox="1"/>
            <p:nvPr/>
          </p:nvSpPr>
          <p:spPr>
            <a:xfrm>
              <a:off x="9272008" y="4105307"/>
              <a:ext cx="2433133" cy="1013839"/>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Azure CDN</a:t>
              </a:r>
            </a:p>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From Akamai</a:t>
              </a:r>
              <a:endParaRPr kumimoji="0" lang="x-none" sz="11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pic>
          <p:nvPicPr>
            <p:cNvPr id="111" name="Picture 2" descr="Image result for verizon vdms  png">
              <a:extLst>
                <a:ext uri="{FF2B5EF4-FFF2-40B4-BE49-F238E27FC236}">
                  <a16:creationId xmlns:a16="http://schemas.microsoft.com/office/drawing/2014/main" id="{1F91981B-48C9-46DF-9BC1-86436CF13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044" y="3359579"/>
              <a:ext cx="2649800" cy="40041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Image result for microsoft  png">
              <a:extLst>
                <a:ext uri="{FF2B5EF4-FFF2-40B4-BE49-F238E27FC236}">
                  <a16:creationId xmlns:a16="http://schemas.microsoft.com/office/drawing/2014/main" id="{641E4282-7529-4974-AA94-1AA6924A4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117" y="2570313"/>
              <a:ext cx="2091103" cy="159513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8" descr="Image result for akamai png">
              <a:extLst>
                <a:ext uri="{FF2B5EF4-FFF2-40B4-BE49-F238E27FC236}">
                  <a16:creationId xmlns:a16="http://schemas.microsoft.com/office/drawing/2014/main" id="{C02C03F2-AE96-43A6-A78D-2C058C31D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1324" y="3049630"/>
              <a:ext cx="2313614" cy="94502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6CC3E102-B93D-4AC9-9696-A04AB1B077C0}"/>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nvGrpSpPr>
          <p:cNvPr id="55" name="Group 54">
            <a:extLst>
              <a:ext uri="{FF2B5EF4-FFF2-40B4-BE49-F238E27FC236}">
                <a16:creationId xmlns:a16="http://schemas.microsoft.com/office/drawing/2014/main" id="{0FBA9805-A0ED-41A4-867C-A111EAE0F9CB}"/>
              </a:ext>
            </a:extLst>
          </p:cNvPr>
          <p:cNvGrpSpPr/>
          <p:nvPr/>
        </p:nvGrpSpPr>
        <p:grpSpPr>
          <a:xfrm>
            <a:off x="0" y="6497955"/>
            <a:ext cx="12192000" cy="360045"/>
            <a:chOff x="0" y="6497955"/>
            <a:chExt cx="12192000" cy="360045"/>
          </a:xfrm>
        </p:grpSpPr>
        <p:sp>
          <p:nvSpPr>
            <p:cNvPr id="56" name="bk object 17">
              <a:extLst>
                <a:ext uri="{FF2B5EF4-FFF2-40B4-BE49-F238E27FC236}">
                  <a16:creationId xmlns:a16="http://schemas.microsoft.com/office/drawing/2014/main" id="{0C7EDCA7-DCB2-403A-83EA-F99F444EF15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85" name="TextBox 84">
              <a:extLst>
                <a:ext uri="{FF2B5EF4-FFF2-40B4-BE49-F238E27FC236}">
                  <a16:creationId xmlns:a16="http://schemas.microsoft.com/office/drawing/2014/main" id="{06B7CABA-235C-4C81-8D0C-7B7508605D2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647712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2.22222E-6 L 2.08333E-7 0.0831 " pathEditMode="relative" rAng="0" ptsTypes="AA">
                                      <p:cBhvr>
                                        <p:cTn id="9" dur="500" spd="-100000" fill="hold"/>
                                        <p:tgtEl>
                                          <p:spTgt spid="6"/>
                                        </p:tgtEl>
                                        <p:attrNameLst>
                                          <p:attrName>ppt_x</p:attrName>
                                          <p:attrName>ppt_y</p:attrName>
                                        </p:attrNameLst>
                                      </p:cBhvr>
                                      <p:rCtr x="0"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FBE70E5A-DC35-1546-9135-44A9AE20A28E}"/>
              </a:ext>
            </a:extLst>
          </p:cNvPr>
          <p:cNvSpPr/>
          <p:nvPr/>
        </p:nvSpPr>
        <p:spPr bwMode="auto">
          <a:xfrm>
            <a:off x="3960652"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Title 1">
            <a:extLst>
              <a:ext uri="{FF2B5EF4-FFF2-40B4-BE49-F238E27FC236}">
                <a16:creationId xmlns:a16="http://schemas.microsoft.com/office/drawing/2014/main" id="{D73EB5C3-F790-4371-A4BC-BD278E1B7CD0}"/>
              </a:ext>
            </a:extLst>
          </p:cNvPr>
          <p:cNvSpPr txBox="1">
            <a:spLocks/>
          </p:cNvSpPr>
          <p:nvPr/>
        </p:nvSpPr>
        <p:spPr>
          <a:xfrm>
            <a:off x="3680015" y="3658550"/>
            <a:ext cx="170243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Database for PostgreSQL </a:t>
            </a:r>
          </a:p>
        </p:txBody>
      </p:sp>
      <p:sp>
        <p:nvSpPr>
          <p:cNvPr id="29" name="Oval 28">
            <a:extLst>
              <a:ext uri="{FF2B5EF4-FFF2-40B4-BE49-F238E27FC236}">
                <a16:creationId xmlns:a16="http://schemas.microsoft.com/office/drawing/2014/main" id="{1B6362E6-07DD-224B-B7C5-C31ABAF9F54F}"/>
              </a:ext>
            </a:extLst>
          </p:cNvPr>
          <p:cNvSpPr/>
          <p:nvPr/>
        </p:nvSpPr>
        <p:spPr bwMode="auto">
          <a:xfrm>
            <a:off x="5489478"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Title 1">
            <a:extLst>
              <a:ext uri="{FF2B5EF4-FFF2-40B4-BE49-F238E27FC236}">
                <a16:creationId xmlns:a16="http://schemas.microsoft.com/office/drawing/2014/main" id="{99C086D9-15F4-4535-89A9-6BCF74B9E2A1}"/>
              </a:ext>
            </a:extLst>
          </p:cNvPr>
          <p:cNvSpPr txBox="1">
            <a:spLocks/>
          </p:cNvSpPr>
          <p:nvPr/>
        </p:nvSpPr>
        <p:spPr>
          <a:xfrm>
            <a:off x="5228804" y="3658550"/>
            <a:ext cx="1662512"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Database for MySQL</a:t>
            </a:r>
          </a:p>
        </p:txBody>
      </p:sp>
      <p:grpSp>
        <p:nvGrpSpPr>
          <p:cNvPr id="10" name="Group 9">
            <a:extLst>
              <a:ext uri="{FF2B5EF4-FFF2-40B4-BE49-F238E27FC236}">
                <a16:creationId xmlns:a16="http://schemas.microsoft.com/office/drawing/2014/main" id="{F99CF596-88D7-40F6-A93B-CC8414A8FC4E}"/>
              </a:ext>
            </a:extLst>
          </p:cNvPr>
          <p:cNvGrpSpPr/>
          <p:nvPr/>
        </p:nvGrpSpPr>
        <p:grpSpPr>
          <a:xfrm>
            <a:off x="6720798" y="2423498"/>
            <a:ext cx="1650614" cy="1803885"/>
            <a:chOff x="6720798" y="2423498"/>
            <a:chExt cx="1650614" cy="1803885"/>
          </a:xfrm>
        </p:grpSpPr>
        <p:sp>
          <p:nvSpPr>
            <p:cNvPr id="32" name="Oval 31">
              <a:extLst>
                <a:ext uri="{FF2B5EF4-FFF2-40B4-BE49-F238E27FC236}">
                  <a16:creationId xmlns:a16="http://schemas.microsoft.com/office/drawing/2014/main" id="{9B6B410D-0718-164E-B877-366DEE5DB838}"/>
                </a:ext>
              </a:extLst>
            </p:cNvPr>
            <p:cNvSpPr/>
            <p:nvPr/>
          </p:nvSpPr>
          <p:spPr bwMode="auto">
            <a:xfrm>
              <a:off x="7019307"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Title 1">
              <a:extLst>
                <a:ext uri="{FF2B5EF4-FFF2-40B4-BE49-F238E27FC236}">
                  <a16:creationId xmlns:a16="http://schemas.microsoft.com/office/drawing/2014/main" id="{3E90079A-9213-4644-BD6C-5AE7789E3F58}"/>
                </a:ext>
              </a:extLst>
            </p:cNvPr>
            <p:cNvSpPr txBox="1">
              <a:spLocks/>
            </p:cNvSpPr>
            <p:nvPr/>
          </p:nvSpPr>
          <p:spPr>
            <a:xfrm>
              <a:off x="6720798" y="3658550"/>
              <a:ext cx="1650614"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Database for MariaDB</a:t>
              </a:r>
            </a:p>
          </p:txBody>
        </p:sp>
      </p:grpSp>
      <p:sp>
        <p:nvSpPr>
          <p:cNvPr id="35" name="Title 1">
            <a:extLst>
              <a:ext uri="{FF2B5EF4-FFF2-40B4-BE49-F238E27FC236}">
                <a16:creationId xmlns:a16="http://schemas.microsoft.com/office/drawing/2014/main" id="{27B58075-B6F4-42B6-B16A-E8DF4C36099F}"/>
              </a:ext>
            </a:extLst>
          </p:cNvPr>
          <p:cNvSpPr txBox="1">
            <a:spLocks/>
          </p:cNvSpPr>
          <p:nvPr/>
        </p:nvSpPr>
        <p:spPr>
          <a:xfrm>
            <a:off x="8838955" y="3658550"/>
            <a:ext cx="135020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Cache for Redis</a:t>
            </a:r>
          </a:p>
        </p:txBody>
      </p:sp>
      <p:grpSp>
        <p:nvGrpSpPr>
          <p:cNvPr id="9" name="Group 8">
            <a:extLst>
              <a:ext uri="{FF2B5EF4-FFF2-40B4-BE49-F238E27FC236}">
                <a16:creationId xmlns:a16="http://schemas.microsoft.com/office/drawing/2014/main" id="{604CC566-04D2-405E-9C56-9996A2BD9B85}"/>
              </a:ext>
            </a:extLst>
          </p:cNvPr>
          <p:cNvGrpSpPr/>
          <p:nvPr/>
        </p:nvGrpSpPr>
        <p:grpSpPr>
          <a:xfrm>
            <a:off x="10474143" y="2423498"/>
            <a:ext cx="1162023" cy="1803885"/>
            <a:chOff x="10474143" y="2423498"/>
            <a:chExt cx="1162023" cy="1803885"/>
          </a:xfrm>
        </p:grpSpPr>
        <p:sp>
          <p:nvSpPr>
            <p:cNvPr id="48" name="Oval 47">
              <a:extLst>
                <a:ext uri="{FF2B5EF4-FFF2-40B4-BE49-F238E27FC236}">
                  <a16:creationId xmlns:a16="http://schemas.microsoft.com/office/drawing/2014/main" id="{B2EBD5A7-E115-6E47-98DD-94E3777DFD11}"/>
                </a:ext>
              </a:extLst>
            </p:cNvPr>
            <p:cNvSpPr/>
            <p:nvPr/>
          </p:nvSpPr>
          <p:spPr bwMode="auto">
            <a:xfrm>
              <a:off x="10474143"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1">
              <a:extLst>
                <a:ext uri="{FF2B5EF4-FFF2-40B4-BE49-F238E27FC236}">
                  <a16:creationId xmlns:a16="http://schemas.microsoft.com/office/drawing/2014/main" id="{1A5791BF-E808-41A6-ACE2-840DF333E2BB}"/>
                </a:ext>
              </a:extLst>
            </p:cNvPr>
            <p:cNvSpPr txBox="1">
              <a:spLocks/>
            </p:cNvSpPr>
            <p:nvPr/>
          </p:nvSpPr>
          <p:spPr>
            <a:xfrm>
              <a:off x="10495002" y="3658550"/>
              <a:ext cx="1141164"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Cosmos DB</a:t>
              </a:r>
            </a:p>
          </p:txBody>
        </p:sp>
      </p:grpSp>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p:txBody>
          <a:bodyPr/>
          <a:lstStyle/>
          <a:p>
            <a:r>
              <a:rPr lang="en-US" dirty="0"/>
              <a:t>Azure Managed Databases</a:t>
            </a:r>
          </a:p>
        </p:txBody>
      </p:sp>
      <p:sp>
        <p:nvSpPr>
          <p:cNvPr id="2" name="TextBox 1">
            <a:extLst>
              <a:ext uri="{FF2B5EF4-FFF2-40B4-BE49-F238E27FC236}">
                <a16:creationId xmlns:a16="http://schemas.microsoft.com/office/drawing/2014/main" id="{C6C69563-2496-4E04-9CC0-99732C1B020F}"/>
              </a:ext>
            </a:extLst>
          </p:cNvPr>
          <p:cNvSpPr txBox="1"/>
          <p:nvPr/>
        </p:nvSpPr>
        <p:spPr>
          <a:xfrm>
            <a:off x="988107" y="4580396"/>
            <a:ext cx="1800865" cy="36933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Managed, intelligent SQL in the cloud</a:t>
            </a:r>
          </a:p>
        </p:txBody>
      </p:sp>
      <p:sp>
        <p:nvSpPr>
          <p:cNvPr id="33" name="TextBox 32">
            <a:extLst>
              <a:ext uri="{FF2B5EF4-FFF2-40B4-BE49-F238E27FC236}">
                <a16:creationId xmlns:a16="http://schemas.microsoft.com/office/drawing/2014/main" id="{7D49844B-85E7-4281-AAF3-F708B8640F57}"/>
              </a:ext>
            </a:extLst>
          </p:cNvPr>
          <p:cNvSpPr txBox="1"/>
          <p:nvPr/>
        </p:nvSpPr>
        <p:spPr>
          <a:xfrm>
            <a:off x="10438379" y="4580396"/>
            <a:ext cx="1358775" cy="738664"/>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Globally distributed, multi-model dataset service for any scale </a:t>
            </a:r>
          </a:p>
        </p:txBody>
      </p:sp>
      <p:sp>
        <p:nvSpPr>
          <p:cNvPr id="49" name="TextBox 48">
            <a:extLst>
              <a:ext uri="{FF2B5EF4-FFF2-40B4-BE49-F238E27FC236}">
                <a16:creationId xmlns:a16="http://schemas.microsoft.com/office/drawing/2014/main" id="{B7239C88-93FB-40CA-94CC-3B4AEFEF9C17}"/>
              </a:ext>
            </a:extLst>
          </p:cNvPr>
          <p:cNvSpPr txBox="1"/>
          <p:nvPr/>
        </p:nvSpPr>
        <p:spPr>
          <a:xfrm>
            <a:off x="4698208" y="4582356"/>
            <a:ext cx="2723704" cy="36933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Enterprise-ready, fully managed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and scalable open-source databases</a:t>
            </a:r>
          </a:p>
        </p:txBody>
      </p:sp>
      <p:cxnSp>
        <p:nvCxnSpPr>
          <p:cNvPr id="4" name="Straight Connector 3">
            <a:extLst>
              <a:ext uri="{FF2B5EF4-FFF2-40B4-BE49-F238E27FC236}">
                <a16:creationId xmlns:a16="http://schemas.microsoft.com/office/drawing/2014/main" id="{144A97F5-76C9-4650-A0C5-0D381F8E29CF}"/>
              </a:ext>
            </a:extLst>
          </p:cNvPr>
          <p:cNvCxnSpPr>
            <a:cxnSpLocks/>
          </p:cNvCxnSpPr>
          <p:nvPr/>
        </p:nvCxnSpPr>
        <p:spPr>
          <a:xfrm>
            <a:off x="492611" y="4377848"/>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40BAEB7-8D9B-4F4E-87CA-8FA3B7E8745A}"/>
              </a:ext>
            </a:extLst>
          </p:cNvPr>
          <p:cNvCxnSpPr/>
          <p:nvPr/>
        </p:nvCxnSpPr>
        <p:spPr>
          <a:xfrm>
            <a:off x="10438379" y="4368323"/>
            <a:ext cx="135020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475FBD-B356-4CE1-AA64-308E9F1C5FE8}"/>
              </a:ext>
            </a:extLst>
          </p:cNvPr>
          <p:cNvCxnSpPr>
            <a:cxnSpLocks/>
          </p:cNvCxnSpPr>
          <p:nvPr/>
        </p:nvCxnSpPr>
        <p:spPr>
          <a:xfrm>
            <a:off x="3960652" y="4368323"/>
            <a:ext cx="42451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60BDDD-1A9F-4703-8D32-6FB8CFF2AB99}"/>
              </a:ext>
            </a:extLst>
          </p:cNvPr>
          <p:cNvCxnSpPr>
            <a:cxnSpLocks/>
          </p:cNvCxnSpPr>
          <p:nvPr/>
        </p:nvCxnSpPr>
        <p:spPr>
          <a:xfrm>
            <a:off x="8835851" y="4368323"/>
            <a:ext cx="13533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4BBB284-FA78-43AD-8887-D03366052470}"/>
              </a:ext>
            </a:extLst>
          </p:cNvPr>
          <p:cNvSpPr/>
          <p:nvPr/>
        </p:nvSpPr>
        <p:spPr>
          <a:xfrm>
            <a:off x="8838955" y="4582356"/>
            <a:ext cx="1350208" cy="738664"/>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In-memory data store to power fast, scalable applications</a:t>
            </a:r>
          </a:p>
        </p:txBody>
      </p:sp>
      <p:pic>
        <p:nvPicPr>
          <p:cNvPr id="5" name="Graphic 4">
            <a:extLst>
              <a:ext uri="{FF2B5EF4-FFF2-40B4-BE49-F238E27FC236}">
                <a16:creationId xmlns:a16="http://schemas.microsoft.com/office/drawing/2014/main" id="{A9D42DE0-6573-4A66-BFAC-D19F94ED4E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1828" y="2679777"/>
            <a:ext cx="667512" cy="667512"/>
          </a:xfrm>
          <a:prstGeom prst="rect">
            <a:avLst/>
          </a:prstGeom>
        </p:spPr>
      </p:pic>
      <p:pic>
        <p:nvPicPr>
          <p:cNvPr id="7" name="Graphic 6">
            <a:extLst>
              <a:ext uri="{FF2B5EF4-FFF2-40B4-BE49-F238E27FC236}">
                <a16:creationId xmlns:a16="http://schemas.microsoft.com/office/drawing/2014/main" id="{BACC62E2-9312-4133-A954-7EA07ACC90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6138" y="2683622"/>
            <a:ext cx="667512" cy="667512"/>
          </a:xfrm>
          <a:prstGeom prst="rect">
            <a:avLst/>
          </a:prstGeom>
        </p:spPr>
      </p:pic>
      <p:pic>
        <p:nvPicPr>
          <p:cNvPr id="18" name="Graphic 17">
            <a:extLst>
              <a:ext uri="{FF2B5EF4-FFF2-40B4-BE49-F238E27FC236}">
                <a16:creationId xmlns:a16="http://schemas.microsoft.com/office/drawing/2014/main" id="{8F9DE47F-031D-490B-93C9-5A1F0E59ED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2349" y="2674736"/>
            <a:ext cx="667512" cy="667512"/>
          </a:xfrm>
          <a:prstGeom prst="rect">
            <a:avLst/>
          </a:prstGeom>
        </p:spPr>
      </p:pic>
      <p:grpSp>
        <p:nvGrpSpPr>
          <p:cNvPr id="11" name="Group 10">
            <a:extLst>
              <a:ext uri="{FF2B5EF4-FFF2-40B4-BE49-F238E27FC236}">
                <a16:creationId xmlns:a16="http://schemas.microsoft.com/office/drawing/2014/main" id="{E27A57B5-4BE3-48B9-A92A-832D86E7470E}"/>
              </a:ext>
            </a:extLst>
          </p:cNvPr>
          <p:cNvGrpSpPr/>
          <p:nvPr/>
        </p:nvGrpSpPr>
        <p:grpSpPr>
          <a:xfrm>
            <a:off x="498242" y="2423497"/>
            <a:ext cx="1230594" cy="1802105"/>
            <a:chOff x="498242" y="2423497"/>
            <a:chExt cx="1230594" cy="1802105"/>
          </a:xfrm>
        </p:grpSpPr>
        <p:sp>
          <p:nvSpPr>
            <p:cNvPr id="27" name="Oval 26">
              <a:extLst>
                <a:ext uri="{FF2B5EF4-FFF2-40B4-BE49-F238E27FC236}">
                  <a16:creationId xmlns:a16="http://schemas.microsoft.com/office/drawing/2014/main" id="{ACD5A11B-6F18-F948-B508-C3967FBD969A}"/>
                </a:ext>
              </a:extLst>
            </p:cNvPr>
            <p:cNvSpPr/>
            <p:nvPr/>
          </p:nvSpPr>
          <p:spPr bwMode="auto">
            <a:xfrm>
              <a:off x="576692" y="2423497"/>
              <a:ext cx="1152144" cy="1152144"/>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Title 1">
              <a:extLst>
                <a:ext uri="{FF2B5EF4-FFF2-40B4-BE49-F238E27FC236}">
                  <a16:creationId xmlns:a16="http://schemas.microsoft.com/office/drawing/2014/main" id="{9BE6AAC8-6434-417F-BB8B-E9C9C09C4137}"/>
                </a:ext>
              </a:extLst>
            </p:cNvPr>
            <p:cNvSpPr txBox="1">
              <a:spLocks/>
            </p:cNvSpPr>
            <p:nvPr/>
          </p:nvSpPr>
          <p:spPr>
            <a:xfrm>
              <a:off x="498242" y="3656769"/>
              <a:ext cx="1230594"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SQL </a:t>
              </a:r>
              <a:b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Database</a:t>
              </a:r>
            </a:p>
          </p:txBody>
        </p:sp>
        <p:pic>
          <p:nvPicPr>
            <p:cNvPr id="21" name="Graphic 20">
              <a:extLst>
                <a:ext uri="{FF2B5EF4-FFF2-40B4-BE49-F238E27FC236}">
                  <a16:creationId xmlns:a16="http://schemas.microsoft.com/office/drawing/2014/main" id="{694EC3AD-8EC7-444C-970A-74AE73EFB2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1144" y="2680033"/>
              <a:ext cx="663239" cy="663239"/>
            </a:xfrm>
            <a:prstGeom prst="rect">
              <a:avLst/>
            </a:prstGeom>
          </p:spPr>
        </p:pic>
      </p:grpSp>
      <p:pic>
        <p:nvPicPr>
          <p:cNvPr id="23" name="Graphic 22">
            <a:extLst>
              <a:ext uri="{FF2B5EF4-FFF2-40B4-BE49-F238E27FC236}">
                <a16:creationId xmlns:a16="http://schemas.microsoft.com/office/drawing/2014/main" id="{F33AADD2-7CB5-433E-A82F-281A5A2749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97478" y="2674736"/>
            <a:ext cx="667512" cy="667512"/>
          </a:xfrm>
          <a:prstGeom prst="rect">
            <a:avLst/>
          </a:prstGeom>
        </p:spPr>
      </p:pic>
      <p:grpSp>
        <p:nvGrpSpPr>
          <p:cNvPr id="17" name="Group 16">
            <a:extLst>
              <a:ext uri="{FF2B5EF4-FFF2-40B4-BE49-F238E27FC236}">
                <a16:creationId xmlns:a16="http://schemas.microsoft.com/office/drawing/2014/main" id="{B00CFCB3-D17D-4E68-AB6C-06A8DBA917B0}"/>
              </a:ext>
            </a:extLst>
          </p:cNvPr>
          <p:cNvGrpSpPr/>
          <p:nvPr/>
        </p:nvGrpSpPr>
        <p:grpSpPr>
          <a:xfrm>
            <a:off x="8943477" y="2423498"/>
            <a:ext cx="1141165" cy="1147570"/>
            <a:chOff x="8943477" y="2423498"/>
            <a:chExt cx="1141165" cy="1147570"/>
          </a:xfrm>
        </p:grpSpPr>
        <p:sp>
          <p:nvSpPr>
            <p:cNvPr id="45" name="Oval 44">
              <a:extLst>
                <a:ext uri="{FF2B5EF4-FFF2-40B4-BE49-F238E27FC236}">
                  <a16:creationId xmlns:a16="http://schemas.microsoft.com/office/drawing/2014/main" id="{16EC1684-B14A-CD49-9196-2BC2938CC12B}"/>
                </a:ext>
              </a:extLst>
            </p:cNvPr>
            <p:cNvSpPr/>
            <p:nvPr/>
          </p:nvSpPr>
          <p:spPr bwMode="auto">
            <a:xfrm>
              <a:off x="8943477"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8" name="Graphic 57">
              <a:extLst>
                <a:ext uri="{FF2B5EF4-FFF2-40B4-BE49-F238E27FC236}">
                  <a16:creationId xmlns:a16="http://schemas.microsoft.com/office/drawing/2014/main" id="{C5FA664B-4143-4D14-BA76-02D8B1EBDF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80303" y="2683622"/>
              <a:ext cx="667512" cy="667512"/>
            </a:xfrm>
            <a:prstGeom prst="rect">
              <a:avLst/>
            </a:prstGeom>
          </p:spPr>
        </p:pic>
      </p:grpSp>
      <p:grpSp>
        <p:nvGrpSpPr>
          <p:cNvPr id="13" name="Group 12">
            <a:extLst>
              <a:ext uri="{FF2B5EF4-FFF2-40B4-BE49-F238E27FC236}">
                <a16:creationId xmlns:a16="http://schemas.microsoft.com/office/drawing/2014/main" id="{FF9A6446-A3C0-48D6-8448-57FCA0E200C3}"/>
              </a:ext>
            </a:extLst>
          </p:cNvPr>
          <p:cNvGrpSpPr/>
          <p:nvPr/>
        </p:nvGrpSpPr>
        <p:grpSpPr>
          <a:xfrm>
            <a:off x="1800233" y="2423498"/>
            <a:ext cx="1796943" cy="1802105"/>
            <a:chOff x="1800233" y="2423498"/>
            <a:chExt cx="1796943" cy="1802105"/>
          </a:xfrm>
        </p:grpSpPr>
        <p:sp>
          <p:nvSpPr>
            <p:cNvPr id="37" name="Oval 36">
              <a:extLst>
                <a:ext uri="{FF2B5EF4-FFF2-40B4-BE49-F238E27FC236}">
                  <a16:creationId xmlns:a16="http://schemas.microsoft.com/office/drawing/2014/main" id="{176DA7C7-2D1F-4DD5-A88D-B30B2C46D61E}"/>
                </a:ext>
              </a:extLst>
            </p:cNvPr>
            <p:cNvSpPr/>
            <p:nvPr/>
          </p:nvSpPr>
          <p:spPr bwMode="auto">
            <a:xfrm>
              <a:off x="2122633" y="2423498"/>
              <a:ext cx="1152144" cy="1152144"/>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Title 1">
              <a:extLst>
                <a:ext uri="{FF2B5EF4-FFF2-40B4-BE49-F238E27FC236}">
                  <a16:creationId xmlns:a16="http://schemas.microsoft.com/office/drawing/2014/main" id="{A58FE73F-0AA6-4180-BCB7-C8EFA86A251A}"/>
                </a:ext>
              </a:extLst>
            </p:cNvPr>
            <p:cNvSpPr txBox="1">
              <a:spLocks/>
            </p:cNvSpPr>
            <p:nvPr/>
          </p:nvSpPr>
          <p:spPr>
            <a:xfrm>
              <a:off x="1800233" y="3656770"/>
              <a:ext cx="1796943"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SQL </a:t>
              </a:r>
              <a:b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Managed Instance</a:t>
              </a:r>
            </a:p>
          </p:txBody>
        </p:sp>
        <p:pic>
          <p:nvPicPr>
            <p:cNvPr id="39" name="Graphic 38">
              <a:extLst>
                <a:ext uri="{FF2B5EF4-FFF2-40B4-BE49-F238E27FC236}">
                  <a16:creationId xmlns:a16="http://schemas.microsoft.com/office/drawing/2014/main" id="{2B7A9639-7B33-4030-BAFF-D2E2361162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42135" y="2705539"/>
              <a:ext cx="605905" cy="605905"/>
            </a:xfrm>
            <a:prstGeom prst="rect">
              <a:avLst/>
            </a:prstGeom>
          </p:spPr>
        </p:pic>
      </p:grpSp>
      <p:sp>
        <p:nvSpPr>
          <p:cNvPr id="3" name="Rectangle 2">
            <a:extLst>
              <a:ext uri="{FF2B5EF4-FFF2-40B4-BE49-F238E27FC236}">
                <a16:creationId xmlns:a16="http://schemas.microsoft.com/office/drawing/2014/main" id="{93431588-0A34-47FD-9E91-6B134EBFD278}"/>
              </a:ext>
            </a:extLst>
          </p:cNvPr>
          <p:cNvSpPr/>
          <p:nvPr/>
        </p:nvSpPr>
        <p:spPr bwMode="auto">
          <a:xfrm>
            <a:off x="8714707" y="2042810"/>
            <a:ext cx="3243382" cy="3560299"/>
          </a:xfrm>
          <a:prstGeom prst="rect">
            <a:avLst/>
          </a:prstGeom>
          <a:noFill/>
          <a:ln w="38100">
            <a:solidFill>
              <a:srgbClr val="FF0000"/>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E16E08B4-B49E-4DA3-8970-BB9A2A3709DF}"/>
              </a:ext>
            </a:extLst>
          </p:cNvPr>
          <p:cNvGrpSpPr/>
          <p:nvPr/>
        </p:nvGrpSpPr>
        <p:grpSpPr>
          <a:xfrm>
            <a:off x="0" y="6497955"/>
            <a:ext cx="12192000" cy="360045"/>
            <a:chOff x="0" y="6497955"/>
            <a:chExt cx="12192000" cy="360045"/>
          </a:xfrm>
        </p:grpSpPr>
        <p:sp>
          <p:nvSpPr>
            <p:cNvPr id="41" name="bk object 17">
              <a:extLst>
                <a:ext uri="{FF2B5EF4-FFF2-40B4-BE49-F238E27FC236}">
                  <a16:creationId xmlns:a16="http://schemas.microsoft.com/office/drawing/2014/main" id="{049A2E74-7E1B-4000-9A31-4B6348135DF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2" name="TextBox 41">
              <a:extLst>
                <a:ext uri="{FF2B5EF4-FFF2-40B4-BE49-F238E27FC236}">
                  <a16:creationId xmlns:a16="http://schemas.microsoft.com/office/drawing/2014/main" id="{A0F12B09-8D45-4752-9750-D87CC797FC8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41336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34050-8ED2-47B3-A2AB-1D8C0FDEB761}"/>
              </a:ext>
            </a:extLst>
          </p:cNvPr>
          <p:cNvSpPr/>
          <p:nvPr/>
        </p:nvSpPr>
        <p:spPr bwMode="auto">
          <a:xfrm>
            <a:off x="4485928" y="1736272"/>
            <a:ext cx="3212848" cy="33353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p:txBody>
          <a:bodyPr/>
          <a:lstStyle/>
          <a:p>
            <a:r>
              <a:rPr lang="en-US" dirty="0"/>
              <a:t>What’s Special About Azure Cache for Redis?</a:t>
            </a:r>
          </a:p>
        </p:txBody>
      </p:sp>
      <p:sp>
        <p:nvSpPr>
          <p:cNvPr id="42" name="Text Placeholder 4">
            <a:extLst>
              <a:ext uri="{FF2B5EF4-FFF2-40B4-BE49-F238E27FC236}">
                <a16:creationId xmlns:a16="http://schemas.microsoft.com/office/drawing/2014/main" id="{325D66B0-5C3F-4F73-B0CE-5F1919C7E218}"/>
              </a:ext>
            </a:extLst>
          </p:cNvPr>
          <p:cNvSpPr txBox="1">
            <a:spLocks/>
          </p:cNvSpPr>
          <p:nvPr/>
        </p:nvSpPr>
        <p:spPr>
          <a:xfrm>
            <a:off x="4388632" y="1925150"/>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Loved</a:t>
            </a:r>
          </a:p>
        </p:txBody>
      </p:sp>
      <p:sp>
        <p:nvSpPr>
          <p:cNvPr id="43" name="TextBox 42">
            <a:extLst>
              <a:ext uri="{FF2B5EF4-FFF2-40B4-BE49-F238E27FC236}">
                <a16:creationId xmlns:a16="http://schemas.microsoft.com/office/drawing/2014/main" id="{EDDEA011-8B7F-41FF-BF98-1E0989377967}"/>
              </a:ext>
            </a:extLst>
          </p:cNvPr>
          <p:cNvSpPr txBox="1"/>
          <p:nvPr/>
        </p:nvSpPr>
        <p:spPr>
          <a:xfrm>
            <a:off x="4500232" y="4000280"/>
            <a:ext cx="3125473" cy="7386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The </a:t>
            </a:r>
            <a:r>
              <a:rPr kumimoji="0" lang="en-US" sz="1600" b="1" i="0" u="none" strike="noStrike" kern="0" cap="none" spc="0" normalizeH="0" baseline="0" noProof="0" dirty="0">
                <a:ln>
                  <a:noFill/>
                </a:ln>
                <a:solidFill>
                  <a:schemeClr val="tx2"/>
                </a:solidFill>
                <a:effectLst/>
                <a:uLnTx/>
                <a:uFillTx/>
              </a:rPr>
              <a:t>most loved </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database in Stack Overflow’s Developer Survey for </a:t>
            </a:r>
            <a:r>
              <a:rPr kumimoji="0" lang="en-US" sz="1600" b="1" i="0" u="none" strike="noStrike" kern="0" cap="none" spc="0" normalizeH="0" baseline="0" noProof="0" dirty="0">
                <a:ln>
                  <a:noFill/>
                </a:ln>
                <a:solidFill>
                  <a:schemeClr val="tx2"/>
                </a:solidFill>
                <a:effectLst/>
                <a:uLnTx/>
                <a:uFillTx/>
              </a:rPr>
              <a:t>four years in a row</a:t>
            </a:r>
          </a:p>
        </p:txBody>
      </p:sp>
      <p:sp>
        <p:nvSpPr>
          <p:cNvPr id="46" name="Freeform: Shape 45">
            <a:extLst>
              <a:ext uri="{FF2B5EF4-FFF2-40B4-BE49-F238E27FC236}">
                <a16:creationId xmlns:a16="http://schemas.microsoft.com/office/drawing/2014/main" id="{E061491B-455A-44FB-ADBB-CAD100D0DE00}"/>
              </a:ext>
            </a:extLst>
          </p:cNvPr>
          <p:cNvSpPr>
            <a:spLocks/>
          </p:cNvSpPr>
          <p:nvPr/>
        </p:nvSpPr>
        <p:spPr bwMode="auto">
          <a:xfrm>
            <a:off x="5427547" y="2565491"/>
            <a:ext cx="1329610" cy="120796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47" name="Graphic 39">
            <a:extLst>
              <a:ext uri="{FF2B5EF4-FFF2-40B4-BE49-F238E27FC236}">
                <a16:creationId xmlns:a16="http://schemas.microsoft.com/office/drawing/2014/main" id="{023189D5-0DBF-4937-94F0-90F084E910E2}"/>
              </a:ext>
            </a:extLst>
          </p:cNvPr>
          <p:cNvGrpSpPr>
            <a:grpSpLocks noChangeAspect="1"/>
          </p:cNvGrpSpPr>
          <p:nvPr/>
        </p:nvGrpSpPr>
        <p:grpSpPr>
          <a:xfrm>
            <a:off x="5770693" y="2829483"/>
            <a:ext cx="643319" cy="557671"/>
            <a:chOff x="-739423" y="-334467"/>
            <a:chExt cx="11843153" cy="10266397"/>
          </a:xfrm>
          <a:solidFill>
            <a:srgbClr val="FF0000"/>
          </a:solidFill>
        </p:grpSpPr>
        <p:sp>
          <p:nvSpPr>
            <p:cNvPr id="50" name="Freeform: Shape 49">
              <a:extLst>
                <a:ext uri="{FF2B5EF4-FFF2-40B4-BE49-F238E27FC236}">
                  <a16:creationId xmlns:a16="http://schemas.microsoft.com/office/drawing/2014/main" id="{56B50F7A-4AF8-43E5-AA69-EB2C45D6B04C}"/>
                </a:ext>
              </a:extLst>
            </p:cNvPr>
            <p:cNvSpPr/>
            <p:nvPr/>
          </p:nvSpPr>
          <p:spPr>
            <a:xfrm>
              <a:off x="-739423" y="-334467"/>
              <a:ext cx="11843153" cy="10266397"/>
            </a:xfrm>
            <a:custGeom>
              <a:avLst/>
              <a:gdLst>
                <a:gd name="connsiteX0" fmla="*/ 0 w 11843137"/>
                <a:gd name="connsiteY0" fmla="*/ 0 h 10266389"/>
                <a:gd name="connsiteX1" fmla="*/ 0 w 11843137"/>
                <a:gd name="connsiteY1" fmla="*/ 10266389 h 10266389"/>
                <a:gd name="connsiteX2" fmla="*/ 11843137 w 11843137"/>
                <a:gd name="connsiteY2" fmla="*/ 10266389 h 10266389"/>
                <a:gd name="connsiteX3" fmla="*/ 11843137 w 11843137"/>
                <a:gd name="connsiteY3" fmla="*/ 0 h 10266389"/>
                <a:gd name="connsiteX4" fmla="*/ 0 w 11843137"/>
                <a:gd name="connsiteY4" fmla="*/ 0 h 1026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137" h="10266389">
                  <a:moveTo>
                    <a:pt x="0" y="0"/>
                  </a:moveTo>
                  <a:lnTo>
                    <a:pt x="0" y="10266389"/>
                  </a:lnTo>
                  <a:lnTo>
                    <a:pt x="11843137" y="10266389"/>
                  </a:lnTo>
                  <a:lnTo>
                    <a:pt x="11843137" y="0"/>
                  </a:lnTo>
                  <a:lnTo>
                    <a:pt x="0" y="0"/>
                  </a:lnTo>
                  <a:close/>
                </a:path>
              </a:pathLst>
            </a:custGeom>
            <a:grpFill/>
            <a:ln w="3502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6F1E27E-B3D3-457B-BD93-C3BFBD1D0CAE}"/>
                </a:ext>
              </a:extLst>
            </p:cNvPr>
            <p:cNvSpPr/>
            <p:nvPr/>
          </p:nvSpPr>
          <p:spPr>
            <a:xfrm>
              <a:off x="-419301" y="9807"/>
              <a:ext cx="11446606" cy="5897898"/>
            </a:xfrm>
            <a:custGeom>
              <a:avLst/>
              <a:gdLst>
                <a:gd name="connsiteX0" fmla="*/ 5636499 w 11446601"/>
                <a:gd name="connsiteY0" fmla="*/ 22371 h 5897905"/>
                <a:gd name="connsiteX1" fmla="*/ 4059750 w 11446601"/>
                <a:gd name="connsiteY1" fmla="*/ 580723 h 5897905"/>
                <a:gd name="connsiteX2" fmla="*/ 1431835 w 11446601"/>
                <a:gd name="connsiteY2" fmla="*/ 1602663 h 5897905"/>
                <a:gd name="connsiteX3" fmla="*/ 415708 w 11446601"/>
                <a:gd name="connsiteY3" fmla="*/ 1994821 h 5897905"/>
                <a:gd name="connsiteX4" fmla="*/ 51423 w 11446601"/>
                <a:gd name="connsiteY4" fmla="*/ 2284190 h 5897905"/>
                <a:gd name="connsiteX5" fmla="*/ 30281 w 11446601"/>
                <a:gd name="connsiteY5" fmla="*/ 3264739 h 5897905"/>
                <a:gd name="connsiteX6" fmla="*/ 111497 w 11446601"/>
                <a:gd name="connsiteY6" fmla="*/ 3603599 h 5897905"/>
                <a:gd name="connsiteX7" fmla="*/ 590902 w 11446601"/>
                <a:gd name="connsiteY7" fmla="*/ 3889587 h 5897905"/>
                <a:gd name="connsiteX8" fmla="*/ 1536952 w 11446601"/>
                <a:gd name="connsiteY8" fmla="*/ 4296599 h 5897905"/>
                <a:gd name="connsiteX9" fmla="*/ 4375100 w 11446601"/>
                <a:gd name="connsiteY9" fmla="*/ 5472608 h 5897905"/>
                <a:gd name="connsiteX10" fmla="*/ 5881772 w 11446601"/>
                <a:gd name="connsiteY10" fmla="*/ 5881267 h 5897905"/>
                <a:gd name="connsiteX11" fmla="*/ 7038054 w 11446601"/>
                <a:gd name="connsiteY11" fmla="*/ 5405263 h 5897905"/>
                <a:gd name="connsiteX12" fmla="*/ 10086435 w 11446601"/>
                <a:gd name="connsiteY12" fmla="*/ 4083842 h 5897905"/>
                <a:gd name="connsiteX13" fmla="*/ 11032485 w 11446601"/>
                <a:gd name="connsiteY13" fmla="*/ 3653775 h 5897905"/>
                <a:gd name="connsiteX14" fmla="*/ 11391913 w 11446601"/>
                <a:gd name="connsiteY14" fmla="*/ 3334291 h 5897905"/>
                <a:gd name="connsiteX15" fmla="*/ 11417912 w 11446601"/>
                <a:gd name="connsiteY15" fmla="*/ 2353728 h 5897905"/>
                <a:gd name="connsiteX16" fmla="*/ 11336692 w 11446601"/>
                <a:gd name="connsiteY16" fmla="*/ 2021885 h 5897905"/>
                <a:gd name="connsiteX17" fmla="*/ 10717135 w 11446601"/>
                <a:gd name="connsiteY17" fmla="*/ 1739521 h 5897905"/>
                <a:gd name="connsiteX18" fmla="*/ 9736047 w 11446601"/>
                <a:gd name="connsiteY18" fmla="*/ 1356904 h 5897905"/>
                <a:gd name="connsiteX19" fmla="*/ 7108132 w 11446601"/>
                <a:gd name="connsiteY19" fmla="*/ 319823 h 5897905"/>
                <a:gd name="connsiteX20" fmla="*/ 5636499 w 11446601"/>
                <a:gd name="connsiteY20" fmla="*/ 22371 h 589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6601" h="5897905">
                  <a:moveTo>
                    <a:pt x="5636499" y="22371"/>
                  </a:moveTo>
                  <a:cubicBezTo>
                    <a:pt x="5097111" y="117715"/>
                    <a:pt x="4566167" y="379771"/>
                    <a:pt x="4059750" y="580723"/>
                  </a:cubicBezTo>
                  <a:cubicBezTo>
                    <a:pt x="3187738" y="926738"/>
                    <a:pt x="2311521" y="1278834"/>
                    <a:pt x="1431835" y="1602663"/>
                  </a:cubicBezTo>
                  <a:cubicBezTo>
                    <a:pt x="1094243" y="1726939"/>
                    <a:pt x="739008" y="1836477"/>
                    <a:pt x="415708" y="1994821"/>
                  </a:cubicBezTo>
                  <a:cubicBezTo>
                    <a:pt x="279284" y="2061641"/>
                    <a:pt x="109510" y="2131322"/>
                    <a:pt x="51423" y="2284190"/>
                  </a:cubicBezTo>
                  <a:cubicBezTo>
                    <a:pt x="-49921" y="2550892"/>
                    <a:pt x="29696" y="2980675"/>
                    <a:pt x="30281" y="3264739"/>
                  </a:cubicBezTo>
                  <a:cubicBezTo>
                    <a:pt x="30533" y="3386954"/>
                    <a:pt x="23814" y="3507103"/>
                    <a:pt x="111497" y="3603599"/>
                  </a:cubicBezTo>
                  <a:cubicBezTo>
                    <a:pt x="231467" y="3735661"/>
                    <a:pt x="432330" y="3815024"/>
                    <a:pt x="590902" y="3889587"/>
                  </a:cubicBezTo>
                  <a:cubicBezTo>
                    <a:pt x="902566" y="4036084"/>
                    <a:pt x="1217341" y="4168742"/>
                    <a:pt x="1536952" y="4296599"/>
                  </a:cubicBezTo>
                  <a:cubicBezTo>
                    <a:pt x="2487360" y="4676770"/>
                    <a:pt x="3430242" y="5079332"/>
                    <a:pt x="4375100" y="5472608"/>
                  </a:cubicBezTo>
                  <a:cubicBezTo>
                    <a:pt x="4864909" y="5676464"/>
                    <a:pt x="5326966" y="5971246"/>
                    <a:pt x="5881772" y="5881267"/>
                  </a:cubicBezTo>
                  <a:cubicBezTo>
                    <a:pt x="6301222" y="5813256"/>
                    <a:pt x="6652697" y="5566302"/>
                    <a:pt x="7038054" y="5405263"/>
                  </a:cubicBezTo>
                  <a:cubicBezTo>
                    <a:pt x="8058666" y="4978735"/>
                    <a:pt x="9077912" y="4538752"/>
                    <a:pt x="10086435" y="4083842"/>
                  </a:cubicBezTo>
                  <a:cubicBezTo>
                    <a:pt x="10401820" y="3941585"/>
                    <a:pt x="10728768" y="3821681"/>
                    <a:pt x="11032485" y="3653775"/>
                  </a:cubicBezTo>
                  <a:cubicBezTo>
                    <a:pt x="11167314" y="3579247"/>
                    <a:pt x="11332838" y="3484923"/>
                    <a:pt x="11391913" y="3334291"/>
                  </a:cubicBezTo>
                  <a:cubicBezTo>
                    <a:pt x="11496925" y="3066594"/>
                    <a:pt x="11418508" y="2639288"/>
                    <a:pt x="11417912" y="2353728"/>
                  </a:cubicBezTo>
                  <a:cubicBezTo>
                    <a:pt x="11417667" y="2234351"/>
                    <a:pt x="11426287" y="2113813"/>
                    <a:pt x="11336692" y="2021885"/>
                  </a:cubicBezTo>
                  <a:cubicBezTo>
                    <a:pt x="11185219" y="1866428"/>
                    <a:pt x="10914684" y="1813197"/>
                    <a:pt x="10717135" y="1739521"/>
                  </a:cubicBezTo>
                  <a:cubicBezTo>
                    <a:pt x="10387910" y="1616738"/>
                    <a:pt x="10068776" y="1469736"/>
                    <a:pt x="9736047" y="1356904"/>
                  </a:cubicBezTo>
                  <a:cubicBezTo>
                    <a:pt x="8846340" y="1055187"/>
                    <a:pt x="7991006" y="642783"/>
                    <a:pt x="7108132" y="319823"/>
                  </a:cubicBezTo>
                  <a:cubicBezTo>
                    <a:pt x="6628310" y="144306"/>
                    <a:pt x="6161417" y="-70411"/>
                    <a:pt x="5636499" y="22371"/>
                  </a:cubicBezTo>
                  <a:close/>
                </a:path>
              </a:pathLst>
            </a:custGeom>
            <a:solidFill>
              <a:schemeClr val="tx1"/>
            </a:solidFill>
            <a:ln w="3502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27F1A7-AB78-43A3-A79F-654716D7A44B}"/>
                </a:ext>
              </a:extLst>
            </p:cNvPr>
            <p:cNvSpPr/>
            <p:nvPr/>
          </p:nvSpPr>
          <p:spPr>
            <a:xfrm>
              <a:off x="1593498" y="646626"/>
              <a:ext cx="7863371" cy="3346320"/>
            </a:xfrm>
            <a:custGeom>
              <a:avLst/>
              <a:gdLst>
                <a:gd name="connsiteX0" fmla="*/ 3133124 w 7863371"/>
                <a:gd name="connsiteY0" fmla="*/ 0 h 3346320"/>
                <a:gd name="connsiteX1" fmla="*/ 3308319 w 7863371"/>
                <a:gd name="connsiteY1" fmla="*/ 455505 h 3346320"/>
                <a:gd name="connsiteX2" fmla="*/ 2572502 w 7863371"/>
                <a:gd name="connsiteY2" fmla="*/ 700777 h 3346320"/>
                <a:gd name="connsiteX3" fmla="*/ 3616310 w 7863371"/>
                <a:gd name="connsiteY3" fmla="*/ 876431 h 3346320"/>
                <a:gd name="connsiteX4" fmla="*/ 3974057 w 7863371"/>
                <a:gd name="connsiteY4" fmla="*/ 1401555 h 3346320"/>
                <a:gd name="connsiteX5" fmla="*/ 4238005 w 7863371"/>
                <a:gd name="connsiteY5" fmla="*/ 932153 h 3346320"/>
                <a:gd name="connsiteX6" fmla="*/ 4499640 w 7863371"/>
                <a:gd name="connsiteY6" fmla="*/ 870050 h 3346320"/>
                <a:gd name="connsiteX7" fmla="*/ 5130340 w 7863371"/>
                <a:gd name="connsiteY7" fmla="*/ 805894 h 3346320"/>
                <a:gd name="connsiteX8" fmla="*/ 4464601 w 7863371"/>
                <a:gd name="connsiteY8" fmla="*/ 560622 h 3346320"/>
                <a:gd name="connsiteX9" fmla="*/ 4604757 w 7863371"/>
                <a:gd name="connsiteY9" fmla="*/ 70078 h 3346320"/>
                <a:gd name="connsiteX10" fmla="*/ 3868940 w 7863371"/>
                <a:gd name="connsiteY10" fmla="*/ 251463 h 3346320"/>
                <a:gd name="connsiteX11" fmla="*/ 3133124 w 7863371"/>
                <a:gd name="connsiteY11" fmla="*/ 0 h 3346320"/>
                <a:gd name="connsiteX12" fmla="*/ 4674834 w 7863371"/>
                <a:gd name="connsiteY12" fmla="*/ 1576749 h 3346320"/>
                <a:gd name="connsiteX13" fmla="*/ 5340573 w 7863371"/>
                <a:gd name="connsiteY13" fmla="*/ 1914808 h 3346320"/>
                <a:gd name="connsiteX14" fmla="*/ 6181506 w 7863371"/>
                <a:gd name="connsiteY14" fmla="*/ 2201906 h 3346320"/>
                <a:gd name="connsiteX15" fmla="*/ 6672050 w 7863371"/>
                <a:gd name="connsiteY15" fmla="*/ 2050773 h 3346320"/>
                <a:gd name="connsiteX16" fmla="*/ 7863371 w 7863371"/>
                <a:gd name="connsiteY16" fmla="*/ 1576749 h 3346320"/>
                <a:gd name="connsiteX17" fmla="*/ 7302749 w 7863371"/>
                <a:gd name="connsiteY17" fmla="*/ 1312794 h 3346320"/>
                <a:gd name="connsiteX18" fmla="*/ 6742128 w 7863371"/>
                <a:gd name="connsiteY18" fmla="*/ 1091909 h 3346320"/>
                <a:gd name="connsiteX19" fmla="*/ 6321661 w 7863371"/>
                <a:gd name="connsiteY19" fmla="*/ 966190 h 3346320"/>
                <a:gd name="connsiteX20" fmla="*/ 5761039 w 7863371"/>
                <a:gd name="connsiteY20" fmla="*/ 1180400 h 3346320"/>
                <a:gd name="connsiteX21" fmla="*/ 4674834 w 7863371"/>
                <a:gd name="connsiteY21" fmla="*/ 1576749 h 3346320"/>
                <a:gd name="connsiteX22" fmla="*/ 1030792 w 7863371"/>
                <a:gd name="connsiteY22" fmla="*/ 1101587 h 3346320"/>
                <a:gd name="connsiteX23" fmla="*/ 155497 w 7863371"/>
                <a:gd name="connsiteY23" fmla="*/ 1380195 h 3346320"/>
                <a:gd name="connsiteX24" fmla="*/ 92746 w 7863371"/>
                <a:gd name="connsiteY24" fmla="*/ 1845515 h 3346320"/>
                <a:gd name="connsiteX25" fmla="*/ 610326 w 7863371"/>
                <a:gd name="connsiteY25" fmla="*/ 2089084 h 3346320"/>
                <a:gd name="connsiteX26" fmla="*/ 1976841 w 7863371"/>
                <a:gd name="connsiteY26" fmla="*/ 2127368 h 3346320"/>
                <a:gd name="connsiteX27" fmla="*/ 2665566 w 7863371"/>
                <a:gd name="connsiteY27" fmla="*/ 1864576 h 3346320"/>
                <a:gd name="connsiteX28" fmla="*/ 2638761 w 7863371"/>
                <a:gd name="connsiteY28" fmla="*/ 1388846 h 3346320"/>
                <a:gd name="connsiteX29" fmla="*/ 1030792 w 7863371"/>
                <a:gd name="connsiteY29" fmla="*/ 1101587 h 3346320"/>
                <a:gd name="connsiteX30" fmla="*/ 2152036 w 7863371"/>
                <a:gd name="connsiteY30" fmla="*/ 2592877 h 3346320"/>
                <a:gd name="connsiteX31" fmla="*/ 2782735 w 7863371"/>
                <a:gd name="connsiteY31" fmla="*/ 2899186 h 3346320"/>
                <a:gd name="connsiteX32" fmla="*/ 3483513 w 7863371"/>
                <a:gd name="connsiteY32" fmla="*/ 3185454 h 3346320"/>
                <a:gd name="connsiteX33" fmla="*/ 3925738 w 7863371"/>
                <a:gd name="connsiteY33" fmla="*/ 3338819 h 3346320"/>
                <a:gd name="connsiteX34" fmla="*/ 4164108 w 7863371"/>
                <a:gd name="connsiteY34" fmla="*/ 3048382 h 3346320"/>
                <a:gd name="connsiteX35" fmla="*/ 4709873 w 7863371"/>
                <a:gd name="connsiteY35" fmla="*/ 2207449 h 3346320"/>
                <a:gd name="connsiteX36" fmla="*/ 2152036 w 7863371"/>
                <a:gd name="connsiteY36" fmla="*/ 2592877 h 33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63371" h="3346320">
                  <a:moveTo>
                    <a:pt x="3133124" y="0"/>
                  </a:moveTo>
                  <a:cubicBezTo>
                    <a:pt x="3189782" y="155657"/>
                    <a:pt x="3278886" y="290588"/>
                    <a:pt x="3308319" y="455505"/>
                  </a:cubicBezTo>
                  <a:cubicBezTo>
                    <a:pt x="3064413" y="493544"/>
                    <a:pt x="2805406" y="613958"/>
                    <a:pt x="2572502" y="700777"/>
                  </a:cubicBezTo>
                  <a:cubicBezTo>
                    <a:pt x="2886696" y="836308"/>
                    <a:pt x="3319531" y="694540"/>
                    <a:pt x="3616310" y="876431"/>
                  </a:cubicBezTo>
                  <a:cubicBezTo>
                    <a:pt x="3780117" y="976814"/>
                    <a:pt x="3876193" y="1241704"/>
                    <a:pt x="3974057" y="1401555"/>
                  </a:cubicBezTo>
                  <a:cubicBezTo>
                    <a:pt x="4095186" y="1266827"/>
                    <a:pt x="4097709" y="1048913"/>
                    <a:pt x="4238005" y="932153"/>
                  </a:cubicBezTo>
                  <a:cubicBezTo>
                    <a:pt x="4312427" y="870229"/>
                    <a:pt x="4409275" y="879286"/>
                    <a:pt x="4499640" y="870050"/>
                  </a:cubicBezTo>
                  <a:cubicBezTo>
                    <a:pt x="4709768" y="848575"/>
                    <a:pt x="4919826" y="822506"/>
                    <a:pt x="5130340" y="805894"/>
                  </a:cubicBezTo>
                  <a:cubicBezTo>
                    <a:pt x="4957843" y="675504"/>
                    <a:pt x="4679074" y="582567"/>
                    <a:pt x="4464601" y="560622"/>
                  </a:cubicBezTo>
                  <a:cubicBezTo>
                    <a:pt x="4474132" y="384282"/>
                    <a:pt x="4553950" y="236999"/>
                    <a:pt x="4604757" y="70078"/>
                  </a:cubicBezTo>
                  <a:cubicBezTo>
                    <a:pt x="4371433" y="100236"/>
                    <a:pt x="4097254" y="270840"/>
                    <a:pt x="3868940" y="251463"/>
                  </a:cubicBezTo>
                  <a:cubicBezTo>
                    <a:pt x="3626086" y="230850"/>
                    <a:pt x="3370793" y="63564"/>
                    <a:pt x="3133124" y="0"/>
                  </a:cubicBezTo>
                  <a:moveTo>
                    <a:pt x="4674834" y="1576749"/>
                  </a:moveTo>
                  <a:cubicBezTo>
                    <a:pt x="4789376" y="1759200"/>
                    <a:pt x="5143689" y="1835420"/>
                    <a:pt x="5340573" y="1914808"/>
                  </a:cubicBezTo>
                  <a:cubicBezTo>
                    <a:pt x="5589734" y="2015278"/>
                    <a:pt x="5909884" y="2194866"/>
                    <a:pt x="6181506" y="2201906"/>
                  </a:cubicBezTo>
                  <a:cubicBezTo>
                    <a:pt x="6350008" y="2206272"/>
                    <a:pt x="6517879" y="2107883"/>
                    <a:pt x="6672050" y="2050773"/>
                  </a:cubicBezTo>
                  <a:cubicBezTo>
                    <a:pt x="7073280" y="1902152"/>
                    <a:pt x="7466206" y="1734830"/>
                    <a:pt x="7863371" y="1576749"/>
                  </a:cubicBezTo>
                  <a:cubicBezTo>
                    <a:pt x="7714036" y="1431856"/>
                    <a:pt x="7494097" y="1385199"/>
                    <a:pt x="7302749" y="1312794"/>
                  </a:cubicBezTo>
                  <a:cubicBezTo>
                    <a:pt x="7114065" y="1241399"/>
                    <a:pt x="6933580" y="1157797"/>
                    <a:pt x="6742128" y="1091909"/>
                  </a:cubicBezTo>
                  <a:cubicBezTo>
                    <a:pt x="6610416" y="1046583"/>
                    <a:pt x="6465180" y="946120"/>
                    <a:pt x="6321661" y="966190"/>
                  </a:cubicBezTo>
                  <a:cubicBezTo>
                    <a:pt x="6130664" y="992904"/>
                    <a:pt x="5934832" y="1102393"/>
                    <a:pt x="5761039" y="1180400"/>
                  </a:cubicBezTo>
                  <a:cubicBezTo>
                    <a:pt x="5435633" y="1326449"/>
                    <a:pt x="5024347" y="1514443"/>
                    <a:pt x="4674834" y="1576749"/>
                  </a:cubicBezTo>
                  <a:moveTo>
                    <a:pt x="1030792" y="1101587"/>
                  </a:moveTo>
                  <a:cubicBezTo>
                    <a:pt x="741329" y="1146686"/>
                    <a:pt x="389553" y="1188820"/>
                    <a:pt x="155497" y="1380195"/>
                  </a:cubicBezTo>
                  <a:cubicBezTo>
                    <a:pt x="-4140" y="1510722"/>
                    <a:pt x="-66615" y="1685415"/>
                    <a:pt x="92746" y="1845515"/>
                  </a:cubicBezTo>
                  <a:cubicBezTo>
                    <a:pt x="227228" y="1980621"/>
                    <a:pt x="430520" y="2042791"/>
                    <a:pt x="610326" y="2089084"/>
                  </a:cubicBezTo>
                  <a:cubicBezTo>
                    <a:pt x="1052201" y="2202848"/>
                    <a:pt x="1527748" y="2203083"/>
                    <a:pt x="1976841" y="2127368"/>
                  </a:cubicBezTo>
                  <a:cubicBezTo>
                    <a:pt x="2206556" y="2088636"/>
                    <a:pt x="2488724" y="2025390"/>
                    <a:pt x="2665566" y="1864576"/>
                  </a:cubicBezTo>
                  <a:cubicBezTo>
                    <a:pt x="2820192" y="1723947"/>
                    <a:pt x="2796961" y="1516314"/>
                    <a:pt x="2638761" y="1388846"/>
                  </a:cubicBezTo>
                  <a:cubicBezTo>
                    <a:pt x="2251756" y="1076976"/>
                    <a:pt x="1503081" y="1028005"/>
                    <a:pt x="1030792" y="1101587"/>
                  </a:cubicBezTo>
                  <a:moveTo>
                    <a:pt x="2152036" y="2592877"/>
                  </a:moveTo>
                  <a:cubicBezTo>
                    <a:pt x="2320643" y="2744630"/>
                    <a:pt x="2572608" y="2818807"/>
                    <a:pt x="2782735" y="2899186"/>
                  </a:cubicBezTo>
                  <a:cubicBezTo>
                    <a:pt x="3018722" y="2989482"/>
                    <a:pt x="3248507" y="3093267"/>
                    <a:pt x="3483513" y="3185454"/>
                  </a:cubicBezTo>
                  <a:cubicBezTo>
                    <a:pt x="3600648" y="3231390"/>
                    <a:pt x="3796375" y="3381321"/>
                    <a:pt x="3925738" y="3338819"/>
                  </a:cubicBezTo>
                  <a:cubicBezTo>
                    <a:pt x="4032537" y="3303710"/>
                    <a:pt x="4103666" y="3133982"/>
                    <a:pt x="4164108" y="3048382"/>
                  </a:cubicBezTo>
                  <a:cubicBezTo>
                    <a:pt x="4351145" y="2783558"/>
                    <a:pt x="4584049" y="2506583"/>
                    <a:pt x="4709873" y="2207449"/>
                  </a:cubicBezTo>
                  <a:cubicBezTo>
                    <a:pt x="3875738" y="2362857"/>
                    <a:pt x="2997454" y="2525602"/>
                    <a:pt x="2152036" y="2592877"/>
                  </a:cubicBezTo>
                  <a:close/>
                </a:path>
              </a:pathLst>
            </a:custGeom>
            <a:solidFill>
              <a:schemeClr val="tx1">
                <a:lumMod val="65000"/>
              </a:schemeClr>
            </a:solidFill>
            <a:ln w="3502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45E9718-7B97-41D8-AC43-4A3195CA0ADE}"/>
                </a:ext>
              </a:extLst>
            </p:cNvPr>
            <p:cNvSpPr/>
            <p:nvPr/>
          </p:nvSpPr>
          <p:spPr>
            <a:xfrm>
              <a:off x="-393288" y="4185551"/>
              <a:ext cx="11392419" cy="5538073"/>
            </a:xfrm>
            <a:custGeom>
              <a:avLst/>
              <a:gdLst>
                <a:gd name="connsiteX0" fmla="*/ 11321794 w 11392413"/>
                <a:gd name="connsiteY0" fmla="*/ 0 h 5538068"/>
                <a:gd name="connsiteX1" fmla="*/ 10305667 w 11392413"/>
                <a:gd name="connsiteY1" fmla="*/ 575584 h 5538068"/>
                <a:gd name="connsiteX2" fmla="*/ 9114346 w 11392413"/>
                <a:gd name="connsiteY2" fmla="*/ 1097032 h 5538068"/>
                <a:gd name="connsiteX3" fmla="*/ 6976975 w 11392413"/>
                <a:gd name="connsiteY3" fmla="*/ 2026508 h 5538068"/>
                <a:gd name="connsiteX4" fmla="*/ 5750615 w 11392413"/>
                <a:gd name="connsiteY4" fmla="*/ 2519645 h 5538068"/>
                <a:gd name="connsiteX5" fmla="*/ 4734488 w 11392413"/>
                <a:gd name="connsiteY5" fmla="*/ 2238038 h 5538068"/>
                <a:gd name="connsiteX6" fmla="*/ 3718360 w 11392413"/>
                <a:gd name="connsiteY6" fmla="*/ 1808111 h 5538068"/>
                <a:gd name="connsiteX7" fmla="*/ 775096 w 11392413"/>
                <a:gd name="connsiteY7" fmla="*/ 595556 h 5538068"/>
                <a:gd name="connsiteX8" fmla="*/ 4240 w 11392413"/>
                <a:gd name="connsiteY8" fmla="*/ 175194 h 5538068"/>
                <a:gd name="connsiteX9" fmla="*/ 4240 w 11392413"/>
                <a:gd name="connsiteY9" fmla="*/ 911011 h 5538068"/>
                <a:gd name="connsiteX10" fmla="*/ 40253 w 11392413"/>
                <a:gd name="connsiteY10" fmla="*/ 1295037 h 5538068"/>
                <a:gd name="connsiteX11" fmla="*/ 810134 w 11392413"/>
                <a:gd name="connsiteY11" fmla="*/ 1769638 h 5538068"/>
                <a:gd name="connsiteX12" fmla="*/ 2632156 w 11392413"/>
                <a:gd name="connsiteY12" fmla="*/ 2538636 h 5538068"/>
                <a:gd name="connsiteX13" fmla="*/ 4314021 w 11392413"/>
                <a:gd name="connsiteY13" fmla="*/ 3234508 h 5538068"/>
                <a:gd name="connsiteX14" fmla="*/ 5540382 w 11392413"/>
                <a:gd name="connsiteY14" fmla="*/ 3675928 h 5538068"/>
                <a:gd name="connsiteX15" fmla="*/ 7082092 w 11392413"/>
                <a:gd name="connsiteY15" fmla="*/ 3147752 h 5538068"/>
                <a:gd name="connsiteX16" fmla="*/ 9815123 w 11392413"/>
                <a:gd name="connsiteY16" fmla="*/ 1964349 h 5538068"/>
                <a:gd name="connsiteX17" fmla="*/ 10831250 w 11392413"/>
                <a:gd name="connsiteY17" fmla="*/ 1515326 h 5538068"/>
                <a:gd name="connsiteX18" fmla="*/ 11306588 w 11392413"/>
                <a:gd name="connsiteY18" fmla="*/ 1189920 h 5538068"/>
                <a:gd name="connsiteX19" fmla="*/ 11391872 w 11392413"/>
                <a:gd name="connsiteY19" fmla="*/ 770855 h 5538068"/>
                <a:gd name="connsiteX20" fmla="*/ 11391872 w 11392413"/>
                <a:gd name="connsiteY20" fmla="*/ 0 h 5538068"/>
                <a:gd name="connsiteX21" fmla="*/ 11321794 w 11392413"/>
                <a:gd name="connsiteY21" fmla="*/ 0 h 5538068"/>
                <a:gd name="connsiteX22" fmla="*/ 11321794 w 11392413"/>
                <a:gd name="connsiteY22" fmla="*/ 1857060 h 5538068"/>
                <a:gd name="connsiteX23" fmla="*/ 10515900 w 11392413"/>
                <a:gd name="connsiteY23" fmla="*/ 2358432 h 5538068"/>
                <a:gd name="connsiteX24" fmla="*/ 8903973 w 11392413"/>
                <a:gd name="connsiteY24" fmla="*/ 3064114 h 5538068"/>
                <a:gd name="connsiteX25" fmla="*/ 6941936 w 11392413"/>
                <a:gd name="connsiteY25" fmla="*/ 3908165 h 5538068"/>
                <a:gd name="connsiteX26" fmla="*/ 5785654 w 11392413"/>
                <a:gd name="connsiteY26" fmla="*/ 4376600 h 5538068"/>
                <a:gd name="connsiteX27" fmla="*/ 4524254 w 11392413"/>
                <a:gd name="connsiteY27" fmla="*/ 4029190 h 5538068"/>
                <a:gd name="connsiteX28" fmla="*/ 3648283 w 11392413"/>
                <a:gd name="connsiteY28" fmla="*/ 3656727 h 5538068"/>
                <a:gd name="connsiteX29" fmla="*/ 985329 w 11392413"/>
                <a:gd name="connsiteY29" fmla="*/ 2557768 h 5538068"/>
                <a:gd name="connsiteX30" fmla="*/ 4240 w 11392413"/>
                <a:gd name="connsiteY30" fmla="*/ 2032255 h 5538068"/>
                <a:gd name="connsiteX31" fmla="*/ 4240 w 11392413"/>
                <a:gd name="connsiteY31" fmla="*/ 2803110 h 5538068"/>
                <a:gd name="connsiteX32" fmla="*/ 50418 w 11392413"/>
                <a:gd name="connsiteY32" fmla="*/ 3182441 h 5538068"/>
                <a:gd name="connsiteX33" fmla="*/ 915251 w 11392413"/>
                <a:gd name="connsiteY33" fmla="*/ 3685283 h 5538068"/>
                <a:gd name="connsiteX34" fmla="*/ 2702233 w 11392413"/>
                <a:gd name="connsiteY34" fmla="*/ 4432698 h 5538068"/>
                <a:gd name="connsiteX35" fmla="*/ 4454177 w 11392413"/>
                <a:gd name="connsiteY35" fmla="*/ 5162382 h 5538068"/>
                <a:gd name="connsiteX36" fmla="*/ 5435265 w 11392413"/>
                <a:gd name="connsiteY36" fmla="*/ 5532884 h 5538068"/>
                <a:gd name="connsiteX37" fmla="*/ 7117131 w 11392413"/>
                <a:gd name="connsiteY37" fmla="*/ 5000257 h 5538068"/>
                <a:gd name="connsiteX38" fmla="*/ 9955279 w 11392413"/>
                <a:gd name="connsiteY38" fmla="*/ 3776490 h 5538068"/>
                <a:gd name="connsiteX39" fmla="*/ 10761173 w 11392413"/>
                <a:gd name="connsiteY39" fmla="*/ 3413627 h 5538068"/>
                <a:gd name="connsiteX40" fmla="*/ 11306588 w 11392413"/>
                <a:gd name="connsiteY40" fmla="*/ 3076973 h 5538068"/>
                <a:gd name="connsiteX41" fmla="*/ 11391872 w 11392413"/>
                <a:gd name="connsiteY41" fmla="*/ 2662954 h 5538068"/>
                <a:gd name="connsiteX42" fmla="*/ 11391872 w 11392413"/>
                <a:gd name="connsiteY42" fmla="*/ 1857060 h 5538068"/>
                <a:gd name="connsiteX43" fmla="*/ 11321794 w 11392413"/>
                <a:gd name="connsiteY43" fmla="*/ 1857060 h 55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92413" h="5538068">
                  <a:moveTo>
                    <a:pt x="11321794" y="0"/>
                  </a:moveTo>
                  <a:cubicBezTo>
                    <a:pt x="11083565" y="292434"/>
                    <a:pt x="10648838" y="441946"/>
                    <a:pt x="10305667" y="575584"/>
                  </a:cubicBezTo>
                  <a:cubicBezTo>
                    <a:pt x="9905278" y="731506"/>
                    <a:pt x="9505800" y="918404"/>
                    <a:pt x="9114346" y="1097032"/>
                  </a:cubicBezTo>
                  <a:cubicBezTo>
                    <a:pt x="8407892" y="1419354"/>
                    <a:pt x="7681712" y="1699070"/>
                    <a:pt x="6976975" y="2026508"/>
                  </a:cubicBezTo>
                  <a:cubicBezTo>
                    <a:pt x="6591267" y="2205732"/>
                    <a:pt x="6185587" y="2487620"/>
                    <a:pt x="5750615" y="2519645"/>
                  </a:cubicBezTo>
                  <a:cubicBezTo>
                    <a:pt x="5364312" y="2548062"/>
                    <a:pt x="5076818" y="2385061"/>
                    <a:pt x="4734488" y="2238038"/>
                  </a:cubicBezTo>
                  <a:cubicBezTo>
                    <a:pt x="4395697" y="2092521"/>
                    <a:pt x="4054523" y="1960740"/>
                    <a:pt x="3718360" y="1808111"/>
                  </a:cubicBezTo>
                  <a:cubicBezTo>
                    <a:pt x="2753859" y="1370265"/>
                    <a:pt x="1747848" y="1015322"/>
                    <a:pt x="775096" y="595556"/>
                  </a:cubicBezTo>
                  <a:cubicBezTo>
                    <a:pt x="503860" y="478526"/>
                    <a:pt x="270270" y="293030"/>
                    <a:pt x="4240" y="175194"/>
                  </a:cubicBezTo>
                  <a:lnTo>
                    <a:pt x="4240" y="911011"/>
                  </a:lnTo>
                  <a:cubicBezTo>
                    <a:pt x="4240" y="1032350"/>
                    <a:pt x="-18223" y="1183788"/>
                    <a:pt x="40253" y="1295037"/>
                  </a:cubicBezTo>
                  <a:cubicBezTo>
                    <a:pt x="171873" y="1545459"/>
                    <a:pt x="564981" y="1669813"/>
                    <a:pt x="810134" y="1769638"/>
                  </a:cubicBezTo>
                  <a:cubicBezTo>
                    <a:pt x="1420634" y="2018204"/>
                    <a:pt x="2021638" y="2290105"/>
                    <a:pt x="2632156" y="2538636"/>
                  </a:cubicBezTo>
                  <a:cubicBezTo>
                    <a:pt x="3193058" y="2766984"/>
                    <a:pt x="3761528" y="2985662"/>
                    <a:pt x="4314021" y="3234508"/>
                  </a:cubicBezTo>
                  <a:cubicBezTo>
                    <a:pt x="4700465" y="3408581"/>
                    <a:pt x="5110420" y="3645970"/>
                    <a:pt x="5540382" y="3675928"/>
                  </a:cubicBezTo>
                  <a:cubicBezTo>
                    <a:pt x="6088705" y="3714156"/>
                    <a:pt x="6603075" y="3370354"/>
                    <a:pt x="7082092" y="3147752"/>
                  </a:cubicBezTo>
                  <a:cubicBezTo>
                    <a:pt x="7978071" y="2731455"/>
                    <a:pt x="8895808" y="2324584"/>
                    <a:pt x="9815123" y="1964349"/>
                  </a:cubicBezTo>
                  <a:cubicBezTo>
                    <a:pt x="10155701" y="1830886"/>
                    <a:pt x="10503883" y="1678993"/>
                    <a:pt x="10831250" y="1515326"/>
                  </a:cubicBezTo>
                  <a:cubicBezTo>
                    <a:pt x="11001049" y="1430427"/>
                    <a:pt x="11188226" y="1344862"/>
                    <a:pt x="11306588" y="1189920"/>
                  </a:cubicBezTo>
                  <a:cubicBezTo>
                    <a:pt x="11401823" y="1065287"/>
                    <a:pt x="11391802" y="919490"/>
                    <a:pt x="11391872" y="770855"/>
                  </a:cubicBezTo>
                  <a:lnTo>
                    <a:pt x="11391872" y="0"/>
                  </a:lnTo>
                  <a:lnTo>
                    <a:pt x="11321794" y="0"/>
                  </a:lnTo>
                  <a:moveTo>
                    <a:pt x="11321794" y="1857060"/>
                  </a:moveTo>
                  <a:cubicBezTo>
                    <a:pt x="11123895" y="2113474"/>
                    <a:pt x="10801958" y="2227526"/>
                    <a:pt x="10515900" y="2358432"/>
                  </a:cubicBezTo>
                  <a:cubicBezTo>
                    <a:pt x="9983169" y="2602162"/>
                    <a:pt x="9444307" y="2837798"/>
                    <a:pt x="8903973" y="3064114"/>
                  </a:cubicBezTo>
                  <a:cubicBezTo>
                    <a:pt x="8247239" y="3339169"/>
                    <a:pt x="7589735" y="3612613"/>
                    <a:pt x="6941936" y="3908165"/>
                  </a:cubicBezTo>
                  <a:cubicBezTo>
                    <a:pt x="6574028" y="4076002"/>
                    <a:pt x="6199217" y="4343314"/>
                    <a:pt x="5785654" y="4376600"/>
                  </a:cubicBezTo>
                  <a:cubicBezTo>
                    <a:pt x="5323246" y="4413777"/>
                    <a:pt x="4935330" y="4211638"/>
                    <a:pt x="4524254" y="4029190"/>
                  </a:cubicBezTo>
                  <a:cubicBezTo>
                    <a:pt x="4233467" y="3900142"/>
                    <a:pt x="3935426" y="3793133"/>
                    <a:pt x="3648283" y="3656727"/>
                  </a:cubicBezTo>
                  <a:cubicBezTo>
                    <a:pt x="2783863" y="3246036"/>
                    <a:pt x="1863245" y="2939411"/>
                    <a:pt x="985329" y="2557768"/>
                  </a:cubicBezTo>
                  <a:cubicBezTo>
                    <a:pt x="641955" y="2408467"/>
                    <a:pt x="337954" y="2184884"/>
                    <a:pt x="4240" y="2032255"/>
                  </a:cubicBezTo>
                  <a:lnTo>
                    <a:pt x="4240" y="2803110"/>
                  </a:lnTo>
                  <a:cubicBezTo>
                    <a:pt x="4247" y="2926692"/>
                    <a:pt x="-13837" y="3070877"/>
                    <a:pt x="50418" y="3182441"/>
                  </a:cubicBezTo>
                  <a:cubicBezTo>
                    <a:pt x="196432" y="3435982"/>
                    <a:pt x="654296" y="3589102"/>
                    <a:pt x="915251" y="3685283"/>
                  </a:cubicBezTo>
                  <a:cubicBezTo>
                    <a:pt x="1519090" y="3907921"/>
                    <a:pt x="2104291" y="4192786"/>
                    <a:pt x="2702233" y="4432698"/>
                  </a:cubicBezTo>
                  <a:cubicBezTo>
                    <a:pt x="3288118" y="4667774"/>
                    <a:pt x="3875440" y="4909262"/>
                    <a:pt x="4454177" y="5162382"/>
                  </a:cubicBezTo>
                  <a:cubicBezTo>
                    <a:pt x="4763500" y="5297703"/>
                    <a:pt x="5092305" y="5505272"/>
                    <a:pt x="5435265" y="5532884"/>
                  </a:cubicBezTo>
                  <a:cubicBezTo>
                    <a:pt x="6067296" y="5583725"/>
                    <a:pt x="6562571" y="5250015"/>
                    <a:pt x="7117131" y="5000257"/>
                  </a:cubicBezTo>
                  <a:cubicBezTo>
                    <a:pt x="8055366" y="4577724"/>
                    <a:pt x="9024296" y="4214020"/>
                    <a:pt x="9955279" y="3776490"/>
                  </a:cubicBezTo>
                  <a:cubicBezTo>
                    <a:pt x="10221468" y="3651401"/>
                    <a:pt x="10491724" y="3531287"/>
                    <a:pt x="10761173" y="3413627"/>
                  </a:cubicBezTo>
                  <a:cubicBezTo>
                    <a:pt x="10949051" y="3331601"/>
                    <a:pt x="11172424" y="3239274"/>
                    <a:pt x="11306588" y="3076973"/>
                  </a:cubicBezTo>
                  <a:cubicBezTo>
                    <a:pt x="11404872" y="2958087"/>
                    <a:pt x="11391802" y="2807805"/>
                    <a:pt x="11391872" y="2662954"/>
                  </a:cubicBezTo>
                  <a:lnTo>
                    <a:pt x="11391872" y="1857060"/>
                  </a:lnTo>
                  <a:lnTo>
                    <a:pt x="11321794" y="1857060"/>
                  </a:lnTo>
                  <a:close/>
                </a:path>
              </a:pathLst>
            </a:custGeom>
            <a:solidFill>
              <a:schemeClr val="tx1"/>
            </a:solidFill>
            <a:ln w="35028" cap="flat">
              <a:noFill/>
              <a:prstDash val="solid"/>
              <a:miter/>
            </a:ln>
          </p:spPr>
          <p:txBody>
            <a:bodyPr rtlCol="0" anchor="ctr"/>
            <a:lstStyle/>
            <a:p>
              <a:endParaRPr lang="en-US"/>
            </a:p>
          </p:txBody>
        </p:sp>
      </p:grpSp>
      <p:grpSp>
        <p:nvGrpSpPr>
          <p:cNvPr id="57" name="Group 56">
            <a:extLst>
              <a:ext uri="{FF2B5EF4-FFF2-40B4-BE49-F238E27FC236}">
                <a16:creationId xmlns:a16="http://schemas.microsoft.com/office/drawing/2014/main" id="{E5543199-9FD2-45D3-BD12-3DE11BD10F88}"/>
              </a:ext>
            </a:extLst>
          </p:cNvPr>
          <p:cNvGrpSpPr/>
          <p:nvPr/>
        </p:nvGrpSpPr>
        <p:grpSpPr>
          <a:xfrm>
            <a:off x="597567" y="1736272"/>
            <a:ext cx="3414736" cy="3335349"/>
            <a:chOff x="756291" y="2122772"/>
            <a:chExt cx="3414736" cy="3335349"/>
          </a:xfrm>
        </p:grpSpPr>
        <p:sp>
          <p:nvSpPr>
            <p:cNvPr id="59" name="Rectangle 58">
              <a:extLst>
                <a:ext uri="{FF2B5EF4-FFF2-40B4-BE49-F238E27FC236}">
                  <a16:creationId xmlns:a16="http://schemas.microsoft.com/office/drawing/2014/main" id="{67DCFBDC-8128-4CD9-8EB5-24B18A27DFED}"/>
                </a:ext>
              </a:extLst>
            </p:cNvPr>
            <p:cNvSpPr/>
            <p:nvPr/>
          </p:nvSpPr>
          <p:spPr bwMode="auto">
            <a:xfrm>
              <a:off x="906649" y="2122772"/>
              <a:ext cx="3212848" cy="33353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4">
              <a:extLst>
                <a:ext uri="{FF2B5EF4-FFF2-40B4-BE49-F238E27FC236}">
                  <a16:creationId xmlns:a16="http://schemas.microsoft.com/office/drawing/2014/main" id="{F21D6A50-E172-4A15-ABF4-475707D4896D}"/>
                </a:ext>
              </a:extLst>
            </p:cNvPr>
            <p:cNvSpPr txBox="1">
              <a:spLocks/>
            </p:cNvSpPr>
            <p:nvPr/>
          </p:nvSpPr>
          <p:spPr>
            <a:xfrm>
              <a:off x="756291" y="2311648"/>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Fast</a:t>
              </a:r>
            </a:p>
          </p:txBody>
        </p:sp>
        <p:sp>
          <p:nvSpPr>
            <p:cNvPr id="61" name="TextBox 60">
              <a:extLst>
                <a:ext uri="{FF2B5EF4-FFF2-40B4-BE49-F238E27FC236}">
                  <a16:creationId xmlns:a16="http://schemas.microsoft.com/office/drawing/2014/main" id="{58735B75-8EC1-4635-AB96-F842511EBCD5}"/>
                </a:ext>
              </a:extLst>
            </p:cNvPr>
            <p:cNvSpPr txBox="1"/>
            <p:nvPr/>
          </p:nvSpPr>
          <p:spPr>
            <a:xfrm>
              <a:off x="1082714" y="2951991"/>
              <a:ext cx="2761890"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Data is stored </a:t>
              </a:r>
              <a:r>
                <a:rPr kumimoji="0" lang="en-US" sz="1600" b="1" i="0" u="none" strike="noStrike" kern="0" cap="none" spc="0" normalizeH="0" baseline="0" noProof="0" dirty="0">
                  <a:ln>
                    <a:noFill/>
                  </a:ln>
                  <a:solidFill>
                    <a:schemeClr val="tx2"/>
                  </a:solidFill>
                  <a:effectLst/>
                  <a:uLnTx/>
                  <a:uFillTx/>
                </a:rPr>
                <a:t>in-memory</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 not on disk</a:t>
              </a:r>
              <a:endParaRPr kumimoji="0" lang="en-US" sz="1600" b="1" i="0" u="none" strike="noStrike" kern="0" cap="none" spc="0" normalizeH="0" baseline="0" noProof="0" dirty="0">
                <a:ln>
                  <a:noFill/>
                </a:ln>
                <a:solidFill>
                  <a:schemeClr val="tx2"/>
                </a:solidFill>
                <a:effectLst/>
                <a:uLnTx/>
                <a:uFillTx/>
              </a:endParaRPr>
            </a:p>
          </p:txBody>
        </p:sp>
        <p:sp>
          <p:nvSpPr>
            <p:cNvPr id="62" name="TextBox 61">
              <a:extLst>
                <a:ext uri="{FF2B5EF4-FFF2-40B4-BE49-F238E27FC236}">
                  <a16:creationId xmlns:a16="http://schemas.microsoft.com/office/drawing/2014/main" id="{79E8CF83-7C06-41E8-8B5F-20A72D2FC8CD}"/>
                </a:ext>
              </a:extLst>
            </p:cNvPr>
            <p:cNvSpPr txBox="1"/>
            <p:nvPr/>
          </p:nvSpPr>
          <p:spPr>
            <a:xfrm>
              <a:off x="936032" y="4004604"/>
              <a:ext cx="3125473" cy="7386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schemeClr val="tx2"/>
                  </a:solidFill>
                  <a:effectLst/>
                  <a:uLnTx/>
                  <a:uFillTx/>
                </a:rPr>
                <a:t>&lt; 1ms </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latency</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tx2"/>
                  </a:solidFill>
                </a:rPr>
                <a:t>2M+ </a:t>
              </a:r>
              <a:r>
                <a:rPr lang="en-US" sz="1600" kern="0" dirty="0">
                  <a:gradFill>
                    <a:gsLst>
                      <a:gs pos="2917">
                        <a:prstClr val="black"/>
                      </a:gs>
                      <a:gs pos="30000">
                        <a:prstClr val="black"/>
                      </a:gs>
                    </a:gsLst>
                    <a:lin ang="5400000" scaled="0"/>
                  </a:gradFill>
                </a:rPr>
                <a:t>requests/second</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tx2"/>
                  </a:solidFill>
                </a:rPr>
                <a:t>100k+ </a:t>
              </a:r>
              <a:r>
                <a:rPr lang="en-US" sz="1600" kern="0" dirty="0">
                  <a:gradFill>
                    <a:gsLst>
                      <a:gs pos="2917">
                        <a:prstClr val="black"/>
                      </a:gs>
                      <a:gs pos="30000">
                        <a:prstClr val="black"/>
                      </a:gs>
                    </a:gsLst>
                    <a:lin ang="5400000" scaled="0"/>
                  </a:gradFill>
                </a:rPr>
                <a:t>simultaneous clients</a:t>
              </a:r>
              <a:endParaRPr lang="en-US" sz="1600" b="1" kern="0" dirty="0">
                <a:gradFill>
                  <a:gsLst>
                    <a:gs pos="2917">
                      <a:prstClr val="black"/>
                    </a:gs>
                    <a:gs pos="30000">
                      <a:prstClr val="black"/>
                    </a:gs>
                  </a:gsLst>
                  <a:lin ang="5400000" scaled="0"/>
                </a:gradFill>
              </a:endParaRPr>
            </a:p>
          </p:txBody>
        </p:sp>
      </p:grpSp>
      <p:grpSp>
        <p:nvGrpSpPr>
          <p:cNvPr id="63" name="Group 62">
            <a:extLst>
              <a:ext uri="{FF2B5EF4-FFF2-40B4-BE49-F238E27FC236}">
                <a16:creationId xmlns:a16="http://schemas.microsoft.com/office/drawing/2014/main" id="{5AACB2D6-E403-4D84-B3A4-3DA499761D81}"/>
              </a:ext>
            </a:extLst>
          </p:cNvPr>
          <p:cNvGrpSpPr/>
          <p:nvPr/>
        </p:nvGrpSpPr>
        <p:grpSpPr>
          <a:xfrm>
            <a:off x="8180979" y="1736272"/>
            <a:ext cx="3414736" cy="3335349"/>
            <a:chOff x="8152799" y="2122772"/>
            <a:chExt cx="3414736" cy="4097355"/>
          </a:xfrm>
        </p:grpSpPr>
        <p:sp>
          <p:nvSpPr>
            <p:cNvPr id="64" name="Rectangle 63">
              <a:extLst>
                <a:ext uri="{FF2B5EF4-FFF2-40B4-BE49-F238E27FC236}">
                  <a16:creationId xmlns:a16="http://schemas.microsoft.com/office/drawing/2014/main" id="{0B619093-6C17-4ADC-AB48-1FBE2FB9DA00}"/>
                </a:ext>
              </a:extLst>
            </p:cNvPr>
            <p:cNvSpPr/>
            <p:nvPr/>
          </p:nvSpPr>
          <p:spPr bwMode="auto">
            <a:xfrm>
              <a:off x="8253743" y="2122772"/>
              <a:ext cx="3212848" cy="40973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BC205556-C8FD-4181-A7BC-00FC6D0DA6D2}"/>
                </a:ext>
              </a:extLst>
            </p:cNvPr>
            <p:cNvSpPr txBox="1"/>
            <p:nvPr/>
          </p:nvSpPr>
          <p:spPr>
            <a:xfrm>
              <a:off x="8253743" y="3141437"/>
              <a:ext cx="3212848" cy="196977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Updates, patching, and scaling </a:t>
              </a:r>
              <a:r>
                <a:rPr lang="en-US" sz="1600" kern="0" dirty="0"/>
                <a:t>handled for customers</a:t>
              </a:r>
              <a:endParaRPr lang="en-US" sz="1600" b="1" kern="0" dirty="0">
                <a:solidFill>
                  <a:schemeClr val="tx2"/>
                </a:solidFi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b="1" kern="0" dirty="0">
                <a:solidFill>
                  <a:schemeClr val="tx2"/>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Higher reliability </a:t>
              </a:r>
              <a:r>
                <a:rPr lang="en-US" sz="1600" kern="0" dirty="0"/>
                <a:t>with automated failover and geo distribution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0" u="none" strike="noStrike" kern="0" cap="none" spc="0" normalizeH="0" baseline="0" noProof="0" dirty="0">
                <a:ln>
                  <a:noFill/>
                </a:ln>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Built-in Security</a:t>
              </a:r>
              <a:r>
                <a:rPr lang="en-US" sz="1600" b="1" kern="0" dirty="0"/>
                <a:t> </a:t>
              </a:r>
              <a:r>
                <a:rPr lang="en-US" sz="1600" kern="0" dirty="0"/>
                <a:t>and interoperability with Azure services</a:t>
              </a:r>
              <a:r>
                <a:rPr lang="en-US" sz="1600" b="1" kern="0" dirty="0"/>
                <a:t> </a:t>
              </a:r>
              <a:endParaRPr kumimoji="0" lang="en-US" sz="1600" b="1" i="0" u="none" strike="noStrike" kern="0" cap="none" spc="0" normalizeH="0" baseline="0" noProof="0" dirty="0">
                <a:ln>
                  <a:noFill/>
                </a:ln>
                <a:effectLst/>
                <a:uLnTx/>
                <a:uFillTx/>
              </a:endParaRPr>
            </a:p>
          </p:txBody>
        </p:sp>
        <p:sp>
          <p:nvSpPr>
            <p:cNvPr id="66" name="Text Placeholder 4">
              <a:extLst>
                <a:ext uri="{FF2B5EF4-FFF2-40B4-BE49-F238E27FC236}">
                  <a16:creationId xmlns:a16="http://schemas.microsoft.com/office/drawing/2014/main" id="{EBA8CED4-99E5-4C44-97C7-E3CD0E5770BA}"/>
                </a:ext>
              </a:extLst>
            </p:cNvPr>
            <p:cNvSpPr txBox="1">
              <a:spLocks/>
            </p:cNvSpPr>
            <p:nvPr/>
          </p:nvSpPr>
          <p:spPr>
            <a:xfrm>
              <a:off x="8152799" y="2311647"/>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Fully Managed</a:t>
              </a:r>
            </a:p>
          </p:txBody>
        </p:sp>
      </p:grpSp>
      <p:grpSp>
        <p:nvGrpSpPr>
          <p:cNvPr id="22" name="Group 21">
            <a:extLst>
              <a:ext uri="{FF2B5EF4-FFF2-40B4-BE49-F238E27FC236}">
                <a16:creationId xmlns:a16="http://schemas.microsoft.com/office/drawing/2014/main" id="{2A251560-68EC-4A19-890F-75B5B0979EDE}"/>
              </a:ext>
            </a:extLst>
          </p:cNvPr>
          <p:cNvGrpSpPr/>
          <p:nvPr/>
        </p:nvGrpSpPr>
        <p:grpSpPr>
          <a:xfrm>
            <a:off x="0" y="6497955"/>
            <a:ext cx="12192000" cy="360045"/>
            <a:chOff x="0" y="6497955"/>
            <a:chExt cx="12192000" cy="360045"/>
          </a:xfrm>
        </p:grpSpPr>
        <p:sp>
          <p:nvSpPr>
            <p:cNvPr id="23" name="bk object 17">
              <a:extLst>
                <a:ext uri="{FF2B5EF4-FFF2-40B4-BE49-F238E27FC236}">
                  <a16:creationId xmlns:a16="http://schemas.microsoft.com/office/drawing/2014/main" id="{69CE76EE-4CAD-4C9C-8A03-CC8D20CA0157}"/>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4" name="TextBox 23">
              <a:extLst>
                <a:ext uri="{FF2B5EF4-FFF2-40B4-BE49-F238E27FC236}">
                  <a16:creationId xmlns:a16="http://schemas.microsoft.com/office/drawing/2014/main" id="{E58AC65B-D601-419D-BA9F-3BFB352394A2}"/>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02841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74">
            <a:extLst>
              <a:ext uri="{FF2B5EF4-FFF2-40B4-BE49-F238E27FC236}">
                <a16:creationId xmlns:a16="http://schemas.microsoft.com/office/drawing/2014/main" id="{257960C3-C2BE-1842-97C1-E7523CF06D05}"/>
              </a:ext>
            </a:extLst>
          </p:cNvPr>
          <p:cNvSpPr>
            <a:spLocks/>
          </p:cNvSpPr>
          <p:nvPr/>
        </p:nvSpPr>
        <p:spPr bwMode="auto">
          <a:xfrm>
            <a:off x="7819810" y="1604157"/>
            <a:ext cx="2060405" cy="1265446"/>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B26DD36-21A0-436D-A848-35AC3C3B2BF4}"/>
              </a:ext>
            </a:extLst>
          </p:cNvPr>
          <p:cNvSpPr>
            <a:spLocks noGrp="1"/>
          </p:cNvSpPr>
          <p:nvPr>
            <p:ph type="title"/>
          </p:nvPr>
        </p:nvSpPr>
        <p:spPr>
          <a:xfrm>
            <a:off x="588263" y="457200"/>
            <a:ext cx="11078804" cy="492443"/>
          </a:xfrm>
        </p:spPr>
        <p:txBody>
          <a:bodyPr/>
          <a:lstStyle/>
          <a:p>
            <a:r>
              <a:rPr lang="en-US" dirty="0">
                <a:solidFill>
                  <a:schemeClr val="accent1"/>
                </a:solidFill>
              </a:rPr>
              <a:t>Simplify development with a fully managed service </a:t>
            </a:r>
          </a:p>
        </p:txBody>
      </p:sp>
      <p:grpSp>
        <p:nvGrpSpPr>
          <p:cNvPr id="19" name="Group 11">
            <a:extLst>
              <a:ext uri="{FF2B5EF4-FFF2-40B4-BE49-F238E27FC236}">
                <a16:creationId xmlns:a16="http://schemas.microsoft.com/office/drawing/2014/main" id="{3977EDCB-9DCD-48C6-8529-192B0B09B956}"/>
              </a:ext>
            </a:extLst>
          </p:cNvPr>
          <p:cNvGrpSpPr>
            <a:grpSpLocks noChangeAspect="1"/>
          </p:cNvGrpSpPr>
          <p:nvPr/>
        </p:nvGrpSpPr>
        <p:grpSpPr bwMode="auto">
          <a:xfrm>
            <a:off x="7313733" y="2971800"/>
            <a:ext cx="3053706" cy="1324942"/>
            <a:chOff x="439" y="1069"/>
            <a:chExt cx="254" cy="216"/>
          </a:xfrm>
        </p:grpSpPr>
        <p:sp>
          <p:nvSpPr>
            <p:cNvPr id="20" name="Freeform 12">
              <a:extLst>
                <a:ext uri="{FF2B5EF4-FFF2-40B4-BE49-F238E27FC236}">
                  <a16:creationId xmlns:a16="http://schemas.microsoft.com/office/drawing/2014/main" id="{7AB67CFF-4D60-4D3F-A4FE-3C5D2DDFC71D}"/>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13">
              <a:extLst>
                <a:ext uri="{FF2B5EF4-FFF2-40B4-BE49-F238E27FC236}">
                  <a16:creationId xmlns:a16="http://schemas.microsoft.com/office/drawing/2014/main" id="{8973D00C-227C-40B9-BE9F-1021E30875A0}"/>
                </a:ext>
              </a:extLst>
            </p:cNvPr>
            <p:cNvSpPr>
              <a:spLocks noChangeShapeType="1"/>
            </p:cNvSpPr>
            <p:nvPr/>
          </p:nvSpPr>
          <p:spPr bwMode="auto">
            <a:xfrm>
              <a:off x="566" y="1069"/>
              <a:ext cx="0" cy="21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174">
            <a:extLst>
              <a:ext uri="{FF2B5EF4-FFF2-40B4-BE49-F238E27FC236}">
                <a16:creationId xmlns:a16="http://schemas.microsoft.com/office/drawing/2014/main" id="{17B8932B-3312-4C0F-A16C-EB3C904F9C36}"/>
              </a:ext>
            </a:extLst>
          </p:cNvPr>
          <p:cNvGrpSpPr>
            <a:grpSpLocks noChangeAspect="1"/>
          </p:cNvGrpSpPr>
          <p:nvPr/>
        </p:nvGrpSpPr>
        <p:grpSpPr bwMode="auto">
          <a:xfrm>
            <a:off x="8458590" y="4573754"/>
            <a:ext cx="804237" cy="603178"/>
            <a:chOff x="4013" y="1038"/>
            <a:chExt cx="312" cy="234"/>
          </a:xfrm>
        </p:grpSpPr>
        <p:sp>
          <p:nvSpPr>
            <p:cNvPr id="23" name="AutoShape 173">
              <a:extLst>
                <a:ext uri="{FF2B5EF4-FFF2-40B4-BE49-F238E27FC236}">
                  <a16:creationId xmlns:a16="http://schemas.microsoft.com/office/drawing/2014/main" id="{538F4698-BDEB-49D9-9E81-89F71E6D9440}"/>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2CEE1755-441C-4A34-87CD-BBD09DBBF8AC}"/>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3F7FD3E4-E30E-4357-A616-8E3EE698A815}"/>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904502BF-D3A9-47F6-82E3-95E46132018E}"/>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960080E8-613A-4775-A79B-A79BF8E67D27}"/>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5914FECE-02A6-41E2-8D12-A50739CD2494}"/>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9B23285C-DDDB-45FE-AF42-D1E287DEB25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54A38E9D-087D-4D0A-8083-8017DD343302}"/>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D7D72DB6-4AF3-4456-AECC-61AB1B211917}"/>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E3BD043-F81F-44C7-BC3F-FE1F5BCF1262}"/>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63B1E737-B1A0-408A-97E9-069CBC90EC5E}"/>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AC0AD997-29A7-441A-92DD-9A208487E170}"/>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498D7480-C0A4-4377-BCB7-0BA979E5A98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B0FEB1E2-1ACF-414E-82EA-1BDE2DA74458}"/>
              </a:ext>
            </a:extLst>
          </p:cNvPr>
          <p:cNvSpPr txBox="1"/>
          <p:nvPr/>
        </p:nvSpPr>
        <p:spPr>
          <a:xfrm>
            <a:off x="6750513" y="4615799"/>
            <a:ext cx="1049343" cy="492443"/>
          </a:xfrm>
          <a:prstGeom prst="rect">
            <a:avLst/>
          </a:prstGeom>
          <a:noFill/>
        </p:spPr>
        <p:txBody>
          <a:bodyPr wrap="square" lIns="0" tIns="0" rIns="0" bIns="0" rtlCol="0">
            <a:spAutoFit/>
          </a:bodyPr>
          <a:lstStyle/>
          <a:p>
            <a:pPr algn="ctr"/>
            <a:r>
              <a:rPr lang="en-US" sz="3200" b="1" dirty="0">
                <a:solidFill>
                  <a:schemeClr val="accent1"/>
                </a:solidFill>
              </a:rPr>
              <a:t>.NET</a:t>
            </a:r>
          </a:p>
        </p:txBody>
      </p:sp>
      <p:sp>
        <p:nvSpPr>
          <p:cNvPr id="36" name="Text Placeholder 4">
            <a:extLst>
              <a:ext uri="{FF2B5EF4-FFF2-40B4-BE49-F238E27FC236}">
                <a16:creationId xmlns:a16="http://schemas.microsoft.com/office/drawing/2014/main" id="{2DFDD763-4F7B-BC4E-9B44-00F1F8395236}"/>
              </a:ext>
            </a:extLst>
          </p:cNvPr>
          <p:cNvSpPr txBox="1">
            <a:spLocks/>
          </p:cNvSpPr>
          <p:nvPr/>
        </p:nvSpPr>
        <p:spPr>
          <a:xfrm>
            <a:off x="499592" y="1227670"/>
            <a:ext cx="5160570" cy="46908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Azure Cache for Redis handles patching, updates, provisioning, configuration, setup, and scaling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Utilize Azure Monitor to track dozens of parameters and metrics within the cache, infrastructure, and network</a:t>
            </a:r>
          </a:p>
          <a:p>
            <a:pPr lvl="0">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Utilize off-the-shelf .NET providers to implement popular use-cases </a:t>
            </a:r>
          </a:p>
          <a:p>
            <a:pPr lvl="0">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Backed by the community edition of open-source Redis software</a:t>
            </a:r>
          </a:p>
          <a:p>
            <a:pPr lvl="0">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Bring your own language—use any Redis client to connect to the service</a:t>
            </a:r>
          </a:p>
        </p:txBody>
      </p:sp>
      <p:pic>
        <p:nvPicPr>
          <p:cNvPr id="37" name="Graphic 36">
            <a:extLst>
              <a:ext uri="{FF2B5EF4-FFF2-40B4-BE49-F238E27FC236}">
                <a16:creationId xmlns:a16="http://schemas.microsoft.com/office/drawing/2014/main" id="{5A10B4B2-CB8C-5141-8934-AD51A1A69E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0828" y="1973232"/>
            <a:ext cx="865977" cy="865977"/>
          </a:xfrm>
          <a:prstGeom prst="rect">
            <a:avLst/>
          </a:prstGeom>
        </p:spPr>
      </p:pic>
      <p:grpSp>
        <p:nvGrpSpPr>
          <p:cNvPr id="43" name="Group 121">
            <a:extLst>
              <a:ext uri="{FF2B5EF4-FFF2-40B4-BE49-F238E27FC236}">
                <a16:creationId xmlns:a16="http://schemas.microsoft.com/office/drawing/2014/main" id="{A88C8856-FEE2-5044-8D04-3AE3C4D15837}"/>
              </a:ext>
            </a:extLst>
          </p:cNvPr>
          <p:cNvGrpSpPr>
            <a:grpSpLocks noChangeAspect="1"/>
          </p:cNvGrpSpPr>
          <p:nvPr/>
        </p:nvGrpSpPr>
        <p:grpSpPr bwMode="auto">
          <a:xfrm>
            <a:off x="10160266" y="4576057"/>
            <a:ext cx="403702" cy="645924"/>
            <a:chOff x="6473" y="999"/>
            <a:chExt cx="195" cy="312"/>
          </a:xfrm>
        </p:grpSpPr>
        <p:sp>
          <p:nvSpPr>
            <p:cNvPr id="44" name="Rectangle 122">
              <a:extLst>
                <a:ext uri="{FF2B5EF4-FFF2-40B4-BE49-F238E27FC236}">
                  <a16:creationId xmlns:a16="http://schemas.microsoft.com/office/drawing/2014/main" id="{B9CE7E4D-CD7D-CD4D-ADB4-AAC1481478C3}"/>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3">
              <a:extLst>
                <a:ext uri="{FF2B5EF4-FFF2-40B4-BE49-F238E27FC236}">
                  <a16:creationId xmlns:a16="http://schemas.microsoft.com/office/drawing/2014/main" id="{60613721-4985-E947-AAD3-D4F8E946443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4">
              <a:extLst>
                <a:ext uri="{FF2B5EF4-FFF2-40B4-BE49-F238E27FC236}">
                  <a16:creationId xmlns:a16="http://schemas.microsoft.com/office/drawing/2014/main" id="{A6A473E7-F7CC-6D44-A6DC-E40EF026A43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25">
              <a:extLst>
                <a:ext uri="{FF2B5EF4-FFF2-40B4-BE49-F238E27FC236}">
                  <a16:creationId xmlns:a16="http://schemas.microsoft.com/office/drawing/2014/main" id="{5FBB6367-608E-1143-98BE-F287D5C395A0}"/>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6">
              <a:extLst>
                <a:ext uri="{FF2B5EF4-FFF2-40B4-BE49-F238E27FC236}">
                  <a16:creationId xmlns:a16="http://schemas.microsoft.com/office/drawing/2014/main" id="{26756609-6FD7-F14B-85C0-B44ABEDE1CD8}"/>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7">
              <a:extLst>
                <a:ext uri="{FF2B5EF4-FFF2-40B4-BE49-F238E27FC236}">
                  <a16:creationId xmlns:a16="http://schemas.microsoft.com/office/drawing/2014/main" id="{08AD85C1-E99B-174C-982A-25B23C31F29C}"/>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ED8041C1-86F4-40EF-989A-9573705F6D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nvGrpSpPr>
          <p:cNvPr id="50" name="Group 49">
            <a:extLst>
              <a:ext uri="{FF2B5EF4-FFF2-40B4-BE49-F238E27FC236}">
                <a16:creationId xmlns:a16="http://schemas.microsoft.com/office/drawing/2014/main" id="{EBE5B4D7-8046-4905-95D3-A12D93C24A65}"/>
              </a:ext>
            </a:extLst>
          </p:cNvPr>
          <p:cNvGrpSpPr/>
          <p:nvPr/>
        </p:nvGrpSpPr>
        <p:grpSpPr>
          <a:xfrm>
            <a:off x="0" y="6497955"/>
            <a:ext cx="12192000" cy="360045"/>
            <a:chOff x="0" y="6497955"/>
            <a:chExt cx="12192000" cy="360045"/>
          </a:xfrm>
        </p:grpSpPr>
        <p:sp>
          <p:nvSpPr>
            <p:cNvPr id="51" name="bk object 17">
              <a:extLst>
                <a:ext uri="{FF2B5EF4-FFF2-40B4-BE49-F238E27FC236}">
                  <a16:creationId xmlns:a16="http://schemas.microsoft.com/office/drawing/2014/main" id="{2FBDF154-8FAE-4304-B745-3B9CE6ABEF5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2" name="TextBox 51">
              <a:extLst>
                <a:ext uri="{FF2B5EF4-FFF2-40B4-BE49-F238E27FC236}">
                  <a16:creationId xmlns:a16="http://schemas.microsoft.com/office/drawing/2014/main" id="{1313449E-FA0D-480B-953D-7D38D16F6C2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18980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DD36-21A0-436D-A848-35AC3C3B2BF4}"/>
              </a:ext>
            </a:extLst>
          </p:cNvPr>
          <p:cNvSpPr>
            <a:spLocks noGrp="1"/>
          </p:cNvSpPr>
          <p:nvPr>
            <p:ph type="title"/>
          </p:nvPr>
        </p:nvSpPr>
        <p:spPr>
          <a:xfrm>
            <a:off x="588263" y="457200"/>
            <a:ext cx="11078804" cy="492443"/>
          </a:xfrm>
        </p:spPr>
        <p:txBody>
          <a:bodyPr/>
          <a:lstStyle/>
          <a:p>
            <a:r>
              <a:rPr lang="en-US" dirty="0">
                <a:solidFill>
                  <a:schemeClr val="accent1"/>
                </a:solidFill>
              </a:rPr>
              <a:t>Do more with your data with Azure integration </a:t>
            </a:r>
          </a:p>
        </p:txBody>
      </p:sp>
      <p:cxnSp>
        <p:nvCxnSpPr>
          <p:cNvPr id="36" name="Straight Connector 35">
            <a:extLst>
              <a:ext uri="{FF2B5EF4-FFF2-40B4-BE49-F238E27FC236}">
                <a16:creationId xmlns:a16="http://schemas.microsoft.com/office/drawing/2014/main" id="{7A8A9A39-C4F9-4ADB-9E52-E0B5ADCF8D54}"/>
              </a:ext>
            </a:extLst>
          </p:cNvPr>
          <p:cNvCxnSpPr>
            <a:cxnSpLocks/>
          </p:cNvCxnSpPr>
          <p:nvPr/>
        </p:nvCxnSpPr>
        <p:spPr>
          <a:xfrm>
            <a:off x="6834870" y="2292300"/>
            <a:ext cx="323402" cy="72240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21258F-2A96-47E0-A885-978DCBEDC99C}"/>
              </a:ext>
            </a:extLst>
          </p:cNvPr>
          <p:cNvCxnSpPr/>
          <p:nvPr/>
        </p:nvCxnSpPr>
        <p:spPr>
          <a:xfrm>
            <a:off x="6967802" y="2062354"/>
            <a:ext cx="1358092" cy="15475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E02040-015D-48BB-8CF8-9E38A5A87C70}"/>
              </a:ext>
            </a:extLst>
          </p:cNvPr>
          <p:cNvCxnSpPr/>
          <p:nvPr/>
        </p:nvCxnSpPr>
        <p:spPr>
          <a:xfrm flipV="1">
            <a:off x="7839799" y="2425438"/>
            <a:ext cx="574386" cy="71724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56777E-5914-4F3E-B3B5-4A11E4598B08}"/>
              </a:ext>
            </a:extLst>
          </p:cNvPr>
          <p:cNvCxnSpPr/>
          <p:nvPr/>
        </p:nvCxnSpPr>
        <p:spPr>
          <a:xfrm>
            <a:off x="8589775" y="2496228"/>
            <a:ext cx="199398" cy="185474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7F16C9-069D-4DE9-9762-D463E45074F8}"/>
              </a:ext>
            </a:extLst>
          </p:cNvPr>
          <p:cNvCxnSpPr/>
          <p:nvPr/>
        </p:nvCxnSpPr>
        <p:spPr>
          <a:xfrm flipV="1">
            <a:off x="8026801" y="3264699"/>
            <a:ext cx="1431002" cy="28273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E2DEF8-9D8D-4256-B224-0776033116B9}"/>
              </a:ext>
            </a:extLst>
          </p:cNvPr>
          <p:cNvCxnSpPr/>
          <p:nvPr/>
        </p:nvCxnSpPr>
        <p:spPr>
          <a:xfrm flipH="1" flipV="1">
            <a:off x="9923067" y="1785576"/>
            <a:ext cx="83331" cy="76422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E1DC5B-14E5-4FF7-B0B1-3A0E9E237161}"/>
              </a:ext>
            </a:extLst>
          </p:cNvPr>
          <p:cNvCxnSpPr/>
          <p:nvPr/>
        </p:nvCxnSpPr>
        <p:spPr>
          <a:xfrm flipH="1">
            <a:off x="8735106" y="1642723"/>
            <a:ext cx="943919" cy="53569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95716B-853E-44D7-81DE-1C770C545731}"/>
              </a:ext>
            </a:extLst>
          </p:cNvPr>
          <p:cNvCxnSpPr/>
          <p:nvPr/>
        </p:nvCxnSpPr>
        <p:spPr>
          <a:xfrm>
            <a:off x="10128417" y="1621890"/>
            <a:ext cx="892830" cy="44046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97F000-1A2F-4792-B14E-1B3B73B21A4C}"/>
              </a:ext>
            </a:extLst>
          </p:cNvPr>
          <p:cNvCxnSpPr/>
          <p:nvPr/>
        </p:nvCxnSpPr>
        <p:spPr>
          <a:xfrm>
            <a:off x="11232549" y="2386111"/>
            <a:ext cx="133428" cy="171487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BED2C5-EC4B-41D7-8ADD-B14204F904AB}"/>
              </a:ext>
            </a:extLst>
          </p:cNvPr>
          <p:cNvCxnSpPr/>
          <p:nvPr/>
        </p:nvCxnSpPr>
        <p:spPr>
          <a:xfrm flipH="1" flipV="1">
            <a:off x="10455790" y="3495347"/>
            <a:ext cx="710788" cy="61158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B0D82A-552C-40A1-994E-55B6E398D69A}"/>
              </a:ext>
            </a:extLst>
          </p:cNvPr>
          <p:cNvCxnSpPr/>
          <p:nvPr/>
        </p:nvCxnSpPr>
        <p:spPr>
          <a:xfrm flipH="1">
            <a:off x="9167138" y="3690281"/>
            <a:ext cx="511888" cy="74402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3C8692-33A2-4470-86D3-5F3E3DA73126}"/>
              </a:ext>
            </a:extLst>
          </p:cNvPr>
          <p:cNvCxnSpPr/>
          <p:nvPr/>
        </p:nvCxnSpPr>
        <p:spPr>
          <a:xfrm flipV="1">
            <a:off x="9457802" y="4271721"/>
            <a:ext cx="1856591" cy="50483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C096C6-5A2A-4814-9A6F-429F5312DCA4}"/>
              </a:ext>
            </a:extLst>
          </p:cNvPr>
          <p:cNvCxnSpPr/>
          <p:nvPr/>
        </p:nvCxnSpPr>
        <p:spPr>
          <a:xfrm flipH="1" flipV="1">
            <a:off x="7878487" y="4056341"/>
            <a:ext cx="535697" cy="4880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FBE2EA-FD4C-4713-80CC-9CBCF3B64A68}"/>
              </a:ext>
            </a:extLst>
          </p:cNvPr>
          <p:cNvCxnSpPr/>
          <p:nvPr/>
        </p:nvCxnSpPr>
        <p:spPr>
          <a:xfrm flipV="1">
            <a:off x="7045179" y="4127768"/>
            <a:ext cx="226185" cy="83033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8E3334-BB85-496C-B417-9977DA04C15A}"/>
              </a:ext>
            </a:extLst>
          </p:cNvPr>
          <p:cNvCxnSpPr/>
          <p:nvPr/>
        </p:nvCxnSpPr>
        <p:spPr>
          <a:xfrm flipV="1">
            <a:off x="7238627" y="5005718"/>
            <a:ext cx="1127940" cy="1815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C89A6E-DD6C-4EA4-8588-A2D7B8063D13}"/>
              </a:ext>
            </a:extLst>
          </p:cNvPr>
          <p:cNvCxnSpPr/>
          <p:nvPr/>
        </p:nvCxnSpPr>
        <p:spPr>
          <a:xfrm>
            <a:off x="7128511" y="5416420"/>
            <a:ext cx="458319" cy="68450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AC5020-01C1-4BFE-AAB8-A501662B167B}"/>
              </a:ext>
            </a:extLst>
          </p:cNvPr>
          <p:cNvCxnSpPr/>
          <p:nvPr/>
        </p:nvCxnSpPr>
        <p:spPr>
          <a:xfrm flipV="1">
            <a:off x="7878487" y="5315232"/>
            <a:ext cx="642837" cy="78866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CAFCF9-B62D-45EA-B426-C09032A8A8DD}"/>
              </a:ext>
            </a:extLst>
          </p:cNvPr>
          <p:cNvCxnSpPr>
            <a:cxnSpLocks/>
          </p:cNvCxnSpPr>
          <p:nvPr/>
        </p:nvCxnSpPr>
        <p:spPr>
          <a:xfrm flipV="1">
            <a:off x="7926105" y="6246752"/>
            <a:ext cx="1531697" cy="505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945946-AD26-4F71-8F41-B7449620B3AB}"/>
              </a:ext>
            </a:extLst>
          </p:cNvPr>
          <p:cNvCxnSpPr/>
          <p:nvPr/>
        </p:nvCxnSpPr>
        <p:spPr>
          <a:xfrm flipH="1" flipV="1">
            <a:off x="9196898" y="5472966"/>
            <a:ext cx="363084" cy="51858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DDFEE6-DA2A-41C0-8D7F-5A65D7222C44}"/>
              </a:ext>
            </a:extLst>
          </p:cNvPr>
          <p:cNvCxnSpPr/>
          <p:nvPr/>
        </p:nvCxnSpPr>
        <p:spPr>
          <a:xfrm>
            <a:off x="9434987" y="5247524"/>
            <a:ext cx="1168613" cy="5230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3F5299-65B5-486B-AC6B-B5F832508F8D}"/>
              </a:ext>
            </a:extLst>
          </p:cNvPr>
          <p:cNvCxnSpPr/>
          <p:nvPr/>
        </p:nvCxnSpPr>
        <p:spPr>
          <a:xfrm flipV="1">
            <a:off x="10886581" y="4493828"/>
            <a:ext cx="404997" cy="116067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4E130A-0047-4908-9D92-2C356920D1EB}"/>
              </a:ext>
            </a:extLst>
          </p:cNvPr>
          <p:cNvSpPr/>
          <p:nvPr/>
        </p:nvSpPr>
        <p:spPr bwMode="auto">
          <a:xfrm>
            <a:off x="6765428" y="2946253"/>
            <a:ext cx="1369006" cy="136900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C0747AB9-4241-460D-99EE-E594446BFE12}"/>
              </a:ext>
            </a:extLst>
          </p:cNvPr>
          <p:cNvSpPr/>
          <p:nvPr/>
        </p:nvSpPr>
        <p:spPr bwMode="auto">
          <a:xfrm>
            <a:off x="8220739" y="4271721"/>
            <a:ext cx="1348172" cy="134817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5763C359-B2C1-4E1B-B2F4-82BFD94F317C}"/>
              </a:ext>
            </a:extLst>
          </p:cNvPr>
          <p:cNvSpPr/>
          <p:nvPr/>
        </p:nvSpPr>
        <p:spPr bwMode="auto">
          <a:xfrm>
            <a:off x="8249012" y="1944161"/>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3F42205F-85A2-43CD-A26C-435831B80027}"/>
              </a:ext>
            </a:extLst>
          </p:cNvPr>
          <p:cNvSpPr/>
          <p:nvPr/>
        </p:nvSpPr>
        <p:spPr bwMode="auto">
          <a:xfrm>
            <a:off x="6451448" y="1762620"/>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419A1721-15BD-40B9-BB01-56C5167398C9}"/>
              </a:ext>
            </a:extLst>
          </p:cNvPr>
          <p:cNvSpPr/>
          <p:nvPr/>
        </p:nvSpPr>
        <p:spPr bwMode="auto">
          <a:xfrm>
            <a:off x="7412728" y="5991549"/>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DB1D7E4A-4798-4AC4-A855-53F4D3CABA10}"/>
              </a:ext>
            </a:extLst>
          </p:cNvPr>
          <p:cNvSpPr/>
          <p:nvPr/>
        </p:nvSpPr>
        <p:spPr bwMode="auto">
          <a:xfrm>
            <a:off x="9372489" y="5917147"/>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6660DA8B-65EA-44DE-85CA-D05D7E59F941}"/>
              </a:ext>
            </a:extLst>
          </p:cNvPr>
          <p:cNvSpPr/>
          <p:nvPr/>
        </p:nvSpPr>
        <p:spPr bwMode="auto">
          <a:xfrm>
            <a:off x="10464720" y="5571502"/>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C21C9230-3DA9-4778-8154-E9747FC73A1E}"/>
              </a:ext>
            </a:extLst>
          </p:cNvPr>
          <p:cNvSpPr/>
          <p:nvPr/>
        </p:nvSpPr>
        <p:spPr bwMode="auto">
          <a:xfrm>
            <a:off x="11061430" y="3971879"/>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330282D0-BC5D-422C-8D48-B83B41921F12}"/>
              </a:ext>
            </a:extLst>
          </p:cNvPr>
          <p:cNvSpPr/>
          <p:nvPr/>
        </p:nvSpPr>
        <p:spPr bwMode="auto">
          <a:xfrm>
            <a:off x="10886581" y="1850696"/>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D91BFBA2-D087-4930-B6AD-B02DEAD102DD}"/>
              </a:ext>
            </a:extLst>
          </p:cNvPr>
          <p:cNvSpPr/>
          <p:nvPr/>
        </p:nvSpPr>
        <p:spPr bwMode="auto">
          <a:xfrm>
            <a:off x="9615047" y="1236133"/>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D9249C4E-407E-4FF4-A20C-5FE40135D907}"/>
              </a:ext>
            </a:extLst>
          </p:cNvPr>
          <p:cNvSpPr/>
          <p:nvPr/>
        </p:nvSpPr>
        <p:spPr bwMode="auto">
          <a:xfrm>
            <a:off x="6701440" y="4899319"/>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Freeform 64">
            <a:extLst>
              <a:ext uri="{FF2B5EF4-FFF2-40B4-BE49-F238E27FC236}">
                <a16:creationId xmlns:a16="http://schemas.microsoft.com/office/drawing/2014/main" id="{C4BD8BEA-841A-40E1-AD6A-5B12BC3E63C9}"/>
              </a:ext>
            </a:extLst>
          </p:cNvPr>
          <p:cNvSpPr>
            <a:spLocks noEditPoints="1"/>
          </p:cNvSpPr>
          <p:nvPr/>
        </p:nvSpPr>
        <p:spPr bwMode="auto">
          <a:xfrm>
            <a:off x="6846387" y="5061121"/>
            <a:ext cx="293952" cy="276136"/>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89">
            <a:extLst>
              <a:ext uri="{FF2B5EF4-FFF2-40B4-BE49-F238E27FC236}">
                <a16:creationId xmlns:a16="http://schemas.microsoft.com/office/drawing/2014/main" id="{63A4D93C-D422-4395-AF19-29E85D8E3641}"/>
              </a:ext>
            </a:extLst>
          </p:cNvPr>
          <p:cNvSpPr/>
          <p:nvPr/>
        </p:nvSpPr>
        <p:spPr bwMode="auto">
          <a:xfrm>
            <a:off x="8358612" y="2124375"/>
            <a:ext cx="338180" cy="262572"/>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72" name="Freeform 184">
            <a:extLst>
              <a:ext uri="{FF2B5EF4-FFF2-40B4-BE49-F238E27FC236}">
                <a16:creationId xmlns:a16="http://schemas.microsoft.com/office/drawing/2014/main" id="{BF3B714D-7C8E-4D34-9373-9CB8FD048E6E}"/>
              </a:ext>
            </a:extLst>
          </p:cNvPr>
          <p:cNvSpPr/>
          <p:nvPr/>
        </p:nvSpPr>
        <p:spPr bwMode="auto">
          <a:xfrm>
            <a:off x="11058825" y="1973522"/>
            <a:ext cx="306195" cy="305198"/>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F0F6B64-CB1F-48FD-90AA-D45CE597FEF4}"/>
              </a:ext>
            </a:extLst>
          </p:cNvPr>
          <p:cNvSpPr/>
          <p:nvPr/>
        </p:nvSpPr>
        <p:spPr bwMode="auto">
          <a:xfrm>
            <a:off x="11219415" y="4128594"/>
            <a:ext cx="289666" cy="289030"/>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DF4461C5-DD9A-4AB2-83A2-D461902541BF}"/>
              </a:ext>
            </a:extLst>
          </p:cNvPr>
          <p:cNvSpPr/>
          <p:nvPr/>
        </p:nvSpPr>
        <p:spPr bwMode="auto">
          <a:xfrm>
            <a:off x="10625875" y="5709565"/>
            <a:ext cx="296710" cy="31228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3BAB1D4D-017A-4BE5-973B-785DA4BBED82}"/>
              </a:ext>
            </a:extLst>
          </p:cNvPr>
          <p:cNvSpPr/>
          <p:nvPr/>
        </p:nvSpPr>
        <p:spPr bwMode="auto">
          <a:xfrm>
            <a:off x="9705999" y="1365519"/>
            <a:ext cx="423731" cy="35542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93F8577D-E37E-4B4F-869B-EBF68A4DE890}"/>
              </a:ext>
            </a:extLst>
          </p:cNvPr>
          <p:cNvSpPr/>
          <p:nvPr/>
        </p:nvSpPr>
        <p:spPr bwMode="auto">
          <a:xfrm>
            <a:off x="9487422" y="6077423"/>
            <a:ext cx="383205" cy="276423"/>
          </a:xfrm>
          <a:custGeom>
            <a:avLst/>
            <a:gdLst>
              <a:gd name="connsiteX0" fmla="*/ 2844870 w 4688256"/>
              <a:gd name="connsiteY0" fmla="*/ 1440542 h 3381830"/>
              <a:gd name="connsiteX1" fmla="*/ 3095241 w 4688256"/>
              <a:gd name="connsiteY1" fmla="*/ 1690913 h 3381830"/>
              <a:gd name="connsiteX2" fmla="*/ 2844870 w 4688256"/>
              <a:gd name="connsiteY2" fmla="*/ 1941284 h 3381830"/>
              <a:gd name="connsiteX3" fmla="*/ 2594499 w 4688256"/>
              <a:gd name="connsiteY3" fmla="*/ 1690913 h 3381830"/>
              <a:gd name="connsiteX4" fmla="*/ 2844870 w 4688256"/>
              <a:gd name="connsiteY4" fmla="*/ 1440542 h 3381830"/>
              <a:gd name="connsiteX5" fmla="*/ 1843385 w 4688256"/>
              <a:gd name="connsiteY5" fmla="*/ 1440542 h 3381830"/>
              <a:gd name="connsiteX6" fmla="*/ 2093756 w 4688256"/>
              <a:gd name="connsiteY6" fmla="*/ 1690913 h 3381830"/>
              <a:gd name="connsiteX7" fmla="*/ 1843385 w 4688256"/>
              <a:gd name="connsiteY7" fmla="*/ 1941284 h 3381830"/>
              <a:gd name="connsiteX8" fmla="*/ 1593014 w 4688256"/>
              <a:gd name="connsiteY8" fmla="*/ 1690913 h 3381830"/>
              <a:gd name="connsiteX9" fmla="*/ 1843385 w 4688256"/>
              <a:gd name="connsiteY9" fmla="*/ 1440542 h 3381830"/>
              <a:gd name="connsiteX10" fmla="*/ 3082542 w 4688256"/>
              <a:gd name="connsiteY10" fmla="*/ 1 h 3381830"/>
              <a:gd name="connsiteX11" fmla="*/ 4628012 w 4688256"/>
              <a:gd name="connsiteY11" fmla="*/ 1545470 h 3381830"/>
              <a:gd name="connsiteX12" fmla="*/ 4628012 w 4688256"/>
              <a:gd name="connsiteY12" fmla="*/ 1836358 h 3381830"/>
              <a:gd name="connsiteX13" fmla="*/ 3082541 w 4688256"/>
              <a:gd name="connsiteY13" fmla="*/ 3381829 h 3381830"/>
              <a:gd name="connsiteX14" fmla="*/ 2804051 w 4688256"/>
              <a:gd name="connsiteY14" fmla="*/ 3103338 h 3381830"/>
              <a:gd name="connsiteX15" fmla="*/ 4216474 w 4688256"/>
              <a:gd name="connsiteY15" fmla="*/ 1690913 h 3381830"/>
              <a:gd name="connsiteX16" fmla="*/ 2804052 w 4688256"/>
              <a:gd name="connsiteY16" fmla="*/ 278492 h 3381830"/>
              <a:gd name="connsiteX17" fmla="*/ 1605715 w 4688256"/>
              <a:gd name="connsiteY17" fmla="*/ 0 h 3381830"/>
              <a:gd name="connsiteX18" fmla="*/ 1884205 w 4688256"/>
              <a:gd name="connsiteY18" fmla="*/ 278490 h 3381830"/>
              <a:gd name="connsiteX19" fmla="*/ 471782 w 4688256"/>
              <a:gd name="connsiteY19" fmla="*/ 1690914 h 3381830"/>
              <a:gd name="connsiteX20" fmla="*/ 1884206 w 4688256"/>
              <a:gd name="connsiteY20" fmla="*/ 3103339 h 3381830"/>
              <a:gd name="connsiteX21" fmla="*/ 1605716 w 4688256"/>
              <a:gd name="connsiteY21" fmla="*/ 3381830 h 3381830"/>
              <a:gd name="connsiteX22" fmla="*/ 60245 w 4688256"/>
              <a:gd name="connsiteY22" fmla="*/ 1836358 h 3381830"/>
              <a:gd name="connsiteX23" fmla="*/ 60245 w 4688256"/>
              <a:gd name="connsiteY23" fmla="*/ 1545470 h 3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8256" h="3381830">
                <a:moveTo>
                  <a:pt x="2844870" y="1440542"/>
                </a:moveTo>
                <a:cubicBezTo>
                  <a:pt x="2983146" y="1440542"/>
                  <a:pt x="3095241" y="1552637"/>
                  <a:pt x="3095241" y="1690913"/>
                </a:cubicBezTo>
                <a:cubicBezTo>
                  <a:pt x="3095241" y="1829189"/>
                  <a:pt x="2983146" y="1941284"/>
                  <a:pt x="2844870" y="1941284"/>
                </a:cubicBezTo>
                <a:cubicBezTo>
                  <a:pt x="2706594" y="1941284"/>
                  <a:pt x="2594499" y="1829189"/>
                  <a:pt x="2594499" y="1690913"/>
                </a:cubicBezTo>
                <a:cubicBezTo>
                  <a:pt x="2594499" y="1552637"/>
                  <a:pt x="2706594" y="1440542"/>
                  <a:pt x="2844870" y="1440542"/>
                </a:cubicBezTo>
                <a:close/>
                <a:moveTo>
                  <a:pt x="1843385" y="1440542"/>
                </a:moveTo>
                <a:cubicBezTo>
                  <a:pt x="1981661" y="1440542"/>
                  <a:pt x="2093756" y="1552637"/>
                  <a:pt x="2093756" y="1690913"/>
                </a:cubicBezTo>
                <a:cubicBezTo>
                  <a:pt x="2093756" y="1829189"/>
                  <a:pt x="1981661" y="1941284"/>
                  <a:pt x="1843385" y="1941284"/>
                </a:cubicBezTo>
                <a:cubicBezTo>
                  <a:pt x="1705109" y="1941284"/>
                  <a:pt x="1593014" y="1829189"/>
                  <a:pt x="1593014" y="1690913"/>
                </a:cubicBezTo>
                <a:cubicBezTo>
                  <a:pt x="1593014" y="1552637"/>
                  <a:pt x="1705109" y="1440542"/>
                  <a:pt x="1843385" y="1440542"/>
                </a:cubicBezTo>
                <a:close/>
                <a:moveTo>
                  <a:pt x="3082542" y="1"/>
                </a:moveTo>
                <a:lnTo>
                  <a:pt x="4628012" y="1545470"/>
                </a:lnTo>
                <a:cubicBezTo>
                  <a:pt x="4708338" y="1625797"/>
                  <a:pt x="4708338" y="1756032"/>
                  <a:pt x="4628012" y="1836358"/>
                </a:cubicBezTo>
                <a:lnTo>
                  <a:pt x="3082541" y="3381829"/>
                </a:lnTo>
                <a:lnTo>
                  <a:pt x="2804051" y="3103338"/>
                </a:lnTo>
                <a:lnTo>
                  <a:pt x="4216474" y="1690913"/>
                </a:lnTo>
                <a:lnTo>
                  <a:pt x="2804052" y="278492"/>
                </a:lnTo>
                <a:close/>
                <a:moveTo>
                  <a:pt x="1605715" y="0"/>
                </a:moveTo>
                <a:lnTo>
                  <a:pt x="1884205" y="278490"/>
                </a:lnTo>
                <a:lnTo>
                  <a:pt x="471782" y="1690914"/>
                </a:lnTo>
                <a:lnTo>
                  <a:pt x="1884206" y="3103339"/>
                </a:lnTo>
                <a:lnTo>
                  <a:pt x="1605716" y="3381830"/>
                </a:lnTo>
                <a:lnTo>
                  <a:pt x="60245" y="1836358"/>
                </a:lnTo>
                <a:cubicBezTo>
                  <a:pt x="-20082" y="1756032"/>
                  <a:pt x="-20082" y="1625797"/>
                  <a:pt x="60245" y="154547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6FB94410-918E-4F19-B491-C7A6551DC26E}"/>
              </a:ext>
            </a:extLst>
          </p:cNvPr>
          <p:cNvSpPr/>
          <p:nvPr/>
        </p:nvSpPr>
        <p:spPr bwMode="auto">
          <a:xfrm>
            <a:off x="7540315" y="6139918"/>
            <a:ext cx="335620" cy="30889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55D8F5BC-F294-4AA9-B0C3-D87A0D48EAC0}"/>
              </a:ext>
            </a:extLst>
          </p:cNvPr>
          <p:cNvGrpSpPr/>
          <p:nvPr/>
        </p:nvGrpSpPr>
        <p:grpSpPr>
          <a:xfrm>
            <a:off x="6573840" y="1890086"/>
            <a:ext cx="378712" cy="345276"/>
            <a:chOff x="5874818" y="1755972"/>
            <a:chExt cx="4491079" cy="4094571"/>
          </a:xfrm>
          <a:solidFill>
            <a:schemeClr val="accent1"/>
          </a:solidFill>
        </p:grpSpPr>
        <p:grpSp>
          <p:nvGrpSpPr>
            <p:cNvPr id="79" name="Group 78">
              <a:extLst>
                <a:ext uri="{FF2B5EF4-FFF2-40B4-BE49-F238E27FC236}">
                  <a16:creationId xmlns:a16="http://schemas.microsoft.com/office/drawing/2014/main" id="{59C5385F-A3C8-4764-B2CB-978DFE42C077}"/>
                </a:ext>
              </a:extLst>
            </p:cNvPr>
            <p:cNvGrpSpPr/>
            <p:nvPr/>
          </p:nvGrpSpPr>
          <p:grpSpPr>
            <a:xfrm>
              <a:off x="7549869" y="1755972"/>
              <a:ext cx="1140977" cy="4094571"/>
              <a:chOff x="7590329" y="1755972"/>
              <a:chExt cx="1140977" cy="4094571"/>
            </a:xfrm>
            <a:grpFill/>
          </p:grpSpPr>
          <p:sp>
            <p:nvSpPr>
              <p:cNvPr id="87" name="Oval 86">
                <a:extLst>
                  <a:ext uri="{FF2B5EF4-FFF2-40B4-BE49-F238E27FC236}">
                    <a16:creationId xmlns:a16="http://schemas.microsoft.com/office/drawing/2014/main" id="{EC5A3EDF-B619-43A9-BEFA-8854605DD8D4}"/>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D2B79533-D1C1-4893-9FA2-AC9BA53BABCA}"/>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Oval 79">
              <a:extLst>
                <a:ext uri="{FF2B5EF4-FFF2-40B4-BE49-F238E27FC236}">
                  <a16:creationId xmlns:a16="http://schemas.microsoft.com/office/drawing/2014/main" id="{B0DCCD74-4EC1-4424-AEFC-CA669954CE1D}"/>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7C1BD76-822D-4E71-8346-1AF46F4D5A6D}"/>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3686AD6-19CB-49E4-AD19-E66F1C7A6EE9}"/>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CE03A180-4B82-4452-9DB8-F4AAF6E3446D}"/>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CF7A24BD-C5DB-49A0-9558-874D6755F8D3}"/>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D13D787-7538-49C5-932C-BDC5BBD6772C}"/>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D5F25668-99D6-4ACD-AA0C-DEF64D9B2B27}"/>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807A5F4-A976-4142-A79C-D7487259CCCD}"/>
              </a:ext>
            </a:extLst>
          </p:cNvPr>
          <p:cNvCxnSpPr>
            <a:cxnSpLocks/>
            <a:stCxn id="64" idx="6"/>
            <a:endCxn id="65" idx="3"/>
          </p:cNvCxnSpPr>
          <p:nvPr/>
        </p:nvCxnSpPr>
        <p:spPr>
          <a:xfrm flipV="1">
            <a:off x="9978126" y="6088445"/>
            <a:ext cx="575287" cy="13152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176">
            <a:extLst>
              <a:ext uri="{FF2B5EF4-FFF2-40B4-BE49-F238E27FC236}">
                <a16:creationId xmlns:a16="http://schemas.microsoft.com/office/drawing/2014/main" id="{9CBA950E-CE19-4867-899E-5EF944AA77B9}"/>
              </a:ext>
            </a:extLst>
          </p:cNvPr>
          <p:cNvGrpSpPr>
            <a:grpSpLocks noChangeAspect="1"/>
          </p:cNvGrpSpPr>
          <p:nvPr/>
        </p:nvGrpSpPr>
        <p:grpSpPr bwMode="auto">
          <a:xfrm>
            <a:off x="7036524" y="3238977"/>
            <a:ext cx="829592" cy="832858"/>
            <a:chOff x="2233" y="2810"/>
            <a:chExt cx="254" cy="255"/>
          </a:xfrm>
          <a:solidFill>
            <a:schemeClr val="tx2"/>
          </a:solidFill>
        </p:grpSpPr>
        <p:sp>
          <p:nvSpPr>
            <p:cNvPr id="92" name="Freeform 179">
              <a:extLst>
                <a:ext uri="{FF2B5EF4-FFF2-40B4-BE49-F238E27FC236}">
                  <a16:creationId xmlns:a16="http://schemas.microsoft.com/office/drawing/2014/main" id="{CCDDC629-364E-40EA-B881-B6347DAA704D}"/>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80">
              <a:extLst>
                <a:ext uri="{FF2B5EF4-FFF2-40B4-BE49-F238E27FC236}">
                  <a16:creationId xmlns:a16="http://schemas.microsoft.com/office/drawing/2014/main" id="{58415128-3A2E-4391-B488-8FBD74C74424}"/>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5" name="Text Placeholder 4">
            <a:extLst>
              <a:ext uri="{FF2B5EF4-FFF2-40B4-BE49-F238E27FC236}">
                <a16:creationId xmlns:a16="http://schemas.microsoft.com/office/drawing/2014/main" id="{4684B7D5-D7FC-7247-8FAD-91E82D432B43}"/>
              </a:ext>
            </a:extLst>
          </p:cNvPr>
          <p:cNvSpPr txBox="1">
            <a:spLocks/>
          </p:cNvSpPr>
          <p:nvPr/>
        </p:nvSpPr>
        <p:spPr>
          <a:xfrm>
            <a:off x="499592" y="1227670"/>
            <a:ext cx="4878440" cy="46908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Reduce the level of database and storage requirements by implementing a caching layer</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Ideal complement for Azure services like Cosmos DB, AppService, MySQL, Azure SQL, or PostgreSQL</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Deploy within a virtual network to provide enhanced isolation and restrict unwanted network access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Compliant with an industry-leading number of government, industry, and regional standards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Use reserved instances to save up to 55% on Azure Cache for Redis costs</a:t>
            </a:r>
          </a:p>
        </p:txBody>
      </p:sp>
      <p:pic>
        <p:nvPicPr>
          <p:cNvPr id="106" name="Graphic 105">
            <a:extLst>
              <a:ext uri="{FF2B5EF4-FFF2-40B4-BE49-F238E27FC236}">
                <a16:creationId xmlns:a16="http://schemas.microsoft.com/office/drawing/2014/main" id="{503C7554-9970-3441-975B-56D43B8A2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9150" y="2831710"/>
            <a:ext cx="865977" cy="865977"/>
          </a:xfrm>
          <a:prstGeom prst="rect">
            <a:avLst/>
          </a:prstGeom>
        </p:spPr>
      </p:pic>
      <p:pic>
        <p:nvPicPr>
          <p:cNvPr id="107" name="Graphic 106">
            <a:extLst>
              <a:ext uri="{FF2B5EF4-FFF2-40B4-BE49-F238E27FC236}">
                <a16:creationId xmlns:a16="http://schemas.microsoft.com/office/drawing/2014/main" id="{A0DC2B6D-5C31-E44A-B495-14DD836E3C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4855" y="4553633"/>
            <a:ext cx="760780" cy="760780"/>
          </a:xfrm>
          <a:prstGeom prst="rect">
            <a:avLst/>
          </a:prstGeom>
        </p:spPr>
      </p:pic>
      <p:grpSp>
        <p:nvGrpSpPr>
          <p:cNvPr id="91" name="Group 90">
            <a:extLst>
              <a:ext uri="{FF2B5EF4-FFF2-40B4-BE49-F238E27FC236}">
                <a16:creationId xmlns:a16="http://schemas.microsoft.com/office/drawing/2014/main" id="{697798DB-DAC4-4FEC-8537-487B269EE2DC}"/>
              </a:ext>
            </a:extLst>
          </p:cNvPr>
          <p:cNvGrpSpPr/>
          <p:nvPr/>
        </p:nvGrpSpPr>
        <p:grpSpPr>
          <a:xfrm>
            <a:off x="0" y="6497955"/>
            <a:ext cx="12192000" cy="360045"/>
            <a:chOff x="0" y="6497955"/>
            <a:chExt cx="12192000" cy="360045"/>
          </a:xfrm>
        </p:grpSpPr>
        <p:sp>
          <p:nvSpPr>
            <p:cNvPr id="94" name="bk object 17">
              <a:extLst>
                <a:ext uri="{FF2B5EF4-FFF2-40B4-BE49-F238E27FC236}">
                  <a16:creationId xmlns:a16="http://schemas.microsoft.com/office/drawing/2014/main" id="{64CE7A7F-D5BE-481F-8A19-D30DB039F2D7}"/>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6" name="TextBox 95">
              <a:extLst>
                <a:ext uri="{FF2B5EF4-FFF2-40B4-BE49-F238E27FC236}">
                  <a16:creationId xmlns:a16="http://schemas.microsoft.com/office/drawing/2014/main" id="{B2227E19-F4D4-4F9A-AA79-A419932BFC9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880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urope with solid fill">
            <a:extLst>
              <a:ext uri="{FF2B5EF4-FFF2-40B4-BE49-F238E27FC236}">
                <a16:creationId xmlns:a16="http://schemas.microsoft.com/office/drawing/2014/main" id="{3C6C2F74-12E4-4570-AFD2-98589A5E178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922" t="33765" r="5771" b="15555"/>
          <a:stretch/>
        </p:blipFill>
        <p:spPr>
          <a:xfrm>
            <a:off x="6009419" y="1772102"/>
            <a:ext cx="5852614" cy="3787831"/>
          </a:xfrm>
          <a:prstGeom prst="rect">
            <a:avLst/>
          </a:prstGeom>
        </p:spPr>
      </p:pic>
      <p:sp>
        <p:nvSpPr>
          <p:cNvPr id="2" name="Title 1">
            <a:extLst>
              <a:ext uri="{FF2B5EF4-FFF2-40B4-BE49-F238E27FC236}">
                <a16:creationId xmlns:a16="http://schemas.microsoft.com/office/drawing/2014/main" id="{7B26DD36-21A0-436D-A848-35AC3C3B2BF4}"/>
              </a:ext>
            </a:extLst>
          </p:cNvPr>
          <p:cNvSpPr>
            <a:spLocks noGrp="1"/>
          </p:cNvSpPr>
          <p:nvPr>
            <p:ph type="title"/>
          </p:nvPr>
        </p:nvSpPr>
        <p:spPr>
          <a:xfrm>
            <a:off x="588263" y="457200"/>
            <a:ext cx="11078804" cy="553998"/>
          </a:xfrm>
        </p:spPr>
        <p:txBody>
          <a:bodyPr/>
          <a:lstStyle/>
          <a:p>
            <a:r>
              <a:rPr lang="en-US" dirty="0">
                <a:solidFill>
                  <a:srgbClr val="50E6FF"/>
                </a:solidFill>
              </a:rPr>
              <a:t>Depend on built-in enterprise-grade capability </a:t>
            </a:r>
          </a:p>
        </p:txBody>
      </p:sp>
      <p:sp>
        <p:nvSpPr>
          <p:cNvPr id="95" name="Text Placeholder 10">
            <a:extLst>
              <a:ext uri="{FF2B5EF4-FFF2-40B4-BE49-F238E27FC236}">
                <a16:creationId xmlns:a16="http://schemas.microsoft.com/office/drawing/2014/main" id="{53C45815-4580-4FCA-94E3-E5A019451D81}"/>
              </a:ext>
            </a:extLst>
          </p:cNvPr>
          <p:cNvSpPr txBox="1">
            <a:spLocks/>
          </p:cNvSpPr>
          <p:nvPr/>
        </p:nvSpPr>
        <p:spPr>
          <a:xfrm>
            <a:off x="6340948" y="2214527"/>
            <a:ext cx="1863471" cy="762817"/>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latin typeface="Segoe UI Semibold"/>
              </a:rPr>
              <a:t>Active-Active Geo-Replication</a:t>
            </a:r>
            <a:endPar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sp>
        <p:nvSpPr>
          <p:cNvPr id="14" name="Text Placeholder 4">
            <a:extLst>
              <a:ext uri="{FF2B5EF4-FFF2-40B4-BE49-F238E27FC236}">
                <a16:creationId xmlns:a16="http://schemas.microsoft.com/office/drawing/2014/main" id="{F0F17692-0F09-F648-951A-367236AC5062}"/>
              </a:ext>
            </a:extLst>
          </p:cNvPr>
          <p:cNvSpPr txBox="1">
            <a:spLocks/>
          </p:cNvSpPr>
          <p:nvPr/>
        </p:nvSpPr>
        <p:spPr>
          <a:xfrm>
            <a:off x="499591" y="1227670"/>
            <a:ext cx="5310363" cy="46908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All tiers but basic include a redundant pair of virtual machines configured for automatic failover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Take advantage of up to 99.999% availability in the enterprise tiers.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Deploy in a zone-redundant configuration to maximize availability and uptime</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Utilize active geo-replication to create global caches with local latency across regions</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Run Redis on high-capacity </a:t>
            </a:r>
            <a:r>
              <a:rPr lang="en-US" sz="1800" dirty="0" err="1">
                <a:latin typeface="+mn-lt"/>
                <a:cs typeface="Segoe UI" panose="020B0502040204020203" pitchFamily="34" charset="0"/>
              </a:rPr>
              <a:t>NVMe</a:t>
            </a:r>
            <a:r>
              <a:rPr lang="en-US" sz="1800" dirty="0">
                <a:latin typeface="+mn-lt"/>
                <a:cs typeface="Segoe UI" panose="020B0502040204020203" pitchFamily="34" charset="0"/>
              </a:rPr>
              <a:t> storage to create truly massive cache sizes that meet the needs of even the largest organizations</a:t>
            </a:r>
          </a:p>
        </p:txBody>
      </p:sp>
      <p:sp>
        <p:nvSpPr>
          <p:cNvPr id="16" name="Freeform 182">
            <a:extLst>
              <a:ext uri="{FF2B5EF4-FFF2-40B4-BE49-F238E27FC236}">
                <a16:creationId xmlns:a16="http://schemas.microsoft.com/office/drawing/2014/main" id="{A7F0E22B-7C9E-4A4D-82BB-55127482AC66}"/>
              </a:ext>
            </a:extLst>
          </p:cNvPr>
          <p:cNvSpPr>
            <a:spLocks noChangeAspect="1"/>
          </p:cNvSpPr>
          <p:nvPr/>
        </p:nvSpPr>
        <p:spPr bwMode="auto">
          <a:xfrm>
            <a:off x="6648066" y="3687176"/>
            <a:ext cx="212485" cy="2725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82">
            <a:extLst>
              <a:ext uri="{FF2B5EF4-FFF2-40B4-BE49-F238E27FC236}">
                <a16:creationId xmlns:a16="http://schemas.microsoft.com/office/drawing/2014/main" id="{0FC9B98D-3270-5A4C-8DE2-3AB171C8F004}"/>
              </a:ext>
            </a:extLst>
          </p:cNvPr>
          <p:cNvSpPr>
            <a:spLocks noChangeAspect="1"/>
          </p:cNvSpPr>
          <p:nvPr/>
        </p:nvSpPr>
        <p:spPr bwMode="auto">
          <a:xfrm>
            <a:off x="7658499" y="3988935"/>
            <a:ext cx="212485" cy="2725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Text Placeholder 10">
            <a:extLst>
              <a:ext uri="{FF2B5EF4-FFF2-40B4-BE49-F238E27FC236}">
                <a16:creationId xmlns:a16="http://schemas.microsoft.com/office/drawing/2014/main" id="{C9A3FDFC-7550-462A-9800-37D34087D5E9}"/>
              </a:ext>
            </a:extLst>
          </p:cNvPr>
          <p:cNvSpPr txBox="1">
            <a:spLocks/>
          </p:cNvSpPr>
          <p:nvPr/>
        </p:nvSpPr>
        <p:spPr>
          <a:xfrm>
            <a:off x="5809954" y="3987004"/>
            <a:ext cx="1901378" cy="26382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78D4"/>
                </a:solidFill>
                <a:effectLst/>
                <a:uLnTx/>
                <a:uFillTx/>
                <a:ea typeface="+mn-ea"/>
                <a:cs typeface="Segoe UI" panose="020B0502040204020203" pitchFamily="34" charset="0"/>
              </a:rPr>
              <a:t>Region 1</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18" name="Text Placeholder 10">
            <a:extLst>
              <a:ext uri="{FF2B5EF4-FFF2-40B4-BE49-F238E27FC236}">
                <a16:creationId xmlns:a16="http://schemas.microsoft.com/office/drawing/2014/main" id="{32B06E2C-8A50-6C49-866B-F8E306EE6699}"/>
              </a:ext>
            </a:extLst>
          </p:cNvPr>
          <p:cNvSpPr txBox="1">
            <a:spLocks/>
          </p:cNvSpPr>
          <p:nvPr/>
        </p:nvSpPr>
        <p:spPr>
          <a:xfrm>
            <a:off x="6814052" y="4295900"/>
            <a:ext cx="1901378" cy="26382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78D4"/>
                </a:solidFill>
                <a:effectLst/>
                <a:uLnTx/>
                <a:uFillTx/>
                <a:ea typeface="+mn-ea"/>
                <a:cs typeface="Segoe UI" panose="020B0502040204020203" pitchFamily="34" charset="0"/>
              </a:rPr>
              <a:t>Region 2</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23" name="Text Placeholder 10">
            <a:extLst>
              <a:ext uri="{FF2B5EF4-FFF2-40B4-BE49-F238E27FC236}">
                <a16:creationId xmlns:a16="http://schemas.microsoft.com/office/drawing/2014/main" id="{D293ACA6-68E0-7241-96F7-363C4E28CB4C}"/>
              </a:ext>
            </a:extLst>
          </p:cNvPr>
          <p:cNvSpPr txBox="1">
            <a:spLocks/>
          </p:cNvSpPr>
          <p:nvPr/>
        </p:nvSpPr>
        <p:spPr>
          <a:xfrm>
            <a:off x="5810276" y="3473105"/>
            <a:ext cx="1901378" cy="37353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ea typeface="+mn-ea"/>
                <a:cs typeface="Segoe UI" panose="020B0502040204020203" pitchFamily="34" charset="0"/>
              </a:rPr>
              <a:t>Primary</a:t>
            </a:r>
            <a:endParaRPr kumimoji="0" lang="en-US" sz="14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24" name="Text Placeholder 10">
            <a:extLst>
              <a:ext uri="{FF2B5EF4-FFF2-40B4-BE49-F238E27FC236}">
                <a16:creationId xmlns:a16="http://schemas.microsoft.com/office/drawing/2014/main" id="{86F50EE1-7849-E144-B79A-C29555C114BE}"/>
              </a:ext>
            </a:extLst>
          </p:cNvPr>
          <p:cNvSpPr txBox="1">
            <a:spLocks/>
          </p:cNvSpPr>
          <p:nvPr/>
        </p:nvSpPr>
        <p:spPr>
          <a:xfrm>
            <a:off x="6814052" y="3760229"/>
            <a:ext cx="1901378" cy="37353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200" dirty="0">
                <a:solidFill>
                  <a:prstClr val="black"/>
                </a:solidFill>
              </a:rPr>
              <a:t>Replica</a:t>
            </a:r>
            <a:endParaRPr kumimoji="0" lang="en-US" sz="14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3" name="Freeform 2">
            <a:extLst>
              <a:ext uri="{FF2B5EF4-FFF2-40B4-BE49-F238E27FC236}">
                <a16:creationId xmlns:a16="http://schemas.microsoft.com/office/drawing/2014/main" id="{446AAA8F-FCC3-F343-924E-F6E63CB793AB}"/>
              </a:ext>
            </a:extLst>
          </p:cNvPr>
          <p:cNvSpPr/>
          <p:nvPr/>
        </p:nvSpPr>
        <p:spPr bwMode="auto">
          <a:xfrm>
            <a:off x="6754308" y="2782077"/>
            <a:ext cx="1036753" cy="988455"/>
          </a:xfrm>
          <a:custGeom>
            <a:avLst/>
            <a:gdLst>
              <a:gd name="connsiteX0" fmla="*/ 0 w 3099460"/>
              <a:gd name="connsiteY0" fmla="*/ 688769 h 1140031"/>
              <a:gd name="connsiteX1" fmla="*/ 0 w 3099460"/>
              <a:gd name="connsiteY1" fmla="*/ 0 h 1140031"/>
              <a:gd name="connsiteX2" fmla="*/ 3099460 w 3099460"/>
              <a:gd name="connsiteY2" fmla="*/ 0 h 1140031"/>
              <a:gd name="connsiteX3" fmla="*/ 3099460 w 3099460"/>
              <a:gd name="connsiteY3" fmla="*/ 332509 h 1140031"/>
              <a:gd name="connsiteX4" fmla="*/ 3099460 w 3099460"/>
              <a:gd name="connsiteY4" fmla="*/ 1140031 h 114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9460" h="1140031">
                <a:moveTo>
                  <a:pt x="0" y="688769"/>
                </a:moveTo>
                <a:lnTo>
                  <a:pt x="0" y="0"/>
                </a:lnTo>
                <a:lnTo>
                  <a:pt x="3099460" y="0"/>
                </a:lnTo>
                <a:lnTo>
                  <a:pt x="3099460" y="332509"/>
                </a:lnTo>
                <a:lnTo>
                  <a:pt x="3099460" y="1140031"/>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A629755-F6EF-46E4-B1C1-8F6185EF3A48}"/>
              </a:ext>
            </a:extLst>
          </p:cNvPr>
          <p:cNvGrpSpPr/>
          <p:nvPr/>
        </p:nvGrpSpPr>
        <p:grpSpPr>
          <a:xfrm>
            <a:off x="0" y="6497955"/>
            <a:ext cx="12192000" cy="360045"/>
            <a:chOff x="0" y="6497955"/>
            <a:chExt cx="12192000" cy="360045"/>
          </a:xfrm>
        </p:grpSpPr>
        <p:sp>
          <p:nvSpPr>
            <p:cNvPr id="15" name="bk object 17">
              <a:extLst>
                <a:ext uri="{FF2B5EF4-FFF2-40B4-BE49-F238E27FC236}">
                  <a16:creationId xmlns:a16="http://schemas.microsoft.com/office/drawing/2014/main" id="{139A6589-6B86-4906-B0A2-73022F92611C}"/>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9" name="TextBox 18">
              <a:extLst>
                <a:ext uri="{FF2B5EF4-FFF2-40B4-BE49-F238E27FC236}">
                  <a16:creationId xmlns:a16="http://schemas.microsoft.com/office/drawing/2014/main" id="{0AB8B587-11CA-43FF-B955-84C1967DDC2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12449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90B3C6-0BB8-6642-B713-549926E96213}"/>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0FBC8ED2-D130-2249-AEA7-03366735F959}"/>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solidFill>
              </a:rPr>
              <a:t>Azure Cache for Redis is an efficient session store solution</a:t>
            </a:r>
          </a:p>
        </p:txBody>
      </p:sp>
      <p:cxnSp>
        <p:nvCxnSpPr>
          <p:cNvPr id="14" name="Straight Connector 13">
            <a:extLst>
              <a:ext uri="{FF2B5EF4-FFF2-40B4-BE49-F238E27FC236}">
                <a16:creationId xmlns:a16="http://schemas.microsoft.com/office/drawing/2014/main" id="{313C1337-06AD-6447-B347-A239C4426C7A}"/>
              </a:ext>
            </a:extLst>
          </p:cNvPr>
          <p:cNvCxnSpPr/>
          <p:nvPr/>
        </p:nvCxnSpPr>
        <p:spPr>
          <a:xfrm>
            <a:off x="2840855" y="556468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78A392-7BB4-AA47-8373-0BBF53F26C37}"/>
              </a:ext>
            </a:extLst>
          </p:cNvPr>
          <p:cNvSpPr/>
          <p:nvPr/>
        </p:nvSpPr>
        <p:spPr>
          <a:xfrm>
            <a:off x="3012559" y="5656196"/>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GEICO uses Azure Cache for Redis to store insurance quotes for customers shopping online</a:t>
            </a:r>
          </a:p>
        </p:txBody>
      </p:sp>
      <p:sp>
        <p:nvSpPr>
          <p:cNvPr id="16" name="Text Placeholder 3">
            <a:extLst>
              <a:ext uri="{FF2B5EF4-FFF2-40B4-BE49-F238E27FC236}">
                <a16:creationId xmlns:a16="http://schemas.microsoft.com/office/drawing/2014/main" id="{85517D8F-A8F5-9048-B1D4-529A0BBE1532}"/>
              </a:ext>
            </a:extLst>
          </p:cNvPr>
          <p:cNvSpPr txBox="1">
            <a:spLocks/>
          </p:cNvSpPr>
          <p:nvPr/>
        </p:nvSpPr>
        <p:spPr>
          <a:xfrm>
            <a:off x="644659" y="1649075"/>
            <a:ext cx="4733250" cy="23083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eCommerce shopping carts </a:t>
            </a:r>
          </a:p>
          <a:p>
            <a:pPr marL="0" indent="0">
              <a:spcBef>
                <a:spcPts val="1200"/>
              </a:spcBef>
              <a:buNone/>
            </a:pPr>
            <a:r>
              <a:rPr lang="en-US" sz="1600" dirty="0">
                <a:solidFill>
                  <a:schemeClr val="accent1"/>
                </a:solidFill>
                <a:latin typeface="+mn-lt"/>
              </a:rPr>
              <a:t>Storing user cookies</a:t>
            </a:r>
          </a:p>
          <a:p>
            <a:pPr marL="0" indent="0">
              <a:spcBef>
                <a:spcPts val="1200"/>
              </a:spcBef>
              <a:buNone/>
            </a:pPr>
            <a:r>
              <a:rPr lang="en-US" sz="1600" dirty="0">
                <a:solidFill>
                  <a:schemeClr val="accent1"/>
                </a:solidFill>
                <a:latin typeface="+mn-lt"/>
              </a:rPr>
              <a:t>User login and session state</a:t>
            </a:r>
          </a:p>
          <a:p>
            <a:pPr marL="0" indent="0">
              <a:spcBef>
                <a:spcPts val="1200"/>
              </a:spcBef>
              <a:buNone/>
            </a:pPr>
            <a:r>
              <a:rPr lang="en-US" sz="1600" dirty="0">
                <a:solidFill>
                  <a:schemeClr val="accent1"/>
                </a:solidFill>
                <a:latin typeface="+mn-lt"/>
              </a:rPr>
              <a:t>Customized pricing quotes</a:t>
            </a:r>
          </a:p>
          <a:p>
            <a:pPr marL="0" indent="0">
              <a:spcBef>
                <a:spcPts val="1200"/>
              </a:spcBef>
              <a:buNone/>
            </a:pPr>
            <a:r>
              <a:rPr lang="en-US" sz="1600" dirty="0">
                <a:solidFill>
                  <a:schemeClr val="accent1"/>
                </a:solidFill>
                <a:latin typeface="+mn-lt"/>
              </a:rPr>
              <a:t>IoT telemetry</a:t>
            </a:r>
          </a:p>
        </p:txBody>
      </p:sp>
      <p:sp>
        <p:nvSpPr>
          <p:cNvPr id="17" name="TextBox 16">
            <a:extLst>
              <a:ext uri="{FF2B5EF4-FFF2-40B4-BE49-F238E27FC236}">
                <a16:creationId xmlns:a16="http://schemas.microsoft.com/office/drawing/2014/main" id="{661285DB-B63A-814F-AB66-C88BD88A251C}"/>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pic>
        <p:nvPicPr>
          <p:cNvPr id="5" name="Picture 4">
            <a:extLst>
              <a:ext uri="{FF2B5EF4-FFF2-40B4-BE49-F238E27FC236}">
                <a16:creationId xmlns:a16="http://schemas.microsoft.com/office/drawing/2014/main" id="{305698C4-218D-224D-9F43-C3B0B790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16" y="5438662"/>
            <a:ext cx="1852583" cy="1042078"/>
          </a:xfrm>
          <a:prstGeom prst="rect">
            <a:avLst/>
          </a:prstGeom>
        </p:spPr>
      </p:pic>
      <p:grpSp>
        <p:nvGrpSpPr>
          <p:cNvPr id="2" name="Group 1">
            <a:extLst>
              <a:ext uri="{FF2B5EF4-FFF2-40B4-BE49-F238E27FC236}">
                <a16:creationId xmlns:a16="http://schemas.microsoft.com/office/drawing/2014/main" id="{7B924872-9A1A-4F3D-BCBC-62475E315D75}"/>
              </a:ext>
            </a:extLst>
          </p:cNvPr>
          <p:cNvGrpSpPr/>
          <p:nvPr/>
        </p:nvGrpSpPr>
        <p:grpSpPr>
          <a:xfrm>
            <a:off x="6941604" y="2331493"/>
            <a:ext cx="4579374" cy="2987132"/>
            <a:chOff x="6941604" y="2331493"/>
            <a:chExt cx="4579374" cy="2987132"/>
          </a:xfrm>
        </p:grpSpPr>
        <p:grpSp>
          <p:nvGrpSpPr>
            <p:cNvPr id="20" name="Group 19">
              <a:extLst>
                <a:ext uri="{FF2B5EF4-FFF2-40B4-BE49-F238E27FC236}">
                  <a16:creationId xmlns:a16="http://schemas.microsoft.com/office/drawing/2014/main" id="{5D3B37D5-DD17-4C47-A076-8340060EC33F}"/>
                </a:ext>
              </a:extLst>
            </p:cNvPr>
            <p:cNvGrpSpPr/>
            <p:nvPr/>
          </p:nvGrpSpPr>
          <p:grpSpPr>
            <a:xfrm>
              <a:off x="7097568" y="2577951"/>
              <a:ext cx="332781" cy="249586"/>
              <a:chOff x="6318793" y="2765086"/>
              <a:chExt cx="495300" cy="371476"/>
            </a:xfrm>
          </p:grpSpPr>
          <p:sp>
            <p:nvSpPr>
              <p:cNvPr id="21" name="AutoShape 173">
                <a:extLst>
                  <a:ext uri="{FF2B5EF4-FFF2-40B4-BE49-F238E27FC236}">
                    <a16:creationId xmlns:a16="http://schemas.microsoft.com/office/drawing/2014/main" id="{290B0C26-9FF9-194E-92E0-5A9E6B91A809}"/>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5">
                <a:extLst>
                  <a:ext uri="{FF2B5EF4-FFF2-40B4-BE49-F238E27FC236}">
                    <a16:creationId xmlns:a16="http://schemas.microsoft.com/office/drawing/2014/main" id="{F16137ED-0F28-F941-B607-3F18CCF095CF}"/>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Rectangle 176">
                <a:extLst>
                  <a:ext uri="{FF2B5EF4-FFF2-40B4-BE49-F238E27FC236}">
                    <a16:creationId xmlns:a16="http://schemas.microsoft.com/office/drawing/2014/main" id="{9012005D-0C10-4D4C-8015-62047DC78F81}"/>
                  </a:ext>
                </a:extLst>
              </p:cNvPr>
              <p:cNvSpPr>
                <a:spLocks noChangeArrowheads="1"/>
              </p:cNvSpPr>
              <p:nvPr/>
            </p:nvSpPr>
            <p:spPr bwMode="auto">
              <a:xfrm>
                <a:off x="6318793" y="2811124"/>
                <a:ext cx="495300" cy="325438"/>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7">
                <a:extLst>
                  <a:ext uri="{FF2B5EF4-FFF2-40B4-BE49-F238E27FC236}">
                    <a16:creationId xmlns:a16="http://schemas.microsoft.com/office/drawing/2014/main" id="{E24EA2BA-A410-294A-8F40-D700742496C3}"/>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8">
                <a:extLst>
                  <a:ext uri="{FF2B5EF4-FFF2-40B4-BE49-F238E27FC236}">
                    <a16:creationId xmlns:a16="http://schemas.microsoft.com/office/drawing/2014/main" id="{8B81161A-597D-8A45-B2AE-EF27952B7FD5}"/>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6" name="Oval 179">
                <a:extLst>
                  <a:ext uri="{FF2B5EF4-FFF2-40B4-BE49-F238E27FC236}">
                    <a16:creationId xmlns:a16="http://schemas.microsoft.com/office/drawing/2014/main" id="{F5F99230-9D9D-5E46-B3DA-A1F174C98DDD}"/>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pic>
          <p:nvPicPr>
            <p:cNvPr id="54" name="Graphic 53">
              <a:extLst>
                <a:ext uri="{FF2B5EF4-FFF2-40B4-BE49-F238E27FC236}">
                  <a16:creationId xmlns:a16="http://schemas.microsoft.com/office/drawing/2014/main" id="{211881E4-4D26-284C-A1FA-3C373A3A6C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891" y="3565035"/>
              <a:ext cx="393193" cy="393193"/>
            </a:xfrm>
            <a:prstGeom prst="rect">
              <a:avLst/>
            </a:prstGeom>
          </p:spPr>
        </p:pic>
        <p:sp>
          <p:nvSpPr>
            <p:cNvPr id="60" name="TextBox 59">
              <a:extLst>
                <a:ext uri="{FF2B5EF4-FFF2-40B4-BE49-F238E27FC236}">
                  <a16:creationId xmlns:a16="http://schemas.microsoft.com/office/drawing/2014/main" id="{23A0D02F-B151-4542-99A5-BB86CFB051A3}"/>
                </a:ext>
              </a:extLst>
            </p:cNvPr>
            <p:cNvSpPr txBox="1"/>
            <p:nvPr/>
          </p:nvSpPr>
          <p:spPr>
            <a:xfrm>
              <a:off x="6941604" y="2875533"/>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64" name="TextBox 63">
              <a:extLst>
                <a:ext uri="{FF2B5EF4-FFF2-40B4-BE49-F238E27FC236}">
                  <a16:creationId xmlns:a16="http://schemas.microsoft.com/office/drawing/2014/main" id="{D2B47C96-BDEA-EF4C-9C3E-C15F9F72896A}"/>
                </a:ext>
              </a:extLst>
            </p:cNvPr>
            <p:cNvSpPr txBox="1"/>
            <p:nvPr/>
          </p:nvSpPr>
          <p:spPr>
            <a:xfrm>
              <a:off x="10469377" y="3980415"/>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cxnSp>
          <p:nvCxnSpPr>
            <p:cNvPr id="71" name="Straight Arrow Connector 70">
              <a:extLst>
                <a:ext uri="{FF2B5EF4-FFF2-40B4-BE49-F238E27FC236}">
                  <a16:creationId xmlns:a16="http://schemas.microsoft.com/office/drawing/2014/main" id="{A014422A-C172-9F42-9436-0798F15472F5}"/>
                </a:ext>
              </a:extLst>
            </p:cNvPr>
            <p:cNvCxnSpPr>
              <a:cxnSpLocks/>
            </p:cNvCxnSpPr>
            <p:nvPr/>
          </p:nvCxnSpPr>
          <p:spPr>
            <a:xfrm>
              <a:off x="7543926" y="2702743"/>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F5634D4-9D3F-C140-8A3F-5197A32795FC}"/>
                </a:ext>
              </a:extLst>
            </p:cNvPr>
            <p:cNvCxnSpPr>
              <a:cxnSpLocks/>
            </p:cNvCxnSpPr>
            <p:nvPr/>
          </p:nvCxnSpPr>
          <p:spPr>
            <a:xfrm>
              <a:off x="8948420" y="2702743"/>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72522D1-103F-444E-8B2C-459C007783F8}"/>
                </a:ext>
              </a:extLst>
            </p:cNvPr>
            <p:cNvSpPr/>
            <p:nvPr/>
          </p:nvSpPr>
          <p:spPr bwMode="auto">
            <a:xfrm>
              <a:off x="10202764" y="2331493"/>
              <a:ext cx="1318214" cy="2987132"/>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a:extLst>
                <a:ext uri="{FF2B5EF4-FFF2-40B4-BE49-F238E27FC236}">
                  <a16:creationId xmlns:a16="http://schemas.microsoft.com/office/drawing/2014/main" id="{72191E3F-FDD0-CA48-AC70-EBBF494485E1}"/>
                </a:ext>
              </a:extLst>
            </p:cNvPr>
            <p:cNvGrpSpPr>
              <a:grpSpLocks noChangeAspect="1"/>
            </p:cNvGrpSpPr>
            <p:nvPr/>
          </p:nvGrpSpPr>
          <p:grpSpPr>
            <a:xfrm>
              <a:off x="8425405" y="2626846"/>
              <a:ext cx="338114" cy="148645"/>
              <a:chOff x="10179061" y="2638425"/>
              <a:chExt cx="503238" cy="221238"/>
            </a:xfrm>
          </p:grpSpPr>
          <p:sp>
            <p:nvSpPr>
              <p:cNvPr id="126" name="Freeform 203">
                <a:extLst>
                  <a:ext uri="{FF2B5EF4-FFF2-40B4-BE49-F238E27FC236}">
                    <a16:creationId xmlns:a16="http://schemas.microsoft.com/office/drawing/2014/main" id="{3766A07B-B0C0-5A48-9D04-BC1F19A7F8F4}"/>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7" name="Line 204">
                <a:extLst>
                  <a:ext uri="{FF2B5EF4-FFF2-40B4-BE49-F238E27FC236}">
                    <a16:creationId xmlns:a16="http://schemas.microsoft.com/office/drawing/2014/main" id="{B82FCE10-A29B-554D-9EF5-49F1C04D3DA3}"/>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8" name="Freeform 205">
                <a:extLst>
                  <a:ext uri="{FF2B5EF4-FFF2-40B4-BE49-F238E27FC236}">
                    <a16:creationId xmlns:a16="http://schemas.microsoft.com/office/drawing/2014/main" id="{A15D6C05-DFF2-934F-BA07-6E29363DB11E}"/>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9" name="Freeform 206">
                <a:extLst>
                  <a:ext uri="{FF2B5EF4-FFF2-40B4-BE49-F238E27FC236}">
                    <a16:creationId xmlns:a16="http://schemas.microsoft.com/office/drawing/2014/main" id="{465FA5B7-255E-B14B-B234-4328B6281634}"/>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0" name="Freeform 207">
                <a:extLst>
                  <a:ext uri="{FF2B5EF4-FFF2-40B4-BE49-F238E27FC236}">
                    <a16:creationId xmlns:a16="http://schemas.microsoft.com/office/drawing/2014/main" id="{ACAFEE7A-9CB6-0C4A-BFB8-81B7DC38AC35}"/>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1" name="Freeform 208">
                <a:extLst>
                  <a:ext uri="{FF2B5EF4-FFF2-40B4-BE49-F238E27FC236}">
                    <a16:creationId xmlns:a16="http://schemas.microsoft.com/office/drawing/2014/main" id="{1744A122-64E5-244F-BA45-D763775CB80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2" name="Freeform 209">
                <a:extLst>
                  <a:ext uri="{FF2B5EF4-FFF2-40B4-BE49-F238E27FC236}">
                    <a16:creationId xmlns:a16="http://schemas.microsoft.com/office/drawing/2014/main" id="{45908504-1E44-4C4E-BFCA-042FEDF689D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3" name="Freeform 210">
                <a:extLst>
                  <a:ext uri="{FF2B5EF4-FFF2-40B4-BE49-F238E27FC236}">
                    <a16:creationId xmlns:a16="http://schemas.microsoft.com/office/drawing/2014/main" id="{6E5A7297-D5A9-DB4D-A537-F1C91D98083E}"/>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34" name="TextBox 133">
              <a:extLst>
                <a:ext uri="{FF2B5EF4-FFF2-40B4-BE49-F238E27FC236}">
                  <a16:creationId xmlns:a16="http://schemas.microsoft.com/office/drawing/2014/main" id="{B912EB6F-B362-2D41-946B-B3D22269CA4B}"/>
                </a:ext>
              </a:extLst>
            </p:cNvPr>
            <p:cNvSpPr txBox="1"/>
            <p:nvPr/>
          </p:nvSpPr>
          <p:spPr>
            <a:xfrm>
              <a:off x="8217277" y="2879319"/>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grpSp>
          <p:nvGrpSpPr>
            <p:cNvPr id="135" name="Group 134">
              <a:extLst>
                <a:ext uri="{FF2B5EF4-FFF2-40B4-BE49-F238E27FC236}">
                  <a16:creationId xmlns:a16="http://schemas.microsoft.com/office/drawing/2014/main" id="{DC31DA1D-5AAC-D745-84A6-1B8866DDCD5C}"/>
                </a:ext>
              </a:extLst>
            </p:cNvPr>
            <p:cNvGrpSpPr/>
            <p:nvPr/>
          </p:nvGrpSpPr>
          <p:grpSpPr>
            <a:xfrm>
              <a:off x="7097568" y="3632051"/>
              <a:ext cx="332781" cy="249586"/>
              <a:chOff x="6318793" y="2765086"/>
              <a:chExt cx="495300" cy="371476"/>
            </a:xfrm>
          </p:grpSpPr>
          <p:sp>
            <p:nvSpPr>
              <p:cNvPr id="136" name="AutoShape 173">
                <a:extLst>
                  <a:ext uri="{FF2B5EF4-FFF2-40B4-BE49-F238E27FC236}">
                    <a16:creationId xmlns:a16="http://schemas.microsoft.com/office/drawing/2014/main" id="{63725550-ABF9-D448-9C60-5204D746D78D}"/>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7" name="Rectangle 175">
                <a:extLst>
                  <a:ext uri="{FF2B5EF4-FFF2-40B4-BE49-F238E27FC236}">
                    <a16:creationId xmlns:a16="http://schemas.microsoft.com/office/drawing/2014/main" id="{45C8AB0B-98F9-4E42-A375-E42EE0CD92DB}"/>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8" name="Rectangle 176">
                <a:extLst>
                  <a:ext uri="{FF2B5EF4-FFF2-40B4-BE49-F238E27FC236}">
                    <a16:creationId xmlns:a16="http://schemas.microsoft.com/office/drawing/2014/main" id="{A6897247-42AD-5B4A-8BF0-8F2965ECE59A}"/>
                  </a:ext>
                </a:extLst>
              </p:cNvPr>
              <p:cNvSpPr>
                <a:spLocks noChangeArrowheads="1"/>
              </p:cNvSpPr>
              <p:nvPr/>
            </p:nvSpPr>
            <p:spPr bwMode="auto">
              <a:xfrm>
                <a:off x="6318793" y="2811124"/>
                <a:ext cx="495300" cy="325438"/>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9" name="Oval 177">
                <a:extLst>
                  <a:ext uri="{FF2B5EF4-FFF2-40B4-BE49-F238E27FC236}">
                    <a16:creationId xmlns:a16="http://schemas.microsoft.com/office/drawing/2014/main" id="{850EB7EA-8B7F-3243-B236-B79BD60741E2}"/>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0" name="Oval 178">
                <a:extLst>
                  <a:ext uri="{FF2B5EF4-FFF2-40B4-BE49-F238E27FC236}">
                    <a16:creationId xmlns:a16="http://schemas.microsoft.com/office/drawing/2014/main" id="{81CB7A04-53B3-CF46-9C74-52FEE09B9C59}"/>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1" name="Oval 179">
                <a:extLst>
                  <a:ext uri="{FF2B5EF4-FFF2-40B4-BE49-F238E27FC236}">
                    <a16:creationId xmlns:a16="http://schemas.microsoft.com/office/drawing/2014/main" id="{E1CF5146-8010-F741-8E91-3DF4EC0D5E73}"/>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42" name="TextBox 141">
              <a:extLst>
                <a:ext uri="{FF2B5EF4-FFF2-40B4-BE49-F238E27FC236}">
                  <a16:creationId xmlns:a16="http://schemas.microsoft.com/office/drawing/2014/main" id="{66A23772-FF2E-1844-BF4E-C65805B1743B}"/>
                </a:ext>
              </a:extLst>
            </p:cNvPr>
            <p:cNvSpPr txBox="1"/>
            <p:nvPr/>
          </p:nvSpPr>
          <p:spPr>
            <a:xfrm>
              <a:off x="6941604" y="3929633"/>
              <a:ext cx="602322" cy="138499"/>
            </a:xfrm>
            <a:prstGeom prst="rect">
              <a:avLst/>
            </a:prstGeom>
            <a:noFill/>
          </p:spPr>
          <p:txBody>
            <a:bodyPr wrap="square" lIns="0" tIns="0" rIns="0" bIns="0" rtlCol="0">
              <a:spAutoFit/>
            </a:bodyPr>
            <a:lstStyle/>
            <a:p>
              <a:pPr algn="ctr"/>
              <a:r>
                <a:rPr lang="en-US" sz="900" dirty="0">
                  <a:latin typeface="+mj-lt"/>
                </a:rPr>
                <a:t>Browser</a:t>
              </a:r>
            </a:p>
          </p:txBody>
        </p:sp>
        <p:cxnSp>
          <p:nvCxnSpPr>
            <p:cNvPr id="143" name="Straight Arrow Connector 142">
              <a:extLst>
                <a:ext uri="{FF2B5EF4-FFF2-40B4-BE49-F238E27FC236}">
                  <a16:creationId xmlns:a16="http://schemas.microsoft.com/office/drawing/2014/main" id="{29F91BF9-71D7-1F48-B681-31F27C55CB26}"/>
                </a:ext>
              </a:extLst>
            </p:cNvPr>
            <p:cNvCxnSpPr>
              <a:cxnSpLocks/>
            </p:cNvCxnSpPr>
            <p:nvPr/>
          </p:nvCxnSpPr>
          <p:spPr>
            <a:xfrm>
              <a:off x="7543926" y="3756843"/>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73DB268-04CD-9D44-AA5E-3F35090FF916}"/>
                </a:ext>
              </a:extLst>
            </p:cNvPr>
            <p:cNvCxnSpPr>
              <a:cxnSpLocks/>
            </p:cNvCxnSpPr>
            <p:nvPr/>
          </p:nvCxnSpPr>
          <p:spPr>
            <a:xfrm>
              <a:off x="8948420" y="3756843"/>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13545E5C-07B0-2846-99B3-3BA1841080F4}"/>
                </a:ext>
              </a:extLst>
            </p:cNvPr>
            <p:cNvGrpSpPr>
              <a:grpSpLocks noChangeAspect="1"/>
            </p:cNvGrpSpPr>
            <p:nvPr/>
          </p:nvGrpSpPr>
          <p:grpSpPr>
            <a:xfrm>
              <a:off x="8425405" y="3680946"/>
              <a:ext cx="338114" cy="148645"/>
              <a:chOff x="10179061" y="2638425"/>
              <a:chExt cx="503238" cy="221238"/>
            </a:xfrm>
          </p:grpSpPr>
          <p:sp>
            <p:nvSpPr>
              <p:cNvPr id="146" name="Freeform 203">
                <a:extLst>
                  <a:ext uri="{FF2B5EF4-FFF2-40B4-BE49-F238E27FC236}">
                    <a16:creationId xmlns:a16="http://schemas.microsoft.com/office/drawing/2014/main" id="{BBAB2DB1-72F7-FB4E-9A35-1A92053AAC3A}"/>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7" name="Line 204">
                <a:extLst>
                  <a:ext uri="{FF2B5EF4-FFF2-40B4-BE49-F238E27FC236}">
                    <a16:creationId xmlns:a16="http://schemas.microsoft.com/office/drawing/2014/main" id="{FA118D8D-F32B-5F4B-8CED-B58939B26990}"/>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8" name="Freeform 205">
                <a:extLst>
                  <a:ext uri="{FF2B5EF4-FFF2-40B4-BE49-F238E27FC236}">
                    <a16:creationId xmlns:a16="http://schemas.microsoft.com/office/drawing/2014/main" id="{2B0B4AEF-E3EB-DB45-B50F-9A80E586314F}"/>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9" name="Freeform 206">
                <a:extLst>
                  <a:ext uri="{FF2B5EF4-FFF2-40B4-BE49-F238E27FC236}">
                    <a16:creationId xmlns:a16="http://schemas.microsoft.com/office/drawing/2014/main" id="{92BC25F8-0697-2A4B-9AB9-CDB6564848F5}"/>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0" name="Freeform 207">
                <a:extLst>
                  <a:ext uri="{FF2B5EF4-FFF2-40B4-BE49-F238E27FC236}">
                    <a16:creationId xmlns:a16="http://schemas.microsoft.com/office/drawing/2014/main" id="{21816C81-08A4-944B-A949-0ED88A9B88D9}"/>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1" name="Freeform 208">
                <a:extLst>
                  <a:ext uri="{FF2B5EF4-FFF2-40B4-BE49-F238E27FC236}">
                    <a16:creationId xmlns:a16="http://schemas.microsoft.com/office/drawing/2014/main" id="{20E29DC7-7A3E-E146-8E23-434C825E948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2" name="Freeform 209">
                <a:extLst>
                  <a:ext uri="{FF2B5EF4-FFF2-40B4-BE49-F238E27FC236}">
                    <a16:creationId xmlns:a16="http://schemas.microsoft.com/office/drawing/2014/main" id="{3D319288-04C4-6148-A04E-C99048084E3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3" name="Freeform 210">
                <a:extLst>
                  <a:ext uri="{FF2B5EF4-FFF2-40B4-BE49-F238E27FC236}">
                    <a16:creationId xmlns:a16="http://schemas.microsoft.com/office/drawing/2014/main" id="{B9AA57CD-B902-284B-9366-38F098B26DB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54" name="TextBox 153">
              <a:extLst>
                <a:ext uri="{FF2B5EF4-FFF2-40B4-BE49-F238E27FC236}">
                  <a16:creationId xmlns:a16="http://schemas.microsoft.com/office/drawing/2014/main" id="{76BC5C98-57AC-F34E-8E62-A9091A312D39}"/>
                </a:ext>
              </a:extLst>
            </p:cNvPr>
            <p:cNvSpPr txBox="1"/>
            <p:nvPr/>
          </p:nvSpPr>
          <p:spPr>
            <a:xfrm>
              <a:off x="8217277" y="3933419"/>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grpSp>
          <p:nvGrpSpPr>
            <p:cNvPr id="155" name="Group 154">
              <a:extLst>
                <a:ext uri="{FF2B5EF4-FFF2-40B4-BE49-F238E27FC236}">
                  <a16:creationId xmlns:a16="http://schemas.microsoft.com/office/drawing/2014/main" id="{42FD6382-E92D-8744-86B9-1419ADF3C36C}"/>
                </a:ext>
              </a:extLst>
            </p:cNvPr>
            <p:cNvGrpSpPr/>
            <p:nvPr/>
          </p:nvGrpSpPr>
          <p:grpSpPr>
            <a:xfrm>
              <a:off x="7097568" y="4684916"/>
              <a:ext cx="332781" cy="249586"/>
              <a:chOff x="6318793" y="2765086"/>
              <a:chExt cx="495300" cy="371476"/>
            </a:xfrm>
          </p:grpSpPr>
          <p:sp>
            <p:nvSpPr>
              <p:cNvPr id="156" name="AutoShape 173">
                <a:extLst>
                  <a:ext uri="{FF2B5EF4-FFF2-40B4-BE49-F238E27FC236}">
                    <a16:creationId xmlns:a16="http://schemas.microsoft.com/office/drawing/2014/main" id="{6058ECE6-5C9A-DF4C-9B3E-CB4460A9D298}"/>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7" name="Rectangle 175">
                <a:extLst>
                  <a:ext uri="{FF2B5EF4-FFF2-40B4-BE49-F238E27FC236}">
                    <a16:creationId xmlns:a16="http://schemas.microsoft.com/office/drawing/2014/main" id="{8313E3F7-BEB3-A547-AC82-381DA726A6BF}"/>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8" name="Rectangle 176">
                <a:extLst>
                  <a:ext uri="{FF2B5EF4-FFF2-40B4-BE49-F238E27FC236}">
                    <a16:creationId xmlns:a16="http://schemas.microsoft.com/office/drawing/2014/main" id="{8C85E72C-A1E0-BC4A-A38C-B27D829994F2}"/>
                  </a:ext>
                </a:extLst>
              </p:cNvPr>
              <p:cNvSpPr>
                <a:spLocks noChangeArrowheads="1"/>
              </p:cNvSpPr>
              <p:nvPr/>
            </p:nvSpPr>
            <p:spPr bwMode="auto">
              <a:xfrm>
                <a:off x="6318793" y="2811124"/>
                <a:ext cx="495300" cy="325438"/>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9" name="Oval 177">
                <a:extLst>
                  <a:ext uri="{FF2B5EF4-FFF2-40B4-BE49-F238E27FC236}">
                    <a16:creationId xmlns:a16="http://schemas.microsoft.com/office/drawing/2014/main" id="{6BC75FBF-F37A-6543-94CC-67AE0180D150}"/>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0" name="Oval 178">
                <a:extLst>
                  <a:ext uri="{FF2B5EF4-FFF2-40B4-BE49-F238E27FC236}">
                    <a16:creationId xmlns:a16="http://schemas.microsoft.com/office/drawing/2014/main" id="{F2C4270F-4C50-D848-AE55-AF2D04E04C41}"/>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1" name="Oval 179">
                <a:extLst>
                  <a:ext uri="{FF2B5EF4-FFF2-40B4-BE49-F238E27FC236}">
                    <a16:creationId xmlns:a16="http://schemas.microsoft.com/office/drawing/2014/main" id="{97213CE0-D77A-714D-9D5D-310F9A022AAA}"/>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62" name="TextBox 161">
              <a:extLst>
                <a:ext uri="{FF2B5EF4-FFF2-40B4-BE49-F238E27FC236}">
                  <a16:creationId xmlns:a16="http://schemas.microsoft.com/office/drawing/2014/main" id="{C62F28C7-27EE-AB4C-A94A-1643B0979365}"/>
                </a:ext>
              </a:extLst>
            </p:cNvPr>
            <p:cNvSpPr txBox="1"/>
            <p:nvPr/>
          </p:nvSpPr>
          <p:spPr>
            <a:xfrm>
              <a:off x="6941604" y="4982498"/>
              <a:ext cx="602322" cy="138499"/>
            </a:xfrm>
            <a:prstGeom prst="rect">
              <a:avLst/>
            </a:prstGeom>
            <a:noFill/>
          </p:spPr>
          <p:txBody>
            <a:bodyPr wrap="square" lIns="0" tIns="0" rIns="0" bIns="0" rtlCol="0">
              <a:spAutoFit/>
            </a:bodyPr>
            <a:lstStyle/>
            <a:p>
              <a:pPr algn="ctr"/>
              <a:r>
                <a:rPr lang="en-US" sz="900" dirty="0">
                  <a:latin typeface="+mj-lt"/>
                </a:rPr>
                <a:t>Browser</a:t>
              </a:r>
            </a:p>
          </p:txBody>
        </p:sp>
        <p:cxnSp>
          <p:nvCxnSpPr>
            <p:cNvPr id="163" name="Straight Arrow Connector 162">
              <a:extLst>
                <a:ext uri="{FF2B5EF4-FFF2-40B4-BE49-F238E27FC236}">
                  <a16:creationId xmlns:a16="http://schemas.microsoft.com/office/drawing/2014/main" id="{D2BECD59-C109-4C43-8F68-790B68F396EA}"/>
                </a:ext>
              </a:extLst>
            </p:cNvPr>
            <p:cNvCxnSpPr>
              <a:cxnSpLocks/>
            </p:cNvCxnSpPr>
            <p:nvPr/>
          </p:nvCxnSpPr>
          <p:spPr>
            <a:xfrm>
              <a:off x="7543926" y="4809708"/>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1007EF47-E103-F344-A398-DBF06704A3ED}"/>
                </a:ext>
              </a:extLst>
            </p:cNvPr>
            <p:cNvCxnSpPr>
              <a:cxnSpLocks/>
            </p:cNvCxnSpPr>
            <p:nvPr/>
          </p:nvCxnSpPr>
          <p:spPr>
            <a:xfrm>
              <a:off x="8948420" y="4809708"/>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D161F233-2CB3-704E-ABCA-CC8A57151938}"/>
                </a:ext>
              </a:extLst>
            </p:cNvPr>
            <p:cNvGrpSpPr>
              <a:grpSpLocks noChangeAspect="1"/>
            </p:cNvGrpSpPr>
            <p:nvPr/>
          </p:nvGrpSpPr>
          <p:grpSpPr>
            <a:xfrm>
              <a:off x="8425405" y="4733811"/>
              <a:ext cx="338114" cy="148645"/>
              <a:chOff x="10179061" y="2638425"/>
              <a:chExt cx="503238" cy="221238"/>
            </a:xfrm>
          </p:grpSpPr>
          <p:sp>
            <p:nvSpPr>
              <p:cNvPr id="166" name="Freeform 203">
                <a:extLst>
                  <a:ext uri="{FF2B5EF4-FFF2-40B4-BE49-F238E27FC236}">
                    <a16:creationId xmlns:a16="http://schemas.microsoft.com/office/drawing/2014/main" id="{475AA21E-53C4-D344-8892-E0987E38BB2F}"/>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7" name="Line 204">
                <a:extLst>
                  <a:ext uri="{FF2B5EF4-FFF2-40B4-BE49-F238E27FC236}">
                    <a16:creationId xmlns:a16="http://schemas.microsoft.com/office/drawing/2014/main" id="{5DFCBE71-0FCD-E948-B5FD-78BC510EAADB}"/>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8" name="Freeform 205">
                <a:extLst>
                  <a:ext uri="{FF2B5EF4-FFF2-40B4-BE49-F238E27FC236}">
                    <a16:creationId xmlns:a16="http://schemas.microsoft.com/office/drawing/2014/main" id="{3C99BCA9-C0E4-6E49-9D6B-93B22ADA561C}"/>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9" name="Freeform 206">
                <a:extLst>
                  <a:ext uri="{FF2B5EF4-FFF2-40B4-BE49-F238E27FC236}">
                    <a16:creationId xmlns:a16="http://schemas.microsoft.com/office/drawing/2014/main" id="{1E062098-9801-7B49-A28B-82D5D67E643C}"/>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0" name="Freeform 207">
                <a:extLst>
                  <a:ext uri="{FF2B5EF4-FFF2-40B4-BE49-F238E27FC236}">
                    <a16:creationId xmlns:a16="http://schemas.microsoft.com/office/drawing/2014/main" id="{18581408-193A-FC43-B6F2-2B876DC5268D}"/>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1" name="Freeform 208">
                <a:extLst>
                  <a:ext uri="{FF2B5EF4-FFF2-40B4-BE49-F238E27FC236}">
                    <a16:creationId xmlns:a16="http://schemas.microsoft.com/office/drawing/2014/main" id="{82CA0EB5-B11A-AA47-9168-49D9C3F71682}"/>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2" name="Freeform 209">
                <a:extLst>
                  <a:ext uri="{FF2B5EF4-FFF2-40B4-BE49-F238E27FC236}">
                    <a16:creationId xmlns:a16="http://schemas.microsoft.com/office/drawing/2014/main" id="{C54A37F7-AC0F-3C41-940B-50E92FD66749}"/>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3" name="Freeform 210">
                <a:extLst>
                  <a:ext uri="{FF2B5EF4-FFF2-40B4-BE49-F238E27FC236}">
                    <a16:creationId xmlns:a16="http://schemas.microsoft.com/office/drawing/2014/main" id="{A425D7D7-7088-6747-8F28-D33E3AFE2963}"/>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74" name="TextBox 173">
              <a:extLst>
                <a:ext uri="{FF2B5EF4-FFF2-40B4-BE49-F238E27FC236}">
                  <a16:creationId xmlns:a16="http://schemas.microsoft.com/office/drawing/2014/main" id="{DA2832A8-9B79-644A-AE29-425E39780978}"/>
                </a:ext>
              </a:extLst>
            </p:cNvPr>
            <p:cNvSpPr txBox="1"/>
            <p:nvPr/>
          </p:nvSpPr>
          <p:spPr>
            <a:xfrm>
              <a:off x="8217277" y="4986284"/>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grpSp>
      <p:grpSp>
        <p:nvGrpSpPr>
          <p:cNvPr id="74" name="Group 73">
            <a:extLst>
              <a:ext uri="{FF2B5EF4-FFF2-40B4-BE49-F238E27FC236}">
                <a16:creationId xmlns:a16="http://schemas.microsoft.com/office/drawing/2014/main" id="{D4D39E9F-F0C1-46F7-9F74-4EAA22D7A5A2}"/>
              </a:ext>
            </a:extLst>
          </p:cNvPr>
          <p:cNvGrpSpPr/>
          <p:nvPr/>
        </p:nvGrpSpPr>
        <p:grpSpPr>
          <a:xfrm>
            <a:off x="0" y="6497955"/>
            <a:ext cx="12192000" cy="360045"/>
            <a:chOff x="0" y="6497955"/>
            <a:chExt cx="12192000" cy="360045"/>
          </a:xfrm>
        </p:grpSpPr>
        <p:sp>
          <p:nvSpPr>
            <p:cNvPr id="75" name="bk object 17">
              <a:extLst>
                <a:ext uri="{FF2B5EF4-FFF2-40B4-BE49-F238E27FC236}">
                  <a16:creationId xmlns:a16="http://schemas.microsoft.com/office/drawing/2014/main" id="{1860D405-C479-459D-BAF0-4B3A7926A21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76" name="TextBox 75">
              <a:extLst>
                <a:ext uri="{FF2B5EF4-FFF2-40B4-BE49-F238E27FC236}">
                  <a16:creationId xmlns:a16="http://schemas.microsoft.com/office/drawing/2014/main" id="{96416296-2119-427D-B815-D5D165CA847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00657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31FA4D-8C9C-AD4C-879F-C1EB14A5593C}"/>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E355943D-F410-3146-AEB9-2C630C392BCD}"/>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solidFill>
              </a:rPr>
              <a:t>Publish, subscribe, and query with Azure Cache for Redis</a:t>
            </a:r>
          </a:p>
        </p:txBody>
      </p:sp>
      <p:cxnSp>
        <p:nvCxnSpPr>
          <p:cNvPr id="13" name="Straight Connector 12">
            <a:extLst>
              <a:ext uri="{FF2B5EF4-FFF2-40B4-BE49-F238E27FC236}">
                <a16:creationId xmlns:a16="http://schemas.microsoft.com/office/drawing/2014/main" id="{762FBC35-AF9F-0846-B2B2-026A06909147}"/>
              </a:ext>
            </a:extLst>
          </p:cNvPr>
          <p:cNvCxnSpPr/>
          <p:nvPr/>
        </p:nvCxnSpPr>
        <p:spPr>
          <a:xfrm>
            <a:off x="2866227" y="5389372"/>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0A3C8F-49A7-E94A-B064-D04D1D6EB5A2}"/>
              </a:ext>
            </a:extLst>
          </p:cNvPr>
          <p:cNvSpPr/>
          <p:nvPr/>
        </p:nvSpPr>
        <p:spPr>
          <a:xfrm>
            <a:off x="3037931" y="5480884"/>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Azure Redis Cache helps a pet healthcare company streamline referrals as part of a scalable, distributed microservices architecture on Azure </a:t>
            </a:r>
          </a:p>
        </p:txBody>
      </p:sp>
      <p:sp>
        <p:nvSpPr>
          <p:cNvPr id="15" name="Text Placeholder 3">
            <a:extLst>
              <a:ext uri="{FF2B5EF4-FFF2-40B4-BE49-F238E27FC236}">
                <a16:creationId xmlns:a16="http://schemas.microsoft.com/office/drawing/2014/main" id="{FDC973D3-49E2-9F4C-94DF-E45F8B7AC360}"/>
              </a:ext>
            </a:extLst>
          </p:cNvPr>
          <p:cNvSpPr txBox="1">
            <a:spLocks/>
          </p:cNvSpPr>
          <p:nvPr/>
        </p:nvSpPr>
        <p:spPr>
          <a:xfrm>
            <a:off x="644659" y="1649075"/>
            <a:ext cx="4733250" cy="17543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Publishing news, financial data, or application updates to users</a:t>
            </a:r>
          </a:p>
          <a:p>
            <a:pPr marL="0" indent="0">
              <a:spcBef>
                <a:spcPts val="1200"/>
              </a:spcBef>
              <a:buNone/>
            </a:pPr>
            <a:r>
              <a:rPr lang="en-US" sz="1600" dirty="0">
                <a:solidFill>
                  <a:schemeClr val="accent1"/>
                </a:solidFill>
                <a:latin typeface="+mn-lt"/>
              </a:rPr>
              <a:t>Handling chat messages</a:t>
            </a:r>
          </a:p>
          <a:p>
            <a:pPr marL="0" indent="0">
              <a:spcBef>
                <a:spcPts val="1200"/>
              </a:spcBef>
              <a:buNone/>
            </a:pPr>
            <a:r>
              <a:rPr lang="en-US" sz="1600" dirty="0">
                <a:solidFill>
                  <a:schemeClr val="accent1"/>
                </a:solidFill>
                <a:latin typeface="+mn-lt"/>
              </a:rPr>
              <a:t>Communication between microservices</a:t>
            </a:r>
          </a:p>
        </p:txBody>
      </p:sp>
      <p:sp>
        <p:nvSpPr>
          <p:cNvPr id="16" name="TextBox 15">
            <a:extLst>
              <a:ext uri="{FF2B5EF4-FFF2-40B4-BE49-F238E27FC236}">
                <a16:creationId xmlns:a16="http://schemas.microsoft.com/office/drawing/2014/main" id="{951AEDD8-4999-5347-B68C-92FB82C26118}"/>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grpSp>
        <p:nvGrpSpPr>
          <p:cNvPr id="2" name="Group 1">
            <a:extLst>
              <a:ext uri="{FF2B5EF4-FFF2-40B4-BE49-F238E27FC236}">
                <a16:creationId xmlns:a16="http://schemas.microsoft.com/office/drawing/2014/main" id="{E075FAE1-8E7F-42C8-A175-5D13010C8D9E}"/>
              </a:ext>
            </a:extLst>
          </p:cNvPr>
          <p:cNvGrpSpPr/>
          <p:nvPr/>
        </p:nvGrpSpPr>
        <p:grpSpPr>
          <a:xfrm>
            <a:off x="6855972" y="2323822"/>
            <a:ext cx="4672058" cy="2744220"/>
            <a:chOff x="6855972" y="2323822"/>
            <a:chExt cx="4672058" cy="2744220"/>
          </a:xfrm>
        </p:grpSpPr>
        <p:grpSp>
          <p:nvGrpSpPr>
            <p:cNvPr id="19" name="Group 18">
              <a:extLst>
                <a:ext uri="{FF2B5EF4-FFF2-40B4-BE49-F238E27FC236}">
                  <a16:creationId xmlns:a16="http://schemas.microsoft.com/office/drawing/2014/main" id="{FCB21537-F56A-2540-A4F9-EED975C36C46}"/>
                </a:ext>
              </a:extLst>
            </p:cNvPr>
            <p:cNvGrpSpPr/>
            <p:nvPr/>
          </p:nvGrpSpPr>
          <p:grpSpPr>
            <a:xfrm>
              <a:off x="10967577" y="2430943"/>
              <a:ext cx="332781" cy="249586"/>
              <a:chOff x="6318793" y="2765086"/>
              <a:chExt cx="495300" cy="371476"/>
            </a:xfrm>
          </p:grpSpPr>
          <p:sp>
            <p:nvSpPr>
              <p:cNvPr id="20" name="AutoShape 173">
                <a:extLst>
                  <a:ext uri="{FF2B5EF4-FFF2-40B4-BE49-F238E27FC236}">
                    <a16:creationId xmlns:a16="http://schemas.microsoft.com/office/drawing/2014/main" id="{112CCF48-FD23-0C45-941F-E662A8D6A64C}"/>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1" name="Rectangle 175">
                <a:extLst>
                  <a:ext uri="{FF2B5EF4-FFF2-40B4-BE49-F238E27FC236}">
                    <a16:creationId xmlns:a16="http://schemas.microsoft.com/office/drawing/2014/main" id="{73D1F104-801F-0E4A-8FCB-8D0FAB59B3C8}"/>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6">
                <a:extLst>
                  <a:ext uri="{FF2B5EF4-FFF2-40B4-BE49-F238E27FC236}">
                    <a16:creationId xmlns:a16="http://schemas.microsoft.com/office/drawing/2014/main" id="{A2D58D47-DC39-8F48-95A4-83BD3345FE8D}"/>
                  </a:ext>
                </a:extLst>
              </p:cNvPr>
              <p:cNvSpPr>
                <a:spLocks noChangeArrowheads="1"/>
              </p:cNvSpPr>
              <p:nvPr/>
            </p:nvSpPr>
            <p:spPr bwMode="auto">
              <a:xfrm>
                <a:off x="6318793" y="2811124"/>
                <a:ext cx="495300" cy="325438"/>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Oval 177">
                <a:extLst>
                  <a:ext uri="{FF2B5EF4-FFF2-40B4-BE49-F238E27FC236}">
                    <a16:creationId xmlns:a16="http://schemas.microsoft.com/office/drawing/2014/main" id="{A5CD1676-B86B-7E41-8E48-314A33655754}"/>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8">
                <a:extLst>
                  <a:ext uri="{FF2B5EF4-FFF2-40B4-BE49-F238E27FC236}">
                    <a16:creationId xmlns:a16="http://schemas.microsoft.com/office/drawing/2014/main" id="{A076495B-1098-FF48-B51E-06A23D50DC35}"/>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9">
                <a:extLst>
                  <a:ext uri="{FF2B5EF4-FFF2-40B4-BE49-F238E27FC236}">
                    <a16:creationId xmlns:a16="http://schemas.microsoft.com/office/drawing/2014/main" id="{302173D0-ABBB-D444-8326-A513F6E6B83E}"/>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26" name="Group 25">
              <a:extLst>
                <a:ext uri="{FF2B5EF4-FFF2-40B4-BE49-F238E27FC236}">
                  <a16:creationId xmlns:a16="http://schemas.microsoft.com/office/drawing/2014/main" id="{0A650FD8-BFF4-4742-AAB9-CF2BD7D4DA0F}"/>
                </a:ext>
              </a:extLst>
            </p:cNvPr>
            <p:cNvGrpSpPr>
              <a:grpSpLocks noChangeAspect="1"/>
            </p:cNvGrpSpPr>
            <p:nvPr/>
          </p:nvGrpSpPr>
          <p:grpSpPr>
            <a:xfrm>
              <a:off x="9662085" y="2433176"/>
              <a:ext cx="332781" cy="249586"/>
              <a:chOff x="11134725" y="2487613"/>
              <a:chExt cx="495300" cy="371475"/>
            </a:xfrm>
          </p:grpSpPr>
          <p:sp>
            <p:nvSpPr>
              <p:cNvPr id="27" name="Rectangle 225">
                <a:extLst>
                  <a:ext uri="{FF2B5EF4-FFF2-40B4-BE49-F238E27FC236}">
                    <a16:creationId xmlns:a16="http://schemas.microsoft.com/office/drawing/2014/main" id="{29BC03B0-A1C5-5742-AB5A-7FE298C39F0E}"/>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74615AEB-BED0-E641-9750-4FCB68E5E7EB}"/>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C0B3F484-3851-F04F-9D63-7C3DA366311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70A2118F-7B0D-7E4C-934B-F3E6CDB74487}"/>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2" name="Oval 229">
                <a:extLst>
                  <a:ext uri="{FF2B5EF4-FFF2-40B4-BE49-F238E27FC236}">
                    <a16:creationId xmlns:a16="http://schemas.microsoft.com/office/drawing/2014/main" id="{99302DA5-C355-A94F-A76B-7C1CC7B73D16}"/>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3" name="Rectangle 230">
                <a:extLst>
                  <a:ext uri="{FF2B5EF4-FFF2-40B4-BE49-F238E27FC236}">
                    <a16:creationId xmlns:a16="http://schemas.microsoft.com/office/drawing/2014/main" id="{C3154A0D-472A-3645-A843-F2B89CABA561}"/>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4" name="Rectangle 231">
                <a:extLst>
                  <a:ext uri="{FF2B5EF4-FFF2-40B4-BE49-F238E27FC236}">
                    <a16:creationId xmlns:a16="http://schemas.microsoft.com/office/drawing/2014/main" id="{0AAADFF2-E536-B848-97BD-D63C1A2C35C7}"/>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5" name="Rectangle 232">
                <a:extLst>
                  <a:ext uri="{FF2B5EF4-FFF2-40B4-BE49-F238E27FC236}">
                    <a16:creationId xmlns:a16="http://schemas.microsoft.com/office/drawing/2014/main" id="{FC34C2CB-4714-354C-BE05-1DBBFF46D14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6" name="Rectangle 233">
                <a:extLst>
                  <a:ext uri="{FF2B5EF4-FFF2-40B4-BE49-F238E27FC236}">
                    <a16:creationId xmlns:a16="http://schemas.microsoft.com/office/drawing/2014/main" id="{20ACE57A-0F22-F34F-8A13-3EC394B673C4}"/>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7" name="Rectangle 234">
                <a:extLst>
                  <a:ext uri="{FF2B5EF4-FFF2-40B4-BE49-F238E27FC236}">
                    <a16:creationId xmlns:a16="http://schemas.microsoft.com/office/drawing/2014/main" id="{B61C98DB-ADD3-3C41-9192-4C01A867D4AF}"/>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8" name="Rectangle 235">
                <a:extLst>
                  <a:ext uri="{FF2B5EF4-FFF2-40B4-BE49-F238E27FC236}">
                    <a16:creationId xmlns:a16="http://schemas.microsoft.com/office/drawing/2014/main" id="{BA00B556-29A3-A54C-A287-479D8A046072}"/>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39" name="Group 38">
              <a:extLst>
                <a:ext uri="{FF2B5EF4-FFF2-40B4-BE49-F238E27FC236}">
                  <a16:creationId xmlns:a16="http://schemas.microsoft.com/office/drawing/2014/main" id="{8D55010C-B9BB-674A-AC2D-2FDFA77B6E4B}"/>
                </a:ext>
              </a:extLst>
            </p:cNvPr>
            <p:cNvGrpSpPr>
              <a:grpSpLocks noChangeAspect="1"/>
            </p:cNvGrpSpPr>
            <p:nvPr/>
          </p:nvGrpSpPr>
          <p:grpSpPr>
            <a:xfrm>
              <a:off x="9653123" y="3290190"/>
              <a:ext cx="338114" cy="148645"/>
              <a:chOff x="10179061" y="2638425"/>
              <a:chExt cx="503238" cy="221238"/>
            </a:xfrm>
          </p:grpSpPr>
          <p:sp>
            <p:nvSpPr>
              <p:cNvPr id="40" name="Freeform 203">
                <a:extLst>
                  <a:ext uri="{FF2B5EF4-FFF2-40B4-BE49-F238E27FC236}">
                    <a16:creationId xmlns:a16="http://schemas.microsoft.com/office/drawing/2014/main" id="{4C307E65-AE16-3B4E-B0AF-29FDF843F66C}"/>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1" name="Line 204">
                <a:extLst>
                  <a:ext uri="{FF2B5EF4-FFF2-40B4-BE49-F238E27FC236}">
                    <a16:creationId xmlns:a16="http://schemas.microsoft.com/office/drawing/2014/main" id="{989B583F-51E1-7A47-8204-289E50304FA8}"/>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2" name="Freeform 205">
                <a:extLst>
                  <a:ext uri="{FF2B5EF4-FFF2-40B4-BE49-F238E27FC236}">
                    <a16:creationId xmlns:a16="http://schemas.microsoft.com/office/drawing/2014/main" id="{475F66D8-D0C2-A641-90DB-F115D32D2BF8}"/>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3" name="Freeform 206">
                <a:extLst>
                  <a:ext uri="{FF2B5EF4-FFF2-40B4-BE49-F238E27FC236}">
                    <a16:creationId xmlns:a16="http://schemas.microsoft.com/office/drawing/2014/main" id="{BF15E7D2-AC9F-5D4F-9798-C459F400F8FD}"/>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4" name="Freeform 207">
                <a:extLst>
                  <a:ext uri="{FF2B5EF4-FFF2-40B4-BE49-F238E27FC236}">
                    <a16:creationId xmlns:a16="http://schemas.microsoft.com/office/drawing/2014/main" id="{748C3415-791D-5842-935A-191A33880288}"/>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5" name="Freeform 208">
                <a:extLst>
                  <a:ext uri="{FF2B5EF4-FFF2-40B4-BE49-F238E27FC236}">
                    <a16:creationId xmlns:a16="http://schemas.microsoft.com/office/drawing/2014/main" id="{B29ECA81-E0EA-DE46-9C44-DD30EDCDD53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6" name="Freeform 209">
                <a:extLst>
                  <a:ext uri="{FF2B5EF4-FFF2-40B4-BE49-F238E27FC236}">
                    <a16:creationId xmlns:a16="http://schemas.microsoft.com/office/drawing/2014/main" id="{2EC38D03-38A6-3F48-9025-3E24CCD41BFA}"/>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7" name="Freeform 210">
                <a:extLst>
                  <a:ext uri="{FF2B5EF4-FFF2-40B4-BE49-F238E27FC236}">
                    <a16:creationId xmlns:a16="http://schemas.microsoft.com/office/drawing/2014/main" id="{C66D9B92-B653-1E4D-B159-D4D699FF4194}"/>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48" name="Group 47">
              <a:extLst>
                <a:ext uri="{FF2B5EF4-FFF2-40B4-BE49-F238E27FC236}">
                  <a16:creationId xmlns:a16="http://schemas.microsoft.com/office/drawing/2014/main" id="{A84DBD12-36C1-D843-9FD7-D042B76CFD06}"/>
                </a:ext>
              </a:extLst>
            </p:cNvPr>
            <p:cNvGrpSpPr/>
            <p:nvPr/>
          </p:nvGrpSpPr>
          <p:grpSpPr>
            <a:xfrm>
              <a:off x="11035095" y="4395823"/>
              <a:ext cx="166390" cy="332780"/>
              <a:chOff x="7117227" y="3478133"/>
              <a:chExt cx="247650" cy="495300"/>
            </a:xfrm>
          </p:grpSpPr>
          <p:sp>
            <p:nvSpPr>
              <p:cNvPr id="49" name="AutoShape 33">
                <a:extLst>
                  <a:ext uri="{FF2B5EF4-FFF2-40B4-BE49-F238E27FC236}">
                    <a16:creationId xmlns:a16="http://schemas.microsoft.com/office/drawing/2014/main" id="{B311AE04-75EE-E446-B4E8-84F645402D95}"/>
                  </a:ext>
                </a:extLst>
              </p:cNvPr>
              <p:cNvSpPr>
                <a:spLocks noChangeAspect="1" noChangeArrowheads="1" noTextEdit="1"/>
              </p:cNvSpPr>
              <p:nvPr/>
            </p:nvSpPr>
            <p:spPr bwMode="auto">
              <a:xfrm>
                <a:off x="7117227" y="3478133"/>
                <a:ext cx="247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35">
                <a:extLst>
                  <a:ext uri="{FF2B5EF4-FFF2-40B4-BE49-F238E27FC236}">
                    <a16:creationId xmlns:a16="http://schemas.microsoft.com/office/drawing/2014/main" id="{67189F45-716B-CC4A-8545-C2772E1227B3}"/>
                  </a:ext>
                </a:extLst>
              </p:cNvPr>
              <p:cNvSpPr>
                <a:spLocks/>
              </p:cNvSpPr>
              <p:nvPr/>
            </p:nvSpPr>
            <p:spPr bwMode="auto">
              <a:xfrm>
                <a:off x="7117227" y="3478133"/>
                <a:ext cx="247650" cy="495300"/>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36">
                <a:extLst>
                  <a:ext uri="{FF2B5EF4-FFF2-40B4-BE49-F238E27FC236}">
                    <a16:creationId xmlns:a16="http://schemas.microsoft.com/office/drawing/2014/main" id="{619232F7-16A6-A548-A75F-C9289E07021B}"/>
                  </a:ext>
                </a:extLst>
              </p:cNvPr>
              <p:cNvSpPr>
                <a:spLocks/>
              </p:cNvSpPr>
              <p:nvPr/>
            </p:nvSpPr>
            <p:spPr bwMode="auto">
              <a:xfrm>
                <a:off x="7210890" y="3508296"/>
                <a:ext cx="60325" cy="7938"/>
              </a:xfrm>
              <a:custGeom>
                <a:avLst/>
                <a:gdLst>
                  <a:gd name="T0" fmla="*/ 160 w 170"/>
                  <a:gd name="T1" fmla="*/ 21 h 21"/>
                  <a:gd name="T2" fmla="*/ 10 w 170"/>
                  <a:gd name="T3" fmla="*/ 21 h 21"/>
                  <a:gd name="T4" fmla="*/ 0 w 170"/>
                  <a:gd name="T5" fmla="*/ 11 h 21"/>
                  <a:gd name="T6" fmla="*/ 0 w 170"/>
                  <a:gd name="T7" fmla="*/ 11 h 21"/>
                  <a:gd name="T8" fmla="*/ 10 w 170"/>
                  <a:gd name="T9" fmla="*/ 0 h 21"/>
                  <a:gd name="T10" fmla="*/ 160 w 170"/>
                  <a:gd name="T11" fmla="*/ 0 h 21"/>
                  <a:gd name="T12" fmla="*/ 170 w 170"/>
                  <a:gd name="T13" fmla="*/ 11 h 21"/>
                  <a:gd name="T14" fmla="*/ 170 w 170"/>
                  <a:gd name="T15" fmla="*/ 11 h 21"/>
                  <a:gd name="T16" fmla="*/ 160 w 17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1">
                    <a:moveTo>
                      <a:pt x="160" y="21"/>
                    </a:moveTo>
                    <a:cubicBezTo>
                      <a:pt x="10" y="21"/>
                      <a:pt x="10" y="21"/>
                      <a:pt x="10" y="21"/>
                    </a:cubicBezTo>
                    <a:cubicBezTo>
                      <a:pt x="4" y="21"/>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Oval 37">
                <a:extLst>
                  <a:ext uri="{FF2B5EF4-FFF2-40B4-BE49-F238E27FC236}">
                    <a16:creationId xmlns:a16="http://schemas.microsoft.com/office/drawing/2014/main" id="{EEEF2B46-BD51-8840-A7BC-723444D26668}"/>
                  </a:ext>
                </a:extLst>
              </p:cNvPr>
              <p:cNvSpPr>
                <a:spLocks noChangeArrowheads="1"/>
              </p:cNvSpPr>
              <p:nvPr/>
            </p:nvSpPr>
            <p:spPr bwMode="auto">
              <a:xfrm>
                <a:off x="7217240" y="3895646"/>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pic>
          <p:nvPicPr>
            <p:cNvPr id="53" name="Graphic 52">
              <a:extLst>
                <a:ext uri="{FF2B5EF4-FFF2-40B4-BE49-F238E27FC236}">
                  <a16:creationId xmlns:a16="http://schemas.microsoft.com/office/drawing/2014/main" id="{C65FC313-A8C6-8E46-BB43-BBCCEBBBD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38" y="3200141"/>
              <a:ext cx="393193" cy="393193"/>
            </a:xfrm>
            <a:prstGeom prst="rect">
              <a:avLst/>
            </a:prstGeom>
          </p:spPr>
        </p:pic>
        <p:sp>
          <p:nvSpPr>
            <p:cNvPr id="59" name="TextBox 58">
              <a:extLst>
                <a:ext uri="{FF2B5EF4-FFF2-40B4-BE49-F238E27FC236}">
                  <a16:creationId xmlns:a16="http://schemas.microsoft.com/office/drawing/2014/main" id="{779FB3EC-C1CB-3346-AFD3-51D6CA52A87C}"/>
                </a:ext>
              </a:extLst>
            </p:cNvPr>
            <p:cNvSpPr txBox="1"/>
            <p:nvPr/>
          </p:nvSpPr>
          <p:spPr>
            <a:xfrm>
              <a:off x="10811613" y="2728525"/>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60" name="TextBox 59">
              <a:extLst>
                <a:ext uri="{FF2B5EF4-FFF2-40B4-BE49-F238E27FC236}">
                  <a16:creationId xmlns:a16="http://schemas.microsoft.com/office/drawing/2014/main" id="{D8E9604E-D258-7A45-9534-C225136C92B6}"/>
                </a:ext>
              </a:extLst>
            </p:cNvPr>
            <p:cNvSpPr txBox="1"/>
            <p:nvPr/>
          </p:nvSpPr>
          <p:spPr>
            <a:xfrm>
              <a:off x="9538169" y="2730758"/>
              <a:ext cx="633945" cy="276999"/>
            </a:xfrm>
            <a:prstGeom prst="rect">
              <a:avLst/>
            </a:prstGeom>
            <a:noFill/>
          </p:spPr>
          <p:txBody>
            <a:bodyPr wrap="square" lIns="0" tIns="0" rIns="0" bIns="0" rtlCol="0">
              <a:spAutoFit/>
            </a:bodyPr>
            <a:lstStyle/>
            <a:p>
              <a:pPr algn="ctr"/>
              <a:r>
                <a:rPr lang="en-US" sz="900" dirty="0">
                  <a:latin typeface="+mj-lt"/>
                </a:rPr>
                <a:t>Azure Web Apps</a:t>
              </a:r>
            </a:p>
          </p:txBody>
        </p:sp>
        <p:sp>
          <p:nvSpPr>
            <p:cNvPr id="61" name="TextBox 60">
              <a:extLst>
                <a:ext uri="{FF2B5EF4-FFF2-40B4-BE49-F238E27FC236}">
                  <a16:creationId xmlns:a16="http://schemas.microsoft.com/office/drawing/2014/main" id="{E40BCD28-6094-A54E-A657-0C1CF37BA256}"/>
                </a:ext>
              </a:extLst>
            </p:cNvPr>
            <p:cNvSpPr txBox="1"/>
            <p:nvPr/>
          </p:nvSpPr>
          <p:spPr>
            <a:xfrm>
              <a:off x="10817129" y="4791043"/>
              <a:ext cx="602322" cy="276999"/>
            </a:xfrm>
            <a:prstGeom prst="rect">
              <a:avLst/>
            </a:prstGeom>
            <a:noFill/>
          </p:spPr>
          <p:txBody>
            <a:bodyPr wrap="square" lIns="0" tIns="0" rIns="0" bIns="0" rtlCol="0">
              <a:spAutoFit/>
            </a:bodyPr>
            <a:lstStyle/>
            <a:p>
              <a:pPr algn="ctr"/>
              <a:r>
                <a:rPr lang="en-US" sz="900" dirty="0">
                  <a:latin typeface="+mj-lt"/>
                </a:rPr>
                <a:t>Mobile device</a:t>
              </a:r>
            </a:p>
          </p:txBody>
        </p:sp>
        <p:sp>
          <p:nvSpPr>
            <p:cNvPr id="62" name="TextBox 61">
              <a:extLst>
                <a:ext uri="{FF2B5EF4-FFF2-40B4-BE49-F238E27FC236}">
                  <a16:creationId xmlns:a16="http://schemas.microsoft.com/office/drawing/2014/main" id="{2505B373-5D8D-1F41-B39F-3860FF119961}"/>
                </a:ext>
              </a:extLst>
            </p:cNvPr>
            <p:cNvSpPr txBox="1"/>
            <p:nvPr/>
          </p:nvSpPr>
          <p:spPr>
            <a:xfrm>
              <a:off x="9444995" y="3593342"/>
              <a:ext cx="820292" cy="276999"/>
            </a:xfrm>
            <a:prstGeom prst="rect">
              <a:avLst/>
            </a:prstGeom>
            <a:noFill/>
          </p:spPr>
          <p:txBody>
            <a:bodyPr wrap="square" lIns="0" tIns="0" rIns="0" bIns="0" rtlCol="0">
              <a:spAutoFit/>
            </a:bodyPr>
            <a:lstStyle/>
            <a:p>
              <a:pPr algn="ctr"/>
              <a:r>
                <a:rPr lang="en-US" sz="900" dirty="0">
                  <a:latin typeface="+mj-lt"/>
                </a:rPr>
                <a:t>Azure </a:t>
              </a:r>
              <a:r>
                <a:rPr lang="en-US" sz="900">
                  <a:latin typeface="+mj-lt"/>
                </a:rPr>
                <a:t>API Apps </a:t>
              </a:r>
              <a:r>
                <a:rPr lang="en-US" sz="900" dirty="0">
                  <a:latin typeface="+mj-lt"/>
                </a:rPr>
                <a:t>i</a:t>
              </a:r>
              <a:r>
                <a:rPr lang="en-US" sz="900">
                  <a:latin typeface="+mj-lt"/>
                </a:rPr>
                <a:t>nstance</a:t>
              </a:r>
              <a:endParaRPr lang="en-US" sz="900" dirty="0">
                <a:latin typeface="+mj-lt"/>
              </a:endParaRPr>
            </a:p>
          </p:txBody>
        </p:sp>
        <p:sp>
          <p:nvSpPr>
            <p:cNvPr id="63" name="TextBox 62">
              <a:extLst>
                <a:ext uri="{FF2B5EF4-FFF2-40B4-BE49-F238E27FC236}">
                  <a16:creationId xmlns:a16="http://schemas.microsoft.com/office/drawing/2014/main" id="{159266A0-723A-D64D-97C5-C55A6B8B9CEC}"/>
                </a:ext>
              </a:extLst>
            </p:cNvPr>
            <p:cNvSpPr txBox="1"/>
            <p:nvPr/>
          </p:nvSpPr>
          <p:spPr>
            <a:xfrm>
              <a:off x="8150324" y="3615521"/>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cxnSp>
          <p:nvCxnSpPr>
            <p:cNvPr id="70" name="Straight Arrow Connector 69">
              <a:extLst>
                <a:ext uri="{FF2B5EF4-FFF2-40B4-BE49-F238E27FC236}">
                  <a16:creationId xmlns:a16="http://schemas.microsoft.com/office/drawing/2014/main" id="{9BE2A450-FED4-7F4A-BFC0-E07CCAB229A1}"/>
                </a:ext>
              </a:extLst>
            </p:cNvPr>
            <p:cNvCxnSpPr>
              <a:cxnSpLocks/>
            </p:cNvCxnSpPr>
            <p:nvPr/>
          </p:nvCxnSpPr>
          <p:spPr>
            <a:xfrm>
              <a:off x="7575640"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2B61639-DF15-7B4F-A35A-98B8A6920826}"/>
                </a:ext>
              </a:extLst>
            </p:cNvPr>
            <p:cNvCxnSpPr>
              <a:cxnSpLocks/>
            </p:cNvCxnSpPr>
            <p:nvPr/>
          </p:nvCxnSpPr>
          <p:spPr>
            <a:xfrm>
              <a:off x="7629759" y="2535229"/>
              <a:ext cx="810859" cy="61841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7" name="Group 4">
              <a:extLst>
                <a:ext uri="{FF2B5EF4-FFF2-40B4-BE49-F238E27FC236}">
                  <a16:creationId xmlns:a16="http://schemas.microsoft.com/office/drawing/2014/main" id="{307386E4-C370-F547-BC6B-E0AF78548EDC}"/>
                </a:ext>
              </a:extLst>
            </p:cNvPr>
            <p:cNvGrpSpPr>
              <a:grpSpLocks noChangeAspect="1"/>
            </p:cNvGrpSpPr>
            <p:nvPr/>
          </p:nvGrpSpPr>
          <p:grpSpPr bwMode="auto">
            <a:xfrm>
              <a:off x="7064811" y="3234938"/>
              <a:ext cx="343207" cy="343204"/>
              <a:chOff x="4616" y="999"/>
              <a:chExt cx="312" cy="312"/>
            </a:xfrm>
          </p:grpSpPr>
          <p:sp>
            <p:nvSpPr>
              <p:cNvPr id="78" name="Freeform 5">
                <a:extLst>
                  <a:ext uri="{FF2B5EF4-FFF2-40B4-BE49-F238E27FC236}">
                    <a16:creationId xmlns:a16="http://schemas.microsoft.com/office/drawing/2014/main" id="{AC2BBD56-FBA1-E84D-AC90-79D5B56C32E5}"/>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BC88B043-F2B3-7C43-BD7F-ECC2D0232A8D}"/>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
                <a:extLst>
                  <a:ext uri="{FF2B5EF4-FFF2-40B4-BE49-F238E27FC236}">
                    <a16:creationId xmlns:a16="http://schemas.microsoft.com/office/drawing/2014/main" id="{5E09502F-B8B1-2E46-BE8D-6B6882BA4E66}"/>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
                <a:extLst>
                  <a:ext uri="{FF2B5EF4-FFF2-40B4-BE49-F238E27FC236}">
                    <a16:creationId xmlns:a16="http://schemas.microsoft.com/office/drawing/2014/main" id="{A0F13783-8490-124C-9A7E-6CA8F07279C7}"/>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9">
                <a:extLst>
                  <a:ext uri="{FF2B5EF4-FFF2-40B4-BE49-F238E27FC236}">
                    <a16:creationId xmlns:a16="http://schemas.microsoft.com/office/drawing/2014/main" id="{CBE7F86B-877C-294A-A4EE-B4400A947BB5}"/>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70">
              <a:extLst>
                <a:ext uri="{FF2B5EF4-FFF2-40B4-BE49-F238E27FC236}">
                  <a16:creationId xmlns:a16="http://schemas.microsoft.com/office/drawing/2014/main" id="{21F5B5B6-77D4-C746-8837-1F5D807649D5}"/>
                </a:ext>
              </a:extLst>
            </p:cNvPr>
            <p:cNvGrpSpPr>
              <a:grpSpLocks noChangeAspect="1"/>
            </p:cNvGrpSpPr>
            <p:nvPr/>
          </p:nvGrpSpPr>
          <p:grpSpPr bwMode="auto">
            <a:xfrm>
              <a:off x="7044616" y="4399633"/>
              <a:ext cx="356706" cy="356706"/>
              <a:chOff x="2204" y="999"/>
              <a:chExt cx="312" cy="312"/>
            </a:xfrm>
          </p:grpSpPr>
          <p:sp>
            <p:nvSpPr>
              <p:cNvPr id="84" name="Oval 71">
                <a:extLst>
                  <a:ext uri="{FF2B5EF4-FFF2-40B4-BE49-F238E27FC236}">
                    <a16:creationId xmlns:a16="http://schemas.microsoft.com/office/drawing/2014/main" id="{4F4C8FDE-93A1-7A45-8943-02AE73928C17}"/>
                  </a:ext>
                </a:extLst>
              </p:cNvPr>
              <p:cNvSpPr>
                <a:spLocks noChangeArrowheads="1"/>
              </p:cNvSpPr>
              <p:nvPr/>
            </p:nvSpPr>
            <p:spPr bwMode="auto">
              <a:xfrm>
                <a:off x="2204" y="999"/>
                <a:ext cx="312" cy="312"/>
              </a:xfrm>
              <a:prstGeom prst="ellipse">
                <a:avLst/>
              </a:pr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2">
                <a:extLst>
                  <a:ext uri="{FF2B5EF4-FFF2-40B4-BE49-F238E27FC236}">
                    <a16:creationId xmlns:a16="http://schemas.microsoft.com/office/drawing/2014/main" id="{3A7E7ADE-8366-7645-9840-B94779077E18}"/>
                  </a:ext>
                </a:extLst>
              </p:cNvPr>
              <p:cNvSpPr>
                <a:spLocks noChangeArrowheads="1"/>
              </p:cNvSpPr>
              <p:nvPr/>
            </p:nvSpPr>
            <p:spPr bwMode="auto">
              <a:xfrm>
                <a:off x="2345" y="1126"/>
                <a:ext cx="3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3">
                <a:extLst>
                  <a:ext uri="{FF2B5EF4-FFF2-40B4-BE49-F238E27FC236}">
                    <a16:creationId xmlns:a16="http://schemas.microsoft.com/office/drawing/2014/main" id="{145A5AC9-21E3-6A4B-81EC-847874C67B85}"/>
                  </a:ext>
                </a:extLst>
              </p:cNvPr>
              <p:cNvSpPr>
                <a:spLocks noChangeArrowheads="1"/>
              </p:cNvSpPr>
              <p:nvPr/>
            </p:nvSpPr>
            <p:spPr bwMode="auto">
              <a:xfrm>
                <a:off x="2345" y="10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030827E5-6517-5A49-839F-0BACA5B588FB}"/>
                </a:ext>
              </a:extLst>
            </p:cNvPr>
            <p:cNvGrpSpPr>
              <a:grpSpLocks noChangeAspect="1"/>
            </p:cNvGrpSpPr>
            <p:nvPr/>
          </p:nvGrpSpPr>
          <p:grpSpPr>
            <a:xfrm>
              <a:off x="9653123" y="4485104"/>
              <a:ext cx="338114" cy="148645"/>
              <a:chOff x="10179061" y="2638425"/>
              <a:chExt cx="503238" cy="221238"/>
            </a:xfrm>
          </p:grpSpPr>
          <p:sp>
            <p:nvSpPr>
              <p:cNvPr id="88" name="Freeform 203">
                <a:extLst>
                  <a:ext uri="{FF2B5EF4-FFF2-40B4-BE49-F238E27FC236}">
                    <a16:creationId xmlns:a16="http://schemas.microsoft.com/office/drawing/2014/main" id="{CAA466F7-1BB4-D240-9CCF-80104C878EF9}"/>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89" name="Line 204">
                <a:extLst>
                  <a:ext uri="{FF2B5EF4-FFF2-40B4-BE49-F238E27FC236}">
                    <a16:creationId xmlns:a16="http://schemas.microsoft.com/office/drawing/2014/main" id="{D1D0384F-AEF3-0C4C-A9AB-0414632F8C4B}"/>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0" name="Freeform 205">
                <a:extLst>
                  <a:ext uri="{FF2B5EF4-FFF2-40B4-BE49-F238E27FC236}">
                    <a16:creationId xmlns:a16="http://schemas.microsoft.com/office/drawing/2014/main" id="{242AD59F-4030-4641-94E8-983D73A874F0}"/>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1" name="Freeform 206">
                <a:extLst>
                  <a:ext uri="{FF2B5EF4-FFF2-40B4-BE49-F238E27FC236}">
                    <a16:creationId xmlns:a16="http://schemas.microsoft.com/office/drawing/2014/main" id="{1D85C8A1-3919-5A4D-9F01-64957A22DF25}"/>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2" name="Freeform 207">
                <a:extLst>
                  <a:ext uri="{FF2B5EF4-FFF2-40B4-BE49-F238E27FC236}">
                    <a16:creationId xmlns:a16="http://schemas.microsoft.com/office/drawing/2014/main" id="{FBB55BEC-54D1-4349-9DF3-B7A8D2591E53}"/>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3" name="Freeform 208">
                <a:extLst>
                  <a:ext uri="{FF2B5EF4-FFF2-40B4-BE49-F238E27FC236}">
                    <a16:creationId xmlns:a16="http://schemas.microsoft.com/office/drawing/2014/main" id="{A232A017-FE28-ED45-8D29-3ABDF79AE4FC}"/>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4" name="Freeform 209">
                <a:extLst>
                  <a:ext uri="{FF2B5EF4-FFF2-40B4-BE49-F238E27FC236}">
                    <a16:creationId xmlns:a16="http://schemas.microsoft.com/office/drawing/2014/main" id="{763E2C33-D961-8342-A465-94DEEE8530E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5" name="Freeform 210">
                <a:extLst>
                  <a:ext uri="{FF2B5EF4-FFF2-40B4-BE49-F238E27FC236}">
                    <a16:creationId xmlns:a16="http://schemas.microsoft.com/office/drawing/2014/main" id="{9214856A-7FD9-A440-9FB6-0ECC6B054792}"/>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96" name="TextBox 95">
              <a:extLst>
                <a:ext uri="{FF2B5EF4-FFF2-40B4-BE49-F238E27FC236}">
                  <a16:creationId xmlns:a16="http://schemas.microsoft.com/office/drawing/2014/main" id="{8C30B55C-4E4D-5140-8A7F-B7F4C2E3C809}"/>
                </a:ext>
              </a:extLst>
            </p:cNvPr>
            <p:cNvSpPr txBox="1"/>
            <p:nvPr/>
          </p:nvSpPr>
          <p:spPr>
            <a:xfrm>
              <a:off x="9444995" y="4788256"/>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sp>
          <p:nvSpPr>
            <p:cNvPr id="97" name="Freeform 96">
              <a:extLst>
                <a:ext uri="{FF2B5EF4-FFF2-40B4-BE49-F238E27FC236}">
                  <a16:creationId xmlns:a16="http://schemas.microsoft.com/office/drawing/2014/main" id="{6C2AB5DB-3BCB-234E-ACC5-EBAEFB8CC801}"/>
                </a:ext>
              </a:extLst>
            </p:cNvPr>
            <p:cNvSpPr>
              <a:spLocks noChangeAspect="1" noEditPoints="1"/>
            </p:cNvSpPr>
            <p:nvPr/>
          </p:nvSpPr>
          <p:spPr bwMode="black">
            <a:xfrm>
              <a:off x="10979711" y="3240766"/>
              <a:ext cx="281078" cy="27993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8" name="TextBox 97">
              <a:extLst>
                <a:ext uri="{FF2B5EF4-FFF2-40B4-BE49-F238E27FC236}">
                  <a16:creationId xmlns:a16="http://schemas.microsoft.com/office/drawing/2014/main" id="{D9A5E9F9-A5D5-5947-937C-5DB24C39129F}"/>
                </a:ext>
              </a:extLst>
            </p:cNvPr>
            <p:cNvSpPr txBox="1"/>
            <p:nvPr/>
          </p:nvSpPr>
          <p:spPr>
            <a:xfrm>
              <a:off x="10707738" y="3593334"/>
              <a:ext cx="820292" cy="138499"/>
            </a:xfrm>
            <a:prstGeom prst="rect">
              <a:avLst/>
            </a:prstGeom>
            <a:noFill/>
          </p:spPr>
          <p:txBody>
            <a:bodyPr wrap="square" lIns="0" tIns="0" rIns="0" bIns="0" rtlCol="0">
              <a:spAutoFit/>
            </a:bodyPr>
            <a:lstStyle/>
            <a:p>
              <a:pPr algn="ctr"/>
              <a:r>
                <a:rPr lang="en-US" sz="900" dirty="0">
                  <a:latin typeface="+mj-lt"/>
                </a:rPr>
                <a:t>Windows App</a:t>
              </a:r>
            </a:p>
          </p:txBody>
        </p:sp>
        <p:grpSp>
          <p:nvGrpSpPr>
            <p:cNvPr id="99" name="Group 76">
              <a:extLst>
                <a:ext uri="{FF2B5EF4-FFF2-40B4-BE49-F238E27FC236}">
                  <a16:creationId xmlns:a16="http://schemas.microsoft.com/office/drawing/2014/main" id="{2BAF44F9-F51E-9C47-9F2D-F39376E0207F}"/>
                </a:ext>
              </a:extLst>
            </p:cNvPr>
            <p:cNvGrpSpPr>
              <a:grpSpLocks noChangeAspect="1"/>
            </p:cNvGrpSpPr>
            <p:nvPr/>
          </p:nvGrpSpPr>
          <p:grpSpPr bwMode="auto">
            <a:xfrm>
              <a:off x="7084244" y="2323822"/>
              <a:ext cx="356706" cy="356706"/>
              <a:chOff x="2812" y="999"/>
              <a:chExt cx="312" cy="312"/>
            </a:xfrm>
          </p:grpSpPr>
          <p:sp>
            <p:nvSpPr>
              <p:cNvPr id="101" name="Freeform 77">
                <a:extLst>
                  <a:ext uri="{FF2B5EF4-FFF2-40B4-BE49-F238E27FC236}">
                    <a16:creationId xmlns:a16="http://schemas.microsoft.com/office/drawing/2014/main" id="{6168D255-4C3B-1A47-B5CE-45A848F70260}"/>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8">
                <a:extLst>
                  <a:ext uri="{FF2B5EF4-FFF2-40B4-BE49-F238E27FC236}">
                    <a16:creationId xmlns:a16="http://schemas.microsoft.com/office/drawing/2014/main" id="{7D28A77E-EF06-FD45-9806-CDA56F9E742E}"/>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9">
                <a:extLst>
                  <a:ext uri="{FF2B5EF4-FFF2-40B4-BE49-F238E27FC236}">
                    <a16:creationId xmlns:a16="http://schemas.microsoft.com/office/drawing/2014/main" id="{CCFB9C31-5554-7649-B6C7-F0FD58C6B754}"/>
                  </a:ext>
                </a:extLst>
              </p:cNvPr>
              <p:cNvSpPr>
                <a:spLocks noChangeArrowheads="1"/>
              </p:cNvSpPr>
              <p:nvPr/>
            </p:nvSpPr>
            <p:spPr bwMode="auto">
              <a:xfrm>
                <a:off x="2861"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80">
                <a:extLst>
                  <a:ext uri="{FF2B5EF4-FFF2-40B4-BE49-F238E27FC236}">
                    <a16:creationId xmlns:a16="http://schemas.microsoft.com/office/drawing/2014/main" id="{09021BDC-F927-A24E-ABB2-25E07504F887}"/>
                  </a:ext>
                </a:extLst>
              </p:cNvPr>
              <p:cNvSpPr>
                <a:spLocks noChangeArrowheads="1"/>
              </p:cNvSpPr>
              <p:nvPr/>
            </p:nvSpPr>
            <p:spPr bwMode="auto">
              <a:xfrm>
                <a:off x="2910"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81">
                <a:extLst>
                  <a:ext uri="{FF2B5EF4-FFF2-40B4-BE49-F238E27FC236}">
                    <a16:creationId xmlns:a16="http://schemas.microsoft.com/office/drawing/2014/main" id="{AB564AB0-2164-0749-950D-159C19856E0C}"/>
                  </a:ext>
                </a:extLst>
              </p:cNvPr>
              <p:cNvSpPr>
                <a:spLocks noChangeArrowheads="1"/>
              </p:cNvSpPr>
              <p:nvPr/>
            </p:nvSpPr>
            <p:spPr bwMode="auto">
              <a:xfrm>
                <a:off x="2958" y="1228"/>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2">
                <a:extLst>
                  <a:ext uri="{FF2B5EF4-FFF2-40B4-BE49-F238E27FC236}">
                    <a16:creationId xmlns:a16="http://schemas.microsoft.com/office/drawing/2014/main" id="{A8C0F8AD-0FBF-DC49-A4BC-E8AB10155702}"/>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3">
                <a:extLst>
                  <a:ext uri="{FF2B5EF4-FFF2-40B4-BE49-F238E27FC236}">
                    <a16:creationId xmlns:a16="http://schemas.microsoft.com/office/drawing/2014/main" id="{20416218-2A5F-4A46-9202-803A344CDE20}"/>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84">
                <a:extLst>
                  <a:ext uri="{FF2B5EF4-FFF2-40B4-BE49-F238E27FC236}">
                    <a16:creationId xmlns:a16="http://schemas.microsoft.com/office/drawing/2014/main" id="{444E9B18-7A75-D54E-B760-80E46F95E245}"/>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BA8ED9BA-6FD9-004F-B26C-43C2819A18E5}"/>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6">
                <a:extLst>
                  <a:ext uri="{FF2B5EF4-FFF2-40B4-BE49-F238E27FC236}">
                    <a16:creationId xmlns:a16="http://schemas.microsoft.com/office/drawing/2014/main" id="{D8BCCE8D-C2A7-394D-BC2B-646F2EDA497F}"/>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E4971094-4B7B-7B41-AF9F-F8D29075F2F1}"/>
                </a:ext>
              </a:extLst>
            </p:cNvPr>
            <p:cNvSpPr txBox="1"/>
            <p:nvPr/>
          </p:nvSpPr>
          <p:spPr>
            <a:xfrm>
              <a:off x="6878413" y="2730758"/>
              <a:ext cx="724924" cy="138499"/>
            </a:xfrm>
            <a:prstGeom prst="rect">
              <a:avLst/>
            </a:prstGeom>
            <a:noFill/>
          </p:spPr>
          <p:txBody>
            <a:bodyPr wrap="square" lIns="0" tIns="0" rIns="0" bIns="0" rtlCol="0">
              <a:spAutoFit/>
            </a:bodyPr>
            <a:lstStyle/>
            <a:p>
              <a:pPr algn="ctr"/>
              <a:r>
                <a:rPr lang="en-US" sz="900" dirty="0">
                  <a:latin typeface="+mj-lt"/>
                </a:rPr>
                <a:t>Group chats</a:t>
              </a:r>
            </a:p>
          </p:txBody>
        </p:sp>
        <p:sp>
          <p:nvSpPr>
            <p:cNvPr id="112" name="TextBox 111">
              <a:extLst>
                <a:ext uri="{FF2B5EF4-FFF2-40B4-BE49-F238E27FC236}">
                  <a16:creationId xmlns:a16="http://schemas.microsoft.com/office/drawing/2014/main" id="{A13C993A-611A-FA44-92C1-4DB35E61344A}"/>
                </a:ext>
              </a:extLst>
            </p:cNvPr>
            <p:cNvSpPr txBox="1"/>
            <p:nvPr/>
          </p:nvSpPr>
          <p:spPr>
            <a:xfrm>
              <a:off x="6855972" y="3615521"/>
              <a:ext cx="769806" cy="138499"/>
            </a:xfrm>
            <a:prstGeom prst="rect">
              <a:avLst/>
            </a:prstGeom>
            <a:noFill/>
          </p:spPr>
          <p:txBody>
            <a:bodyPr wrap="square" lIns="0" tIns="0" rIns="0" bIns="0" rtlCol="0">
              <a:spAutoFit/>
            </a:bodyPr>
            <a:lstStyle/>
            <a:p>
              <a:pPr algn="ctr"/>
              <a:r>
                <a:rPr lang="en-US" sz="900" dirty="0">
                  <a:latin typeface="+mj-lt"/>
                </a:rPr>
                <a:t>Stock quotes</a:t>
              </a:r>
            </a:p>
          </p:txBody>
        </p:sp>
        <p:sp>
          <p:nvSpPr>
            <p:cNvPr id="113" name="TextBox 112">
              <a:extLst>
                <a:ext uri="{FF2B5EF4-FFF2-40B4-BE49-F238E27FC236}">
                  <a16:creationId xmlns:a16="http://schemas.microsoft.com/office/drawing/2014/main" id="{71646EC1-E1F9-4847-BA64-348D73D2B434}"/>
                </a:ext>
              </a:extLst>
            </p:cNvPr>
            <p:cNvSpPr txBox="1"/>
            <p:nvPr/>
          </p:nvSpPr>
          <p:spPr>
            <a:xfrm>
              <a:off x="6923902" y="4789439"/>
              <a:ext cx="633945" cy="276999"/>
            </a:xfrm>
            <a:prstGeom prst="rect">
              <a:avLst/>
            </a:prstGeom>
            <a:noFill/>
          </p:spPr>
          <p:txBody>
            <a:bodyPr wrap="square" lIns="0" tIns="0" rIns="0" bIns="0" rtlCol="0">
              <a:spAutoFit/>
            </a:bodyPr>
            <a:lstStyle/>
            <a:p>
              <a:pPr algn="ctr"/>
              <a:r>
                <a:rPr lang="en-US" sz="900" dirty="0">
                  <a:latin typeface="+mj-lt"/>
                </a:rPr>
                <a:t>Notification messages</a:t>
              </a:r>
            </a:p>
          </p:txBody>
        </p:sp>
        <p:cxnSp>
          <p:nvCxnSpPr>
            <p:cNvPr id="115" name="Elbow Connector 114">
              <a:extLst>
                <a:ext uri="{FF2B5EF4-FFF2-40B4-BE49-F238E27FC236}">
                  <a16:creationId xmlns:a16="http://schemas.microsoft.com/office/drawing/2014/main" id="{F7D2CE2D-F1AA-914F-99DE-865F16F4E42E}"/>
                </a:ext>
              </a:extLst>
            </p:cNvPr>
            <p:cNvCxnSpPr>
              <a:cxnSpLocks/>
            </p:cNvCxnSpPr>
            <p:nvPr/>
          </p:nvCxnSpPr>
          <p:spPr>
            <a:xfrm flipV="1">
              <a:off x="7629759" y="3942566"/>
              <a:ext cx="810859" cy="61841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45F8585-AD24-AD47-AF29-D6072C0019B3}"/>
                </a:ext>
              </a:extLst>
            </p:cNvPr>
            <p:cNvCxnSpPr>
              <a:cxnSpLocks/>
            </p:cNvCxnSpPr>
            <p:nvPr/>
          </p:nvCxnSpPr>
          <p:spPr>
            <a:xfrm>
              <a:off x="8908494"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D388DBE-9A39-6243-8F98-7D1CDFC81EFE}"/>
                </a:ext>
              </a:extLst>
            </p:cNvPr>
            <p:cNvCxnSpPr>
              <a:cxnSpLocks/>
            </p:cNvCxnSpPr>
            <p:nvPr/>
          </p:nvCxnSpPr>
          <p:spPr>
            <a:xfrm>
              <a:off x="10210352"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B1F7915F-8A39-E648-8B67-6D0B249D39E0}"/>
                </a:ext>
              </a:extLst>
            </p:cNvPr>
            <p:cNvCxnSpPr>
              <a:cxnSpLocks/>
            </p:cNvCxnSpPr>
            <p:nvPr/>
          </p:nvCxnSpPr>
          <p:spPr>
            <a:xfrm rot="5400000" flipV="1">
              <a:off x="8699827" y="3864587"/>
              <a:ext cx="620291" cy="790297"/>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26EAB039-1B5F-FC47-BEE1-009298754EDC}"/>
                </a:ext>
              </a:extLst>
            </p:cNvPr>
            <p:cNvCxnSpPr>
              <a:cxnSpLocks/>
            </p:cNvCxnSpPr>
            <p:nvPr/>
          </p:nvCxnSpPr>
          <p:spPr>
            <a:xfrm rot="16200000">
              <a:off x="8699827" y="2444176"/>
              <a:ext cx="620291" cy="790297"/>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6B5DB34E-A62D-8246-98EA-F28587349177}"/>
                </a:ext>
              </a:extLst>
            </p:cNvPr>
            <p:cNvCxnSpPr>
              <a:cxnSpLocks/>
            </p:cNvCxnSpPr>
            <p:nvPr/>
          </p:nvCxnSpPr>
          <p:spPr>
            <a:xfrm>
              <a:off x="10210352" y="2534969"/>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BB69BC-BCDC-8347-B4E6-84F7A9726462}"/>
                </a:ext>
              </a:extLst>
            </p:cNvPr>
            <p:cNvCxnSpPr>
              <a:cxnSpLocks/>
            </p:cNvCxnSpPr>
            <p:nvPr/>
          </p:nvCxnSpPr>
          <p:spPr>
            <a:xfrm>
              <a:off x="10210352" y="4537389"/>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26" name="Picture 125">
            <a:extLst>
              <a:ext uri="{FF2B5EF4-FFF2-40B4-BE49-F238E27FC236}">
                <a16:creationId xmlns:a16="http://schemas.microsoft.com/office/drawing/2014/main" id="{7D99F396-4D68-1742-8A8B-47788B9FE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811" y="5350317"/>
            <a:ext cx="1926713" cy="810951"/>
          </a:xfrm>
          <a:prstGeom prst="rect">
            <a:avLst/>
          </a:prstGeom>
        </p:spPr>
      </p:pic>
      <p:grpSp>
        <p:nvGrpSpPr>
          <p:cNvPr id="100" name="Group 99">
            <a:extLst>
              <a:ext uri="{FF2B5EF4-FFF2-40B4-BE49-F238E27FC236}">
                <a16:creationId xmlns:a16="http://schemas.microsoft.com/office/drawing/2014/main" id="{C1EF4072-7F5D-4AF7-AA82-0E8CAC19133E}"/>
              </a:ext>
            </a:extLst>
          </p:cNvPr>
          <p:cNvGrpSpPr/>
          <p:nvPr/>
        </p:nvGrpSpPr>
        <p:grpSpPr>
          <a:xfrm>
            <a:off x="0" y="6497955"/>
            <a:ext cx="12192000" cy="360045"/>
            <a:chOff x="0" y="6497955"/>
            <a:chExt cx="12192000" cy="360045"/>
          </a:xfrm>
        </p:grpSpPr>
        <p:sp>
          <p:nvSpPr>
            <p:cNvPr id="114" name="bk object 17">
              <a:extLst>
                <a:ext uri="{FF2B5EF4-FFF2-40B4-BE49-F238E27FC236}">
                  <a16:creationId xmlns:a16="http://schemas.microsoft.com/office/drawing/2014/main" id="{3CFE273D-A19F-4B11-8CF6-D05F3E84F30E}"/>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18" name="TextBox 117">
              <a:extLst>
                <a:ext uri="{FF2B5EF4-FFF2-40B4-BE49-F238E27FC236}">
                  <a16:creationId xmlns:a16="http://schemas.microsoft.com/office/drawing/2014/main" id="{F749EB95-AEA9-4326-B1B2-EF2EE1CCE7F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3488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C12CE8DE-54B8-4942-B3A4-3721A8EAA09D}"/>
              </a:ext>
            </a:extLst>
          </p:cNvPr>
          <p:cNvSpPr txBox="1"/>
          <p:nvPr/>
        </p:nvSpPr>
        <p:spPr>
          <a:xfrm>
            <a:off x="6666702" y="3261746"/>
            <a:ext cx="794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j-lt"/>
                <a:cs typeface="Segoe UI" panose="020B0502040204020203" pitchFamily="34" charset="0"/>
              </a:rPr>
              <a:t>Export cache into RDB File</a:t>
            </a:r>
            <a:endParaRPr kumimoji="0" lang="en-US" sz="900" b="0"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59" name="TextBox 58">
            <a:extLst>
              <a:ext uri="{FF2B5EF4-FFF2-40B4-BE49-F238E27FC236}">
                <a16:creationId xmlns:a16="http://schemas.microsoft.com/office/drawing/2014/main" id="{3C40ADEA-086E-4D8A-B8E3-3BD2105E1BA8}"/>
              </a:ext>
            </a:extLst>
          </p:cNvPr>
          <p:cNvSpPr txBox="1"/>
          <p:nvPr/>
        </p:nvSpPr>
        <p:spPr>
          <a:xfrm>
            <a:off x="10371768" y="3261746"/>
            <a:ext cx="1214310"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Configure application to point at new cache instance</a:t>
            </a:r>
          </a:p>
        </p:txBody>
      </p:sp>
      <p:grpSp>
        <p:nvGrpSpPr>
          <p:cNvPr id="60" name="Group 59">
            <a:extLst>
              <a:ext uri="{FF2B5EF4-FFF2-40B4-BE49-F238E27FC236}">
                <a16:creationId xmlns:a16="http://schemas.microsoft.com/office/drawing/2014/main" id="{E606750C-D1B8-40C3-B394-1FCEFFAC7271}"/>
              </a:ext>
            </a:extLst>
          </p:cNvPr>
          <p:cNvGrpSpPr/>
          <p:nvPr/>
        </p:nvGrpSpPr>
        <p:grpSpPr>
          <a:xfrm>
            <a:off x="5859190" y="2719402"/>
            <a:ext cx="375106" cy="375108"/>
            <a:chOff x="650875" y="1585913"/>
            <a:chExt cx="495300" cy="495301"/>
          </a:xfrm>
        </p:grpSpPr>
        <p:sp>
          <p:nvSpPr>
            <p:cNvPr id="61" name="Rectangle 5">
              <a:extLst>
                <a:ext uri="{FF2B5EF4-FFF2-40B4-BE49-F238E27FC236}">
                  <a16:creationId xmlns:a16="http://schemas.microsoft.com/office/drawing/2014/main" id="{845E33CA-C031-4622-8872-0718CC754306}"/>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8447B171-E3EE-4C93-BFC2-15310DF3B83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7">
              <a:extLst>
                <a:ext uri="{FF2B5EF4-FFF2-40B4-BE49-F238E27FC236}">
                  <a16:creationId xmlns:a16="http://schemas.microsoft.com/office/drawing/2014/main" id="{87C2405C-C3D0-473B-896F-1BCBEC516C4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8">
              <a:extLst>
                <a:ext uri="{FF2B5EF4-FFF2-40B4-BE49-F238E27FC236}">
                  <a16:creationId xmlns:a16="http://schemas.microsoft.com/office/drawing/2014/main" id="{AC4CF660-E3F1-4F4A-9423-0D96E5DC55AA}"/>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9">
              <a:extLst>
                <a:ext uri="{FF2B5EF4-FFF2-40B4-BE49-F238E27FC236}">
                  <a16:creationId xmlns:a16="http://schemas.microsoft.com/office/drawing/2014/main" id="{D41B274F-081B-42FF-BD65-DC45DDB3B9B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0">
              <a:extLst>
                <a:ext uri="{FF2B5EF4-FFF2-40B4-BE49-F238E27FC236}">
                  <a16:creationId xmlns:a16="http://schemas.microsoft.com/office/drawing/2014/main" id="{1AD6ED42-D6E8-4AD2-B85F-3D6D783D20B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1">
              <a:extLst>
                <a:ext uri="{FF2B5EF4-FFF2-40B4-BE49-F238E27FC236}">
                  <a16:creationId xmlns:a16="http://schemas.microsoft.com/office/drawing/2014/main" id="{244A0655-4DB6-4957-A74C-55F00D3F0AEB}"/>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2">
              <a:extLst>
                <a:ext uri="{FF2B5EF4-FFF2-40B4-BE49-F238E27FC236}">
                  <a16:creationId xmlns:a16="http://schemas.microsoft.com/office/drawing/2014/main" id="{D441623F-20CC-4513-8C6F-8023CAFD329E}"/>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3">
              <a:extLst>
                <a:ext uri="{FF2B5EF4-FFF2-40B4-BE49-F238E27FC236}">
                  <a16:creationId xmlns:a16="http://schemas.microsoft.com/office/drawing/2014/main" id="{E544707E-48FC-47AD-B804-8BA59E7FC457}"/>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089D89CD-D942-4B2F-83F3-62E648629306}"/>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15">
              <a:extLst>
                <a:ext uri="{FF2B5EF4-FFF2-40B4-BE49-F238E27FC236}">
                  <a16:creationId xmlns:a16="http://schemas.microsoft.com/office/drawing/2014/main" id="{F7BFB97E-8336-40BB-A320-BA576D2AFB95}"/>
                </a:ext>
              </a:extLst>
            </p:cNvPr>
            <p:cNvSpPr>
              <a:spLocks noChangeArrowheads="1"/>
            </p:cNvSpPr>
            <p:nvPr/>
          </p:nvSpPr>
          <p:spPr bwMode="auto">
            <a:xfrm>
              <a:off x="744538" y="2019301"/>
              <a:ext cx="60325"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16">
              <a:extLst>
                <a:ext uri="{FF2B5EF4-FFF2-40B4-BE49-F238E27FC236}">
                  <a16:creationId xmlns:a16="http://schemas.microsoft.com/office/drawing/2014/main" id="{4603B7F1-498F-4BE2-8236-5FCBCCFA603B}"/>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17">
              <a:extLst>
                <a:ext uri="{FF2B5EF4-FFF2-40B4-BE49-F238E27FC236}">
                  <a16:creationId xmlns:a16="http://schemas.microsoft.com/office/drawing/2014/main" id="{75D1C6DC-B8E4-47F2-A047-9C279F9DD664}"/>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18">
              <a:extLst>
                <a:ext uri="{FF2B5EF4-FFF2-40B4-BE49-F238E27FC236}">
                  <a16:creationId xmlns:a16="http://schemas.microsoft.com/office/drawing/2014/main" id="{3143F310-13D5-4111-9D7C-9499F48A99FE}"/>
                </a:ext>
              </a:extLst>
            </p:cNvPr>
            <p:cNvSpPr>
              <a:spLocks noChangeArrowheads="1"/>
            </p:cNvSpPr>
            <p:nvPr/>
          </p:nvSpPr>
          <p:spPr bwMode="auto">
            <a:xfrm>
              <a:off x="990600" y="2019301"/>
              <a:ext cx="63500"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F2F9DE20-B4B0-4BCE-AB95-8D6A65E226DB}"/>
              </a:ext>
            </a:extLst>
          </p:cNvPr>
          <p:cNvSpPr txBox="1"/>
          <p:nvPr/>
        </p:nvSpPr>
        <p:spPr>
          <a:xfrm>
            <a:off x="7899818" y="3261746"/>
            <a:ext cx="794637"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Create Azure Cache for Redis Instance</a:t>
            </a:r>
          </a:p>
        </p:txBody>
      </p:sp>
      <p:sp>
        <p:nvSpPr>
          <p:cNvPr id="84" name="TextBox 83">
            <a:extLst>
              <a:ext uri="{FF2B5EF4-FFF2-40B4-BE49-F238E27FC236}">
                <a16:creationId xmlns:a16="http://schemas.microsoft.com/office/drawing/2014/main" id="{DE8B6484-3924-49B8-AEFF-515EBFCAF95A}"/>
              </a:ext>
            </a:extLst>
          </p:cNvPr>
          <p:cNvSpPr txBox="1"/>
          <p:nvPr/>
        </p:nvSpPr>
        <p:spPr>
          <a:xfrm>
            <a:off x="9118758" y="3261746"/>
            <a:ext cx="952464"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Import RDB file into Azure Cache for Redis</a:t>
            </a:r>
          </a:p>
        </p:txBody>
      </p:sp>
      <p:sp>
        <p:nvSpPr>
          <p:cNvPr id="88" name="TextBox 87">
            <a:extLst>
              <a:ext uri="{FF2B5EF4-FFF2-40B4-BE49-F238E27FC236}">
                <a16:creationId xmlns:a16="http://schemas.microsoft.com/office/drawing/2014/main" id="{9A38329F-FE6A-4E70-A39D-3EEFE0910B0F}"/>
              </a:ext>
            </a:extLst>
          </p:cNvPr>
          <p:cNvSpPr txBox="1"/>
          <p:nvPr/>
        </p:nvSpPr>
        <p:spPr>
          <a:xfrm>
            <a:off x="5391267" y="3261746"/>
            <a:ext cx="794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On-Prem Redis Cache</a:t>
            </a:r>
          </a:p>
        </p:txBody>
      </p:sp>
      <p:sp>
        <p:nvSpPr>
          <p:cNvPr id="50" name="Rectangle 49">
            <a:extLst>
              <a:ext uri="{FF2B5EF4-FFF2-40B4-BE49-F238E27FC236}">
                <a16:creationId xmlns:a16="http://schemas.microsoft.com/office/drawing/2014/main" id="{BF1651DC-170D-DF4E-AA17-F1F0DFBA385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itle 1">
            <a:extLst>
              <a:ext uri="{FF2B5EF4-FFF2-40B4-BE49-F238E27FC236}">
                <a16:creationId xmlns:a16="http://schemas.microsoft.com/office/drawing/2014/main" id="{362F77D1-1861-C94E-8258-DEF0176DE1BD}"/>
              </a:ext>
            </a:extLst>
          </p:cNvPr>
          <p:cNvSpPr txBox="1">
            <a:spLocks/>
          </p:cNvSpPr>
          <p:nvPr/>
        </p:nvSpPr>
        <p:spPr>
          <a:xfrm>
            <a:off x="588263" y="457200"/>
            <a:ext cx="1037931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solidFill>
              </a:rPr>
              <a:t>Take advantage of compatibility with open-source Redis to migrate data</a:t>
            </a:r>
          </a:p>
        </p:txBody>
      </p:sp>
      <p:cxnSp>
        <p:nvCxnSpPr>
          <p:cNvPr id="52" name="Straight Connector 51">
            <a:extLst>
              <a:ext uri="{FF2B5EF4-FFF2-40B4-BE49-F238E27FC236}">
                <a16:creationId xmlns:a16="http://schemas.microsoft.com/office/drawing/2014/main" id="{F8272F10-0D14-0E4B-9387-D40D01DEA0E0}"/>
              </a:ext>
            </a:extLst>
          </p:cNvPr>
          <p:cNvCxnSpPr/>
          <p:nvPr/>
        </p:nvCxnSpPr>
        <p:spPr>
          <a:xfrm>
            <a:off x="2839498" y="5426581"/>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D4C848D-E5FF-FD42-B663-7F18F519B3F2}"/>
              </a:ext>
            </a:extLst>
          </p:cNvPr>
          <p:cNvSpPr/>
          <p:nvPr/>
        </p:nvSpPr>
        <p:spPr>
          <a:xfrm>
            <a:off x="3011202" y="5518093"/>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The Nobel Prize website migrated setup to Azure, including Azure Cache for Redis, to effectively scale website performance when prizes are announced</a:t>
            </a:r>
          </a:p>
        </p:txBody>
      </p:sp>
      <p:sp>
        <p:nvSpPr>
          <p:cNvPr id="54" name="Text Placeholder 3">
            <a:extLst>
              <a:ext uri="{FF2B5EF4-FFF2-40B4-BE49-F238E27FC236}">
                <a16:creationId xmlns:a16="http://schemas.microsoft.com/office/drawing/2014/main" id="{A041D917-E930-6345-A07C-87ECA05D2DB9}"/>
              </a:ext>
            </a:extLst>
          </p:cNvPr>
          <p:cNvSpPr txBox="1">
            <a:spLocks/>
          </p:cNvSpPr>
          <p:nvPr/>
        </p:nvSpPr>
        <p:spPr>
          <a:xfrm>
            <a:off x="644658" y="1649075"/>
            <a:ext cx="3600519"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Migrating application from on-premises to the cloud</a:t>
            </a:r>
          </a:p>
          <a:p>
            <a:pPr marL="0" indent="0">
              <a:spcBef>
                <a:spcPts val="1200"/>
              </a:spcBef>
              <a:buNone/>
            </a:pPr>
            <a:r>
              <a:rPr lang="en-US" sz="1600" dirty="0">
                <a:solidFill>
                  <a:schemeClr val="accent1"/>
                </a:solidFill>
                <a:latin typeface="+mn-lt"/>
              </a:rPr>
              <a:t>Modernizing IaaS application through new PaaS services</a:t>
            </a:r>
          </a:p>
        </p:txBody>
      </p:sp>
      <p:sp>
        <p:nvSpPr>
          <p:cNvPr id="55" name="TextBox 54">
            <a:extLst>
              <a:ext uri="{FF2B5EF4-FFF2-40B4-BE49-F238E27FC236}">
                <a16:creationId xmlns:a16="http://schemas.microsoft.com/office/drawing/2014/main" id="{0A42C007-79A1-9343-9F59-197E5DE9CA76}"/>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cxnSp>
        <p:nvCxnSpPr>
          <p:cNvPr id="127" name="Straight Arrow Connector 126">
            <a:extLst>
              <a:ext uri="{FF2B5EF4-FFF2-40B4-BE49-F238E27FC236}">
                <a16:creationId xmlns:a16="http://schemas.microsoft.com/office/drawing/2014/main" id="{544DE7C6-8722-204C-8A58-E9E4BA24D7F5}"/>
              </a:ext>
            </a:extLst>
          </p:cNvPr>
          <p:cNvCxnSpPr>
            <a:cxnSpLocks/>
          </p:cNvCxnSpPr>
          <p:nvPr/>
        </p:nvCxnSpPr>
        <p:spPr>
          <a:xfrm>
            <a:off x="6385754"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1F6A6AA-24BD-5B4E-AEE5-BFBCF88BA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873" y="5448151"/>
            <a:ext cx="817756" cy="629893"/>
          </a:xfrm>
          <a:prstGeom prst="rect">
            <a:avLst/>
          </a:prstGeom>
        </p:spPr>
      </p:pic>
      <p:grpSp>
        <p:nvGrpSpPr>
          <p:cNvPr id="173" name="Group 18">
            <a:extLst>
              <a:ext uri="{FF2B5EF4-FFF2-40B4-BE49-F238E27FC236}">
                <a16:creationId xmlns:a16="http://schemas.microsoft.com/office/drawing/2014/main" id="{A7CA1C37-585A-ED47-B80D-1430339B6EB0}"/>
              </a:ext>
            </a:extLst>
          </p:cNvPr>
          <p:cNvGrpSpPr>
            <a:grpSpLocks noChangeAspect="1"/>
          </p:cNvGrpSpPr>
          <p:nvPr/>
        </p:nvGrpSpPr>
        <p:grpSpPr bwMode="auto">
          <a:xfrm>
            <a:off x="8047018" y="2796511"/>
            <a:ext cx="495306" cy="219075"/>
            <a:chOff x="2204" y="1874"/>
            <a:chExt cx="312" cy="138"/>
          </a:xfrm>
        </p:grpSpPr>
        <p:sp>
          <p:nvSpPr>
            <p:cNvPr id="174" name="Freeform 19">
              <a:extLst>
                <a:ext uri="{FF2B5EF4-FFF2-40B4-BE49-F238E27FC236}">
                  <a16:creationId xmlns:a16="http://schemas.microsoft.com/office/drawing/2014/main" id="{A71B37AB-A8DB-F043-8365-4A55B80C9026}"/>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Freeform 20">
              <a:extLst>
                <a:ext uri="{FF2B5EF4-FFF2-40B4-BE49-F238E27FC236}">
                  <a16:creationId xmlns:a16="http://schemas.microsoft.com/office/drawing/2014/main" id="{4E524955-6111-7B44-8235-60994E05B0F3}"/>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Freeform 21">
              <a:extLst>
                <a:ext uri="{FF2B5EF4-FFF2-40B4-BE49-F238E27FC236}">
                  <a16:creationId xmlns:a16="http://schemas.microsoft.com/office/drawing/2014/main" id="{BABBE233-0FBE-D140-8662-39E48AD41A44}"/>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Freeform 22">
              <a:extLst>
                <a:ext uri="{FF2B5EF4-FFF2-40B4-BE49-F238E27FC236}">
                  <a16:creationId xmlns:a16="http://schemas.microsoft.com/office/drawing/2014/main" id="{B882F957-D384-F749-875B-4C34B5EBF26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23">
              <a:extLst>
                <a:ext uri="{FF2B5EF4-FFF2-40B4-BE49-F238E27FC236}">
                  <a16:creationId xmlns:a16="http://schemas.microsoft.com/office/drawing/2014/main" id="{17DEDF2C-FE32-3C40-B276-12BED164DD3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24">
              <a:extLst>
                <a:ext uri="{FF2B5EF4-FFF2-40B4-BE49-F238E27FC236}">
                  <a16:creationId xmlns:a16="http://schemas.microsoft.com/office/drawing/2014/main" id="{F0A960D6-C656-6647-B357-553D7810966B}"/>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25">
              <a:extLst>
                <a:ext uri="{FF2B5EF4-FFF2-40B4-BE49-F238E27FC236}">
                  <a16:creationId xmlns:a16="http://schemas.microsoft.com/office/drawing/2014/main" id="{D3F6B256-0159-1746-9F4A-9A216CBD643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1">
            <a:extLst>
              <a:ext uri="{FF2B5EF4-FFF2-40B4-BE49-F238E27FC236}">
                <a16:creationId xmlns:a16="http://schemas.microsoft.com/office/drawing/2014/main" id="{26E582DE-93E0-D14F-B069-5779731077CF}"/>
              </a:ext>
            </a:extLst>
          </p:cNvPr>
          <p:cNvGrpSpPr>
            <a:grpSpLocks noChangeAspect="1"/>
          </p:cNvGrpSpPr>
          <p:nvPr/>
        </p:nvGrpSpPr>
        <p:grpSpPr bwMode="auto">
          <a:xfrm>
            <a:off x="6991612" y="2719342"/>
            <a:ext cx="301462" cy="371768"/>
            <a:chOff x="1043" y="1787"/>
            <a:chExt cx="253" cy="312"/>
          </a:xfrm>
        </p:grpSpPr>
        <p:sp>
          <p:nvSpPr>
            <p:cNvPr id="182" name="Rectangle 12">
              <a:extLst>
                <a:ext uri="{FF2B5EF4-FFF2-40B4-BE49-F238E27FC236}">
                  <a16:creationId xmlns:a16="http://schemas.microsoft.com/office/drawing/2014/main" id="{DB5A1460-F18C-C740-BCFD-4E358A6089E1}"/>
                </a:ext>
              </a:extLst>
            </p:cNvPr>
            <p:cNvSpPr>
              <a:spLocks noChangeArrowheads="1"/>
            </p:cNvSpPr>
            <p:nvPr/>
          </p:nvSpPr>
          <p:spPr bwMode="auto">
            <a:xfrm>
              <a:off x="1082" y="1787"/>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Rectangle 13">
              <a:extLst>
                <a:ext uri="{FF2B5EF4-FFF2-40B4-BE49-F238E27FC236}">
                  <a16:creationId xmlns:a16="http://schemas.microsoft.com/office/drawing/2014/main" id="{351D23D0-A680-1D43-9CA4-B9AD5DC2C12C}"/>
                </a:ext>
              </a:extLst>
            </p:cNvPr>
            <p:cNvSpPr>
              <a:spLocks noChangeArrowheads="1"/>
            </p:cNvSpPr>
            <p:nvPr/>
          </p:nvSpPr>
          <p:spPr bwMode="auto">
            <a:xfrm>
              <a:off x="1043" y="1816"/>
              <a:ext cx="214" cy="28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Freeform 14">
              <a:extLst>
                <a:ext uri="{FF2B5EF4-FFF2-40B4-BE49-F238E27FC236}">
                  <a16:creationId xmlns:a16="http://schemas.microsoft.com/office/drawing/2014/main" id="{D13761CD-E954-6446-B91E-03815D1F5840}"/>
                </a:ext>
              </a:extLst>
            </p:cNvPr>
            <p:cNvSpPr>
              <a:spLocks/>
            </p:cNvSpPr>
            <p:nvPr/>
          </p:nvSpPr>
          <p:spPr bwMode="auto">
            <a:xfrm>
              <a:off x="1082" y="1884"/>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1"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Freeform 15">
              <a:extLst>
                <a:ext uri="{FF2B5EF4-FFF2-40B4-BE49-F238E27FC236}">
                  <a16:creationId xmlns:a16="http://schemas.microsoft.com/office/drawing/2014/main" id="{D4BD42CC-EC0D-5842-9950-4894FEFD2073}"/>
                </a:ext>
              </a:extLst>
            </p:cNvPr>
            <p:cNvSpPr>
              <a:spLocks/>
            </p:cNvSpPr>
            <p:nvPr/>
          </p:nvSpPr>
          <p:spPr bwMode="auto">
            <a:xfrm>
              <a:off x="1179" y="1884"/>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86" name="Graphic 185">
            <a:extLst>
              <a:ext uri="{FF2B5EF4-FFF2-40B4-BE49-F238E27FC236}">
                <a16:creationId xmlns:a16="http://schemas.microsoft.com/office/drawing/2014/main" id="{23EFF5C2-FE3B-4D43-8B36-0F020CC921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83932" y="2718227"/>
            <a:ext cx="393193" cy="393193"/>
          </a:xfrm>
          <a:prstGeom prst="rect">
            <a:avLst/>
          </a:prstGeom>
        </p:spPr>
      </p:pic>
      <p:grpSp>
        <p:nvGrpSpPr>
          <p:cNvPr id="187" name="Group 146">
            <a:extLst>
              <a:ext uri="{FF2B5EF4-FFF2-40B4-BE49-F238E27FC236}">
                <a16:creationId xmlns:a16="http://schemas.microsoft.com/office/drawing/2014/main" id="{717B9B88-4070-6A4F-82FD-6B8DE402D80B}"/>
              </a:ext>
            </a:extLst>
          </p:cNvPr>
          <p:cNvGrpSpPr>
            <a:grpSpLocks noChangeAspect="1"/>
          </p:cNvGrpSpPr>
          <p:nvPr/>
        </p:nvGrpSpPr>
        <p:grpSpPr bwMode="auto">
          <a:xfrm>
            <a:off x="9458758" y="2746979"/>
            <a:ext cx="329049" cy="329049"/>
            <a:chOff x="410" y="1787"/>
            <a:chExt cx="312" cy="312"/>
          </a:xfrm>
        </p:grpSpPr>
        <p:sp>
          <p:nvSpPr>
            <p:cNvPr id="188" name="AutoShape 145">
              <a:extLst>
                <a:ext uri="{FF2B5EF4-FFF2-40B4-BE49-F238E27FC236}">
                  <a16:creationId xmlns:a16="http://schemas.microsoft.com/office/drawing/2014/main" id="{46857539-DCA3-C74B-BD06-53A66C604F8C}"/>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47">
              <a:extLst>
                <a:ext uri="{FF2B5EF4-FFF2-40B4-BE49-F238E27FC236}">
                  <a16:creationId xmlns:a16="http://schemas.microsoft.com/office/drawing/2014/main" id="{BE2C102A-A420-C946-B3F4-2D10DAC90FCA}"/>
                </a:ext>
              </a:extLst>
            </p:cNvPr>
            <p:cNvSpPr>
              <a:spLocks noChangeArrowheads="1"/>
            </p:cNvSpPr>
            <p:nvPr/>
          </p:nvSpPr>
          <p:spPr bwMode="auto">
            <a:xfrm>
              <a:off x="410"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48">
              <a:extLst>
                <a:ext uri="{FF2B5EF4-FFF2-40B4-BE49-F238E27FC236}">
                  <a16:creationId xmlns:a16="http://schemas.microsoft.com/office/drawing/2014/main" id="{E69D973D-6202-FB4C-B3AE-049545E7087F}"/>
                </a:ext>
              </a:extLst>
            </p:cNvPr>
            <p:cNvSpPr>
              <a:spLocks noChangeArrowheads="1"/>
            </p:cNvSpPr>
            <p:nvPr/>
          </p:nvSpPr>
          <p:spPr bwMode="auto">
            <a:xfrm>
              <a:off x="664" y="1787"/>
              <a:ext cx="5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9">
              <a:extLst>
                <a:ext uri="{FF2B5EF4-FFF2-40B4-BE49-F238E27FC236}">
                  <a16:creationId xmlns:a16="http://schemas.microsoft.com/office/drawing/2014/main" id="{C7332DC9-A48F-B049-9445-6C4C33DB2C34}"/>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50">
              <a:extLst>
                <a:ext uri="{FF2B5EF4-FFF2-40B4-BE49-F238E27FC236}">
                  <a16:creationId xmlns:a16="http://schemas.microsoft.com/office/drawing/2014/main" id="{8D6ED8F6-D3E6-0945-B948-1553BADAC741}"/>
                </a:ext>
              </a:extLst>
            </p:cNvPr>
            <p:cNvSpPr>
              <a:spLocks noChangeArrowheads="1"/>
            </p:cNvSpPr>
            <p:nvPr/>
          </p:nvSpPr>
          <p:spPr bwMode="auto">
            <a:xfrm>
              <a:off x="615" y="1865"/>
              <a:ext cx="29" cy="98"/>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51">
              <a:extLst>
                <a:ext uri="{FF2B5EF4-FFF2-40B4-BE49-F238E27FC236}">
                  <a16:creationId xmlns:a16="http://schemas.microsoft.com/office/drawing/2014/main" id="{E75D260B-BEFB-E441-AE0D-9E900C129638}"/>
                </a:ext>
              </a:extLst>
            </p:cNvPr>
            <p:cNvSpPr>
              <a:spLocks noChangeArrowheads="1"/>
            </p:cNvSpPr>
            <p:nvPr/>
          </p:nvSpPr>
          <p:spPr bwMode="auto">
            <a:xfrm>
              <a:off x="546" y="1865"/>
              <a:ext cx="98" cy="29"/>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4" name="Straight Arrow Connector 193">
            <a:extLst>
              <a:ext uri="{FF2B5EF4-FFF2-40B4-BE49-F238E27FC236}">
                <a16:creationId xmlns:a16="http://schemas.microsoft.com/office/drawing/2014/main" id="{CB4527BE-D57A-3F47-BAB6-70DBB19C3A53}"/>
              </a:ext>
            </a:extLst>
          </p:cNvPr>
          <p:cNvCxnSpPr>
            <a:cxnSpLocks/>
          </p:cNvCxnSpPr>
          <p:nvPr/>
        </p:nvCxnSpPr>
        <p:spPr>
          <a:xfrm>
            <a:off x="7421647"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0A8C4C2-C6EE-B44C-A189-6DA53B90237B}"/>
              </a:ext>
            </a:extLst>
          </p:cNvPr>
          <p:cNvCxnSpPr>
            <a:cxnSpLocks/>
          </p:cNvCxnSpPr>
          <p:nvPr/>
        </p:nvCxnSpPr>
        <p:spPr>
          <a:xfrm>
            <a:off x="8738895"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062FD29-EC2D-6948-B413-C0F9A95D506B}"/>
              </a:ext>
            </a:extLst>
          </p:cNvPr>
          <p:cNvCxnSpPr>
            <a:cxnSpLocks/>
          </p:cNvCxnSpPr>
          <p:nvPr/>
        </p:nvCxnSpPr>
        <p:spPr>
          <a:xfrm>
            <a:off x="10075325"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5" name="Picture 2" descr="Redis icon">
            <a:extLst>
              <a:ext uri="{FF2B5EF4-FFF2-40B4-BE49-F238E27FC236}">
                <a16:creationId xmlns:a16="http://schemas.microsoft.com/office/drawing/2014/main" id="{9B2C368C-96A9-4C5A-8816-3DBF0F7A0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136" y="2799203"/>
            <a:ext cx="348436" cy="34843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472C0745-0617-4D53-8DAA-309CEA924AB1}"/>
              </a:ext>
            </a:extLst>
          </p:cNvPr>
          <p:cNvGrpSpPr/>
          <p:nvPr/>
        </p:nvGrpSpPr>
        <p:grpSpPr>
          <a:xfrm>
            <a:off x="0" y="6497955"/>
            <a:ext cx="12192000" cy="360045"/>
            <a:chOff x="0" y="6497955"/>
            <a:chExt cx="12192000" cy="360045"/>
          </a:xfrm>
        </p:grpSpPr>
        <p:sp>
          <p:nvSpPr>
            <p:cNvPr id="66" name="bk object 17">
              <a:extLst>
                <a:ext uri="{FF2B5EF4-FFF2-40B4-BE49-F238E27FC236}">
                  <a16:creationId xmlns:a16="http://schemas.microsoft.com/office/drawing/2014/main" id="{1B8AAC34-51C7-446E-AD6D-2D3268FC2A6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67" name="TextBox 66">
              <a:extLst>
                <a:ext uri="{FF2B5EF4-FFF2-40B4-BE49-F238E27FC236}">
                  <a16:creationId xmlns:a16="http://schemas.microsoft.com/office/drawing/2014/main" id="{BAAEF3BC-69F6-45F0-8209-EACB5AED2C5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67713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Top Corners Rounded 62">
            <a:extLst>
              <a:ext uri="{FF2B5EF4-FFF2-40B4-BE49-F238E27FC236}">
                <a16:creationId xmlns:a16="http://schemas.microsoft.com/office/drawing/2014/main" id="{768E32B9-5719-4706-859E-00BD45A01DAC}"/>
              </a:ext>
            </a:extLst>
          </p:cNvPr>
          <p:cNvSpPr/>
          <p:nvPr/>
        </p:nvSpPr>
        <p:spPr bwMode="auto">
          <a:xfrm rot="16200000">
            <a:off x="2019864" y="2140726"/>
            <a:ext cx="2034333" cy="5313971"/>
          </a:xfrm>
          <a:prstGeom prst="round2SameRect">
            <a:avLst>
              <a:gd name="adj1" fmla="val 4555"/>
              <a:gd name="adj2" fmla="val 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133" name="Rectangle: Top Corners Rounded 132">
            <a:extLst>
              <a:ext uri="{FF2B5EF4-FFF2-40B4-BE49-F238E27FC236}">
                <a16:creationId xmlns:a16="http://schemas.microsoft.com/office/drawing/2014/main" id="{423606B3-BE30-41AA-B5C3-95E8C5404863}"/>
              </a:ext>
            </a:extLst>
          </p:cNvPr>
          <p:cNvSpPr/>
          <p:nvPr/>
        </p:nvSpPr>
        <p:spPr bwMode="auto">
          <a:xfrm rot="16200000">
            <a:off x="2005487" y="48821"/>
            <a:ext cx="2034333" cy="5313971"/>
          </a:xfrm>
          <a:prstGeom prst="round2SameRect">
            <a:avLst>
              <a:gd name="adj1" fmla="val 4555"/>
              <a:gd name="adj2" fmla="val 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131" name="Rectangle: Top Corners Rounded 130">
            <a:extLst>
              <a:ext uri="{FF2B5EF4-FFF2-40B4-BE49-F238E27FC236}">
                <a16:creationId xmlns:a16="http://schemas.microsoft.com/office/drawing/2014/main" id="{109BD284-FD8D-4F01-8425-B033240C83C6}"/>
              </a:ext>
            </a:extLst>
          </p:cNvPr>
          <p:cNvSpPr/>
          <p:nvPr/>
        </p:nvSpPr>
        <p:spPr bwMode="auto">
          <a:xfrm rot="5400000" flipH="1">
            <a:off x="8035038" y="1914221"/>
            <a:ext cx="1898814" cy="5756440"/>
          </a:xfrm>
          <a:prstGeom prst="round2SameRect">
            <a:avLst>
              <a:gd name="adj1" fmla="val 4053"/>
              <a:gd name="adj2" fmla="val 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130" name="Rectangle: Top Corners Rounded 129">
            <a:extLst>
              <a:ext uri="{FF2B5EF4-FFF2-40B4-BE49-F238E27FC236}">
                <a16:creationId xmlns:a16="http://schemas.microsoft.com/office/drawing/2014/main" id="{79EE35BF-B556-4CD8-B034-27F0F24AC79F}"/>
              </a:ext>
            </a:extLst>
          </p:cNvPr>
          <p:cNvSpPr/>
          <p:nvPr/>
        </p:nvSpPr>
        <p:spPr bwMode="auto">
          <a:xfrm rot="16200000">
            <a:off x="7993960" y="-142453"/>
            <a:ext cx="1985820" cy="5745031"/>
          </a:xfrm>
          <a:prstGeom prst="round2SameRect">
            <a:avLst>
              <a:gd name="adj1" fmla="val 4889"/>
              <a:gd name="adj2" fmla="val 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14" name="Oval 13">
            <a:extLst>
              <a:ext uri="{FF2B5EF4-FFF2-40B4-BE49-F238E27FC236}">
                <a16:creationId xmlns:a16="http://schemas.microsoft.com/office/drawing/2014/main" id="{FE8AAA27-549D-4CEA-AA83-017A06AEDCA4}"/>
              </a:ext>
            </a:extLst>
          </p:cNvPr>
          <p:cNvSpPr/>
          <p:nvPr/>
        </p:nvSpPr>
        <p:spPr bwMode="auto">
          <a:xfrm>
            <a:off x="4029777" y="1688641"/>
            <a:ext cx="4127107" cy="412710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Title 85">
            <a:extLst>
              <a:ext uri="{FF2B5EF4-FFF2-40B4-BE49-F238E27FC236}">
                <a16:creationId xmlns:a16="http://schemas.microsoft.com/office/drawing/2014/main" id="{727AB67D-7E74-41B5-894C-204C3DA58FB5}"/>
              </a:ext>
            </a:extLst>
          </p:cNvPr>
          <p:cNvSpPr>
            <a:spLocks noGrp="1"/>
          </p:cNvSpPr>
          <p:nvPr>
            <p:ph type="title"/>
          </p:nvPr>
        </p:nvSpPr>
        <p:spPr>
          <a:xfrm>
            <a:off x="588263" y="468406"/>
            <a:ext cx="11018520" cy="553998"/>
          </a:xfrm>
        </p:spPr>
        <p:txBody>
          <a:bodyPr/>
          <a:lstStyle/>
          <a:p>
            <a:r>
              <a:rPr lang="en-US" dirty="0"/>
              <a:t>Azure Networking Services</a:t>
            </a:r>
          </a:p>
        </p:txBody>
      </p:sp>
      <p:grpSp>
        <p:nvGrpSpPr>
          <p:cNvPr id="12" name="Group 11">
            <a:extLst>
              <a:ext uri="{FF2B5EF4-FFF2-40B4-BE49-F238E27FC236}">
                <a16:creationId xmlns:a16="http://schemas.microsoft.com/office/drawing/2014/main" id="{ADCA7912-6016-4F1F-B262-DBC442AE678F}"/>
              </a:ext>
            </a:extLst>
          </p:cNvPr>
          <p:cNvGrpSpPr/>
          <p:nvPr/>
        </p:nvGrpSpPr>
        <p:grpSpPr>
          <a:xfrm>
            <a:off x="3896111" y="1562044"/>
            <a:ext cx="4399777" cy="4399776"/>
            <a:chOff x="3896111" y="1747271"/>
            <a:chExt cx="4399777" cy="4399776"/>
          </a:xfrm>
        </p:grpSpPr>
        <p:sp>
          <p:nvSpPr>
            <p:cNvPr id="7" name="Freeform 5">
              <a:extLst>
                <a:ext uri="{FF2B5EF4-FFF2-40B4-BE49-F238E27FC236}">
                  <a16:creationId xmlns:a16="http://schemas.microsoft.com/office/drawing/2014/main" id="{CA157C74-8F0C-4F02-9125-0397F948B1BE}"/>
                </a:ext>
              </a:extLst>
            </p:cNvPr>
            <p:cNvSpPr>
              <a:spLocks/>
            </p:cNvSpPr>
            <p:nvPr/>
          </p:nvSpPr>
          <p:spPr bwMode="auto">
            <a:xfrm>
              <a:off x="4267059"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4F7C5EA7-3914-4492-80A3-714193BBE643}"/>
                </a:ext>
              </a:extLst>
            </p:cNvPr>
            <p:cNvSpPr>
              <a:spLocks/>
            </p:cNvSpPr>
            <p:nvPr/>
          </p:nvSpPr>
          <p:spPr bwMode="auto">
            <a:xfrm flipH="1">
              <a:off x="6129053"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5">
              <a:extLst>
                <a:ext uri="{FF2B5EF4-FFF2-40B4-BE49-F238E27FC236}">
                  <a16:creationId xmlns:a16="http://schemas.microsoft.com/office/drawing/2014/main" id="{08A3C32B-AAAF-4B47-BB44-386B1903E75F}"/>
                </a:ext>
              </a:extLst>
            </p:cNvPr>
            <p:cNvSpPr>
              <a:spLocks/>
            </p:cNvSpPr>
            <p:nvPr/>
          </p:nvSpPr>
          <p:spPr bwMode="auto">
            <a:xfrm flipV="1">
              <a:off x="4267059"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5">
              <a:extLst>
                <a:ext uri="{FF2B5EF4-FFF2-40B4-BE49-F238E27FC236}">
                  <a16:creationId xmlns:a16="http://schemas.microsoft.com/office/drawing/2014/main" id="{41C939B0-1BD6-4F80-8151-5501F9F7D5A4}"/>
                </a:ext>
              </a:extLst>
            </p:cNvPr>
            <p:cNvSpPr>
              <a:spLocks/>
            </p:cNvSpPr>
            <p:nvPr/>
          </p:nvSpPr>
          <p:spPr bwMode="auto">
            <a:xfrm flipH="1" flipV="1">
              <a:off x="6129053"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41" name="Group 140">
              <a:extLst>
                <a:ext uri="{FF2B5EF4-FFF2-40B4-BE49-F238E27FC236}">
                  <a16:creationId xmlns:a16="http://schemas.microsoft.com/office/drawing/2014/main" id="{AA754290-DB63-429B-BCC8-F0AD5FD33F7C}"/>
                </a:ext>
              </a:extLst>
            </p:cNvPr>
            <p:cNvGrpSpPr/>
            <p:nvPr/>
          </p:nvGrpSpPr>
          <p:grpSpPr>
            <a:xfrm>
              <a:off x="3896111" y="1747271"/>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377825">
                <a:solidFill>
                  <a:schemeClr val="tx1"/>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bg1"/>
                </a:solidFill>
                <a:ln>
                  <a:solidFill>
                    <a:srgbClr val="50E6FF"/>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bg1"/>
                </a:solidFill>
                <a:ln>
                  <a:solidFill>
                    <a:srgbClr val="50E6FF"/>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bg1"/>
                </a:solidFill>
                <a:ln>
                  <a:solidFill>
                    <a:srgbClr val="50E6FF"/>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bg1"/>
                </a:solidFill>
                <a:ln>
                  <a:solidFill>
                    <a:schemeClr val="accent1">
                      <a:lumMod val="75000"/>
                    </a:schemeClr>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chemeClr val="bg1"/>
                    </a:solidFill>
                    <a:effectLst/>
                    <a:uLnTx/>
                    <a:uFillTx/>
                    <a:latin typeface="Segoe UI Semibold"/>
                    <a:ea typeface="+mn-ea"/>
                    <a:cs typeface="+mn-cs"/>
                  </a:rPr>
                  <a:t>Protect</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chemeClr val="bg1"/>
                    </a:solidFill>
                    <a:effectLst/>
                    <a:uLnTx/>
                    <a:uFillTx/>
                    <a:latin typeface="Segoe UI Semibold"/>
                    <a:ea typeface="+mn-ea"/>
                    <a:cs typeface="+mn-cs"/>
                  </a:rPr>
                  <a:t>Connect</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chemeClr val="bg1"/>
                    </a:solidFill>
                    <a:effectLst/>
                    <a:uLnTx/>
                    <a:uFillTx/>
                    <a:latin typeface="Segoe UI Semibold"/>
                    <a:ea typeface="+mn-ea"/>
                    <a:cs typeface="+mn-cs"/>
                  </a:rPr>
                  <a:t>Delivery</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chemeClr val="bg1"/>
                    </a:solidFill>
                    <a:effectLst/>
                    <a:uLnTx/>
                    <a:uFillTx/>
                    <a:latin typeface="Segoe UI Semibold"/>
                    <a:ea typeface="+mn-ea"/>
                    <a:cs typeface="+mn-cs"/>
                  </a:rPr>
                  <a:t>Monitor</a:t>
                </a:r>
              </a:p>
            </p:txBody>
          </p:sp>
        </p:grpSp>
        <p:grpSp>
          <p:nvGrpSpPr>
            <p:cNvPr id="90" name="Group 8">
              <a:extLst>
                <a:ext uri="{FF2B5EF4-FFF2-40B4-BE49-F238E27FC236}">
                  <a16:creationId xmlns:a16="http://schemas.microsoft.com/office/drawing/2014/main" id="{98406BF5-1C05-4D8C-A882-71B9CE69BCA4}"/>
                </a:ext>
              </a:extLst>
            </p:cNvPr>
            <p:cNvGrpSpPr>
              <a:grpSpLocks noChangeAspect="1"/>
            </p:cNvGrpSpPr>
            <p:nvPr/>
          </p:nvGrpSpPr>
          <p:grpSpPr bwMode="auto">
            <a:xfrm>
              <a:off x="4918466" y="2908356"/>
              <a:ext cx="874908" cy="597744"/>
              <a:chOff x="2230" y="937"/>
              <a:chExt cx="524" cy="358"/>
            </a:xfrm>
          </p:grpSpPr>
          <p:sp>
            <p:nvSpPr>
              <p:cNvPr id="92" name="Oval 9">
                <a:extLst>
                  <a:ext uri="{FF2B5EF4-FFF2-40B4-BE49-F238E27FC236}">
                    <a16:creationId xmlns:a16="http://schemas.microsoft.com/office/drawing/2014/main" id="{AD0A62CD-77BC-4A8D-889D-E3076DBF6A87}"/>
                  </a:ext>
                </a:extLst>
              </p:cNvPr>
              <p:cNvSpPr>
                <a:spLocks noChangeArrowheads="1"/>
              </p:cNvSpPr>
              <p:nvPr/>
            </p:nvSpPr>
            <p:spPr bwMode="auto">
              <a:xfrm>
                <a:off x="2313" y="937"/>
                <a:ext cx="358" cy="358"/>
              </a:xfrm>
              <a:prstGeom prst="ellips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Oval 10">
                <a:extLst>
                  <a:ext uri="{FF2B5EF4-FFF2-40B4-BE49-F238E27FC236}">
                    <a16:creationId xmlns:a16="http://schemas.microsoft.com/office/drawing/2014/main" id="{02959604-55E6-450B-A8CD-7DE8442AAFF8}"/>
                  </a:ext>
                </a:extLst>
              </p:cNvPr>
              <p:cNvSpPr>
                <a:spLocks noChangeArrowheads="1"/>
              </p:cNvSpPr>
              <p:nvPr/>
            </p:nvSpPr>
            <p:spPr bwMode="auto">
              <a:xfrm>
                <a:off x="2403" y="937"/>
                <a:ext cx="178" cy="358"/>
              </a:xfrm>
              <a:prstGeom prst="ellips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Line 11">
                <a:extLst>
                  <a:ext uri="{FF2B5EF4-FFF2-40B4-BE49-F238E27FC236}">
                    <a16:creationId xmlns:a16="http://schemas.microsoft.com/office/drawing/2014/main" id="{8E635CE6-52BD-416E-B28A-3EB7E17A38E8}"/>
                  </a:ext>
                </a:extLst>
              </p:cNvPr>
              <p:cNvSpPr>
                <a:spLocks noChangeShapeType="1"/>
              </p:cNvSpPr>
              <p:nvPr/>
            </p:nvSpPr>
            <p:spPr bwMode="auto">
              <a:xfrm>
                <a:off x="2492" y="937"/>
                <a:ext cx="0" cy="358"/>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2">
                <a:extLst>
                  <a:ext uri="{FF2B5EF4-FFF2-40B4-BE49-F238E27FC236}">
                    <a16:creationId xmlns:a16="http://schemas.microsoft.com/office/drawing/2014/main" id="{8C0062EC-FA9E-44EA-9272-4D62770EEC9C}"/>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rgbClr val="DC501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Line 13">
                <a:extLst>
                  <a:ext uri="{FF2B5EF4-FFF2-40B4-BE49-F238E27FC236}">
                    <a16:creationId xmlns:a16="http://schemas.microsoft.com/office/drawing/2014/main" id="{7400E127-3B7C-467A-9D74-8858AD95DB10}"/>
                  </a:ext>
                </a:extLst>
              </p:cNvPr>
              <p:cNvSpPr>
                <a:spLocks noChangeShapeType="1"/>
              </p:cNvSpPr>
              <p:nvPr/>
            </p:nvSpPr>
            <p:spPr bwMode="auto">
              <a:xfrm flipH="1">
                <a:off x="2332" y="1198"/>
                <a:ext cx="320"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Line 14">
                <a:extLst>
                  <a:ext uri="{FF2B5EF4-FFF2-40B4-BE49-F238E27FC236}">
                    <a16:creationId xmlns:a16="http://schemas.microsoft.com/office/drawing/2014/main" id="{5AAA284A-237E-45A4-9D07-4F3F1157C5ED}"/>
                  </a:ext>
                </a:extLst>
              </p:cNvPr>
              <p:cNvSpPr>
                <a:spLocks noChangeShapeType="1"/>
              </p:cNvSpPr>
              <p:nvPr/>
            </p:nvSpPr>
            <p:spPr bwMode="auto">
              <a:xfrm>
                <a:off x="2313" y="1116"/>
                <a:ext cx="358"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15">
                <a:extLst>
                  <a:ext uri="{FF2B5EF4-FFF2-40B4-BE49-F238E27FC236}">
                    <a16:creationId xmlns:a16="http://schemas.microsoft.com/office/drawing/2014/main" id="{4FBBE82B-A7AD-44DA-BB18-8C58187FBB68}"/>
                  </a:ext>
                </a:extLst>
              </p:cNvPr>
              <p:cNvSpPr>
                <a:spLocks noChangeShapeType="1"/>
              </p:cNvSpPr>
              <p:nvPr/>
            </p:nvSpPr>
            <p:spPr bwMode="auto">
              <a:xfrm flipH="1">
                <a:off x="2652" y="1198"/>
                <a:ext cx="102" cy="0"/>
              </a:xfrm>
              <a:prstGeom prst="line">
                <a:avLst/>
              </a:prstGeom>
              <a:noFill/>
              <a:ln w="31750" cap="flat">
                <a:solidFill>
                  <a:srgbClr val="DC501C"/>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6" name="Group 29">
              <a:extLst>
                <a:ext uri="{FF2B5EF4-FFF2-40B4-BE49-F238E27FC236}">
                  <a16:creationId xmlns:a16="http://schemas.microsoft.com/office/drawing/2014/main" id="{12B74E6D-94FB-439D-A77D-9055C5DF605A}"/>
                </a:ext>
              </a:extLst>
            </p:cNvPr>
            <p:cNvGrpSpPr>
              <a:grpSpLocks noChangeAspect="1"/>
            </p:cNvGrpSpPr>
            <p:nvPr/>
          </p:nvGrpSpPr>
          <p:grpSpPr bwMode="auto">
            <a:xfrm>
              <a:off x="6468152" y="2868747"/>
              <a:ext cx="597934" cy="645706"/>
              <a:chOff x="3646" y="1949"/>
              <a:chExt cx="388" cy="419"/>
            </a:xfrm>
          </p:grpSpPr>
          <p:sp>
            <p:nvSpPr>
              <p:cNvPr id="118" name="Freeform 30">
                <a:extLst>
                  <a:ext uri="{FF2B5EF4-FFF2-40B4-BE49-F238E27FC236}">
                    <a16:creationId xmlns:a16="http://schemas.microsoft.com/office/drawing/2014/main" id="{8678A97F-19E1-4D94-83CC-BDBC29C6BF64}"/>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31">
                <a:extLst>
                  <a:ext uri="{FF2B5EF4-FFF2-40B4-BE49-F238E27FC236}">
                    <a16:creationId xmlns:a16="http://schemas.microsoft.com/office/drawing/2014/main" id="{90AD8DA9-A98F-4DF2-8967-FCD42854CDF3}"/>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1" name="Group 34">
              <a:extLst>
                <a:ext uri="{FF2B5EF4-FFF2-40B4-BE49-F238E27FC236}">
                  <a16:creationId xmlns:a16="http://schemas.microsoft.com/office/drawing/2014/main" id="{B1FFFE74-B755-4C7E-B5E8-F69092607E7B}"/>
                </a:ext>
              </a:extLst>
            </p:cNvPr>
            <p:cNvGrpSpPr>
              <a:grpSpLocks noChangeAspect="1"/>
            </p:cNvGrpSpPr>
            <p:nvPr/>
          </p:nvGrpSpPr>
          <p:grpSpPr bwMode="auto">
            <a:xfrm>
              <a:off x="6448219" y="4438486"/>
              <a:ext cx="635358" cy="498784"/>
              <a:chOff x="6903" y="2644"/>
              <a:chExt cx="428" cy="336"/>
            </a:xfrm>
          </p:grpSpPr>
          <p:sp>
            <p:nvSpPr>
              <p:cNvPr id="123" name="Rectangle 35">
                <a:extLst>
                  <a:ext uri="{FF2B5EF4-FFF2-40B4-BE49-F238E27FC236}">
                    <a16:creationId xmlns:a16="http://schemas.microsoft.com/office/drawing/2014/main" id="{B4162C1F-7208-4D03-8EE5-D962B78CB795}"/>
                  </a:ext>
                </a:extLst>
              </p:cNvPr>
              <p:cNvSpPr>
                <a:spLocks noChangeArrowheads="1"/>
              </p:cNvSpPr>
              <p:nvPr/>
            </p:nvSpPr>
            <p:spPr bwMode="auto">
              <a:xfrm>
                <a:off x="6903" y="2644"/>
                <a:ext cx="428" cy="336"/>
              </a:xfrm>
              <a:prstGeom prst="rect">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36">
                <a:extLst>
                  <a:ext uri="{FF2B5EF4-FFF2-40B4-BE49-F238E27FC236}">
                    <a16:creationId xmlns:a16="http://schemas.microsoft.com/office/drawing/2014/main" id="{9A94981C-3057-43EA-931A-8B51F757BC81}"/>
                  </a:ext>
                </a:extLst>
              </p:cNvPr>
              <p:cNvSpPr>
                <a:spLocks noChangeShapeType="1"/>
              </p:cNvSpPr>
              <p:nvPr/>
            </p:nvSpPr>
            <p:spPr bwMode="auto">
              <a:xfrm>
                <a:off x="6903" y="2707"/>
                <a:ext cx="428"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37">
                <a:extLst>
                  <a:ext uri="{FF2B5EF4-FFF2-40B4-BE49-F238E27FC236}">
                    <a16:creationId xmlns:a16="http://schemas.microsoft.com/office/drawing/2014/main" id="{CB1A3D0A-A122-41F3-972E-F51E5AFDF103}"/>
                  </a:ext>
                </a:extLst>
              </p:cNvPr>
              <p:cNvSpPr>
                <a:spLocks noChangeShapeType="1"/>
              </p:cNvSpPr>
              <p:nvPr/>
            </p:nvSpPr>
            <p:spPr bwMode="auto">
              <a:xfrm>
                <a:off x="6947" y="2931"/>
                <a:ext cx="306"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Line 38">
                <a:extLst>
                  <a:ext uri="{FF2B5EF4-FFF2-40B4-BE49-F238E27FC236}">
                    <a16:creationId xmlns:a16="http://schemas.microsoft.com/office/drawing/2014/main" id="{E7C45AA2-6CC1-407F-90D0-83E76A55804E}"/>
                  </a:ext>
                </a:extLst>
              </p:cNvPr>
              <p:cNvSpPr>
                <a:spLocks noChangeShapeType="1"/>
              </p:cNvSpPr>
              <p:nvPr/>
            </p:nvSpPr>
            <p:spPr bwMode="auto">
              <a:xfrm>
                <a:off x="6947" y="2887"/>
                <a:ext cx="212"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Line 39">
                <a:extLst>
                  <a:ext uri="{FF2B5EF4-FFF2-40B4-BE49-F238E27FC236}">
                    <a16:creationId xmlns:a16="http://schemas.microsoft.com/office/drawing/2014/main" id="{DF64447B-0141-43A3-BF30-CF363B6558E5}"/>
                  </a:ext>
                </a:extLst>
              </p:cNvPr>
              <p:cNvSpPr>
                <a:spLocks noChangeShapeType="1"/>
              </p:cNvSpPr>
              <p:nvPr/>
            </p:nvSpPr>
            <p:spPr bwMode="auto">
              <a:xfrm flipV="1">
                <a:off x="6947" y="2760"/>
                <a:ext cx="66" cy="66"/>
              </a:xfrm>
              <a:prstGeom prst="line">
                <a:avLst/>
              </a:prstGeom>
              <a:noFill/>
              <a:ln w="31750" cap="flat">
                <a:solidFill>
                  <a:srgbClr val="DC501C"/>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Line 40">
                <a:extLst>
                  <a:ext uri="{FF2B5EF4-FFF2-40B4-BE49-F238E27FC236}">
                    <a16:creationId xmlns:a16="http://schemas.microsoft.com/office/drawing/2014/main" id="{A9B25481-D5A2-4196-B7F3-94299D95F902}"/>
                  </a:ext>
                </a:extLst>
              </p:cNvPr>
              <p:cNvSpPr>
                <a:spLocks noChangeShapeType="1"/>
              </p:cNvSpPr>
              <p:nvPr/>
            </p:nvSpPr>
            <p:spPr bwMode="auto">
              <a:xfrm flipH="1" flipV="1">
                <a:off x="7013" y="2760"/>
                <a:ext cx="65" cy="66"/>
              </a:xfrm>
              <a:prstGeom prst="line">
                <a:avLst/>
              </a:prstGeom>
              <a:noFill/>
              <a:ln w="31750" cap="flat">
                <a:solidFill>
                  <a:srgbClr val="DC501C"/>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41">
                <a:extLst>
                  <a:ext uri="{FF2B5EF4-FFF2-40B4-BE49-F238E27FC236}">
                    <a16:creationId xmlns:a16="http://schemas.microsoft.com/office/drawing/2014/main" id="{F4B01DC5-0EF2-4148-8C3C-4DBAE9157DC6}"/>
                  </a:ext>
                </a:extLst>
              </p:cNvPr>
              <p:cNvSpPr>
                <a:spLocks noChangeShapeType="1"/>
              </p:cNvSpPr>
              <p:nvPr/>
            </p:nvSpPr>
            <p:spPr bwMode="auto">
              <a:xfrm flipV="1">
                <a:off x="7078" y="2760"/>
                <a:ext cx="66" cy="66"/>
              </a:xfrm>
              <a:prstGeom prst="line">
                <a:avLst/>
              </a:prstGeom>
              <a:noFill/>
              <a:ln w="31750" cap="flat">
                <a:solidFill>
                  <a:srgbClr val="DC501C"/>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95C568B0-DA4A-4858-AF9A-0572111B7523}"/>
                </a:ext>
              </a:extLst>
            </p:cNvPr>
            <p:cNvGrpSpPr/>
            <p:nvPr/>
          </p:nvGrpSpPr>
          <p:grpSpPr>
            <a:xfrm>
              <a:off x="5044745" y="4405313"/>
              <a:ext cx="643330" cy="531914"/>
              <a:chOff x="247610" y="3008512"/>
              <a:chExt cx="1074277" cy="888229"/>
            </a:xfrm>
          </p:grpSpPr>
          <p:sp>
            <p:nvSpPr>
              <p:cNvPr id="102" name="Freeform 19">
                <a:extLst>
                  <a:ext uri="{FF2B5EF4-FFF2-40B4-BE49-F238E27FC236}">
                    <a16:creationId xmlns:a16="http://schemas.microsoft.com/office/drawing/2014/main" id="{286FB9B7-D765-486B-8D74-70C421422FEA}"/>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Line 20">
                <a:extLst>
                  <a:ext uri="{FF2B5EF4-FFF2-40B4-BE49-F238E27FC236}">
                    <a16:creationId xmlns:a16="http://schemas.microsoft.com/office/drawing/2014/main" id="{D1753FE5-B27E-4829-863F-E74F3047DDF5}"/>
                  </a:ext>
                </a:extLst>
              </p:cNvPr>
              <p:cNvSpPr>
                <a:spLocks noChangeShapeType="1"/>
              </p:cNvSpPr>
              <p:nvPr/>
            </p:nvSpPr>
            <p:spPr bwMode="auto">
              <a:xfrm flipV="1">
                <a:off x="784750" y="3488886"/>
                <a:ext cx="252668" cy="209804"/>
              </a:xfrm>
              <a:prstGeom prst="line">
                <a:avLst/>
              </a:prstGeom>
              <a:noFill/>
              <a:ln w="31750" cap="flat">
                <a:solidFill>
                  <a:srgbClr val="DC501C"/>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Line 22">
                <a:extLst>
                  <a:ext uri="{FF2B5EF4-FFF2-40B4-BE49-F238E27FC236}">
                    <a16:creationId xmlns:a16="http://schemas.microsoft.com/office/drawing/2014/main" id="{7D2E70E7-06B2-489E-AED8-2583B1025AEA}"/>
                  </a:ext>
                </a:extLst>
              </p:cNvPr>
              <p:cNvSpPr>
                <a:spLocks noChangeShapeType="1"/>
              </p:cNvSpPr>
              <p:nvPr/>
            </p:nvSpPr>
            <p:spPr bwMode="auto">
              <a:xfrm>
                <a:off x="784749" y="3008512"/>
                <a:ext cx="0" cy="132034"/>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Line 23">
                <a:extLst>
                  <a:ext uri="{FF2B5EF4-FFF2-40B4-BE49-F238E27FC236}">
                    <a16:creationId xmlns:a16="http://schemas.microsoft.com/office/drawing/2014/main" id="{962701BE-2ADA-4F9B-9F3B-9575192B0BEC}"/>
                  </a:ext>
                </a:extLst>
              </p:cNvPr>
              <p:cNvSpPr>
                <a:spLocks noChangeShapeType="1"/>
              </p:cNvSpPr>
              <p:nvPr/>
            </p:nvSpPr>
            <p:spPr bwMode="auto">
              <a:xfrm flipH="1">
                <a:off x="1072823" y="3164552"/>
                <a:ext cx="93024" cy="96025"/>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4">
                <a:extLst>
                  <a:ext uri="{FF2B5EF4-FFF2-40B4-BE49-F238E27FC236}">
                    <a16:creationId xmlns:a16="http://schemas.microsoft.com/office/drawing/2014/main" id="{43DE498A-CEF2-4FB7-9D5E-9F7F39E91FBF}"/>
                  </a:ext>
                </a:extLst>
              </p:cNvPr>
              <p:cNvSpPr>
                <a:spLocks noChangeShapeType="1"/>
              </p:cNvSpPr>
              <p:nvPr/>
            </p:nvSpPr>
            <p:spPr bwMode="auto">
              <a:xfrm flipH="1">
                <a:off x="1192854" y="3518644"/>
                <a:ext cx="129033"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8" name="Line 25">
                <a:extLst>
                  <a:ext uri="{FF2B5EF4-FFF2-40B4-BE49-F238E27FC236}">
                    <a16:creationId xmlns:a16="http://schemas.microsoft.com/office/drawing/2014/main" id="{EF3737BA-7A2C-449A-AF04-32D2C6F3B410}"/>
                  </a:ext>
                </a:extLst>
              </p:cNvPr>
              <p:cNvSpPr>
                <a:spLocks noChangeShapeType="1"/>
              </p:cNvSpPr>
              <p:nvPr/>
            </p:nvSpPr>
            <p:spPr bwMode="auto">
              <a:xfrm flipH="1">
                <a:off x="247610" y="3518644"/>
                <a:ext cx="129033"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Line 26">
                <a:extLst>
                  <a:ext uri="{FF2B5EF4-FFF2-40B4-BE49-F238E27FC236}">
                    <a16:creationId xmlns:a16="http://schemas.microsoft.com/office/drawing/2014/main" id="{D84C5C98-8164-464E-A1BB-A5857D1E04AD}"/>
                  </a:ext>
                </a:extLst>
              </p:cNvPr>
              <p:cNvSpPr>
                <a:spLocks noChangeShapeType="1"/>
              </p:cNvSpPr>
              <p:nvPr/>
            </p:nvSpPr>
            <p:spPr bwMode="auto">
              <a:xfrm>
                <a:off x="403650" y="3164552"/>
                <a:ext cx="93024" cy="96025"/>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3" name="Picture 2">
            <a:extLst>
              <a:ext uri="{FF2B5EF4-FFF2-40B4-BE49-F238E27FC236}">
                <a16:creationId xmlns:a16="http://schemas.microsoft.com/office/drawing/2014/main" id="{EC19C8E8-9DF1-C04D-9BEE-D2196DDEFC89}"/>
              </a:ext>
            </a:extLst>
          </p:cNvPr>
          <p:cNvPicPr>
            <a:picLocks noChangeAspect="1"/>
          </p:cNvPicPr>
          <p:nvPr/>
        </p:nvPicPr>
        <p:blipFill>
          <a:blip r:embed="rId2"/>
          <a:stretch>
            <a:fillRect/>
          </a:stretch>
        </p:blipFill>
        <p:spPr>
          <a:xfrm>
            <a:off x="10859631" y="6417873"/>
            <a:ext cx="1332369" cy="440127"/>
          </a:xfrm>
          <a:prstGeom prst="rect">
            <a:avLst/>
          </a:prstGeom>
        </p:spPr>
      </p:pic>
      <p:sp>
        <p:nvSpPr>
          <p:cNvPr id="2" name="Rectangle 1">
            <a:extLst>
              <a:ext uri="{FF2B5EF4-FFF2-40B4-BE49-F238E27FC236}">
                <a16:creationId xmlns:a16="http://schemas.microsoft.com/office/drawing/2014/main" id="{F31EA206-83D1-4756-BC9F-1AE53CC0AE7C}"/>
              </a:ext>
            </a:extLst>
          </p:cNvPr>
          <p:cNvSpPr/>
          <p:nvPr/>
        </p:nvSpPr>
        <p:spPr>
          <a:xfrm>
            <a:off x="8154520" y="3896935"/>
            <a:ext cx="3514690" cy="1754326"/>
          </a:xfrm>
          <a:prstGeom prst="rect">
            <a:avLst/>
          </a:prstGeom>
        </p:spPr>
        <p:txBody>
          <a:bodyPr wrap="square"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CDN</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Front Door</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Traffic Manager</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Application Gateway</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Load Balancer</a:t>
            </a:r>
          </a:p>
        </p:txBody>
      </p:sp>
      <p:sp>
        <p:nvSpPr>
          <p:cNvPr id="5" name="TextBox 4">
            <a:extLst>
              <a:ext uri="{FF2B5EF4-FFF2-40B4-BE49-F238E27FC236}">
                <a16:creationId xmlns:a16="http://schemas.microsoft.com/office/drawing/2014/main" id="{F393155B-8580-4ADD-AA1D-9057B443F95E}"/>
              </a:ext>
            </a:extLst>
          </p:cNvPr>
          <p:cNvSpPr txBox="1"/>
          <p:nvPr/>
        </p:nvSpPr>
        <p:spPr>
          <a:xfrm>
            <a:off x="622748" y="1899535"/>
            <a:ext cx="3879804" cy="166199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Virtual Network </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Virtual WAN</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ExpressRoute</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VPN</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DNS</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p:txBody>
      </p:sp>
      <p:sp>
        <p:nvSpPr>
          <p:cNvPr id="61" name="TextBox 60">
            <a:extLst>
              <a:ext uri="{FF2B5EF4-FFF2-40B4-BE49-F238E27FC236}">
                <a16:creationId xmlns:a16="http://schemas.microsoft.com/office/drawing/2014/main" id="{1DEE650C-72FC-4E14-BBCA-CA7CFCB6F90E}"/>
              </a:ext>
            </a:extLst>
          </p:cNvPr>
          <p:cNvSpPr txBox="1"/>
          <p:nvPr/>
        </p:nvSpPr>
        <p:spPr>
          <a:xfrm>
            <a:off x="570091" y="4151293"/>
            <a:ext cx="3749268" cy="129266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501C"/>
                </a:solidFill>
                <a:effectLst/>
                <a:uLnTx/>
                <a:uFillTx/>
                <a:latin typeface="Segoe UI"/>
                <a:ea typeface="+mn-ea"/>
                <a:cs typeface="+mn-cs"/>
              </a:rPr>
              <a:t>Network Watcher</a:t>
            </a: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501C"/>
                </a:solidFill>
                <a:effectLst/>
                <a:uLnTx/>
                <a:uFillTx/>
                <a:latin typeface="Segoe UI"/>
                <a:ea typeface="+mn-ea"/>
                <a:cs typeface="+mn-cs"/>
              </a:rPr>
              <a:t>ExpressRoute Monitor</a:t>
            </a: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501C"/>
                </a:solidFill>
                <a:effectLst/>
                <a:uLnTx/>
                <a:uFillTx/>
                <a:latin typeface="Segoe UI"/>
                <a:ea typeface="+mn-ea"/>
                <a:cs typeface="+mn-cs"/>
              </a:rPr>
              <a:t>Azure Monitor</a:t>
            </a: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501C"/>
                </a:solidFill>
                <a:effectLst/>
                <a:uLnTx/>
                <a:uFillTx/>
                <a:latin typeface="Segoe UI"/>
                <a:ea typeface="+mn-ea"/>
                <a:cs typeface="+mn-cs"/>
              </a:rPr>
              <a:t>Virtual Network TAP</a:t>
            </a:r>
            <a:endParaRPr kumimoji="0" lang="en-US" sz="1200" b="0" i="0" u="none" strike="noStrike" kern="1200" cap="none" spc="0" normalizeH="0" baseline="0" noProof="0" dirty="0">
              <a:ln>
                <a:noFill/>
              </a:ln>
              <a:solidFill>
                <a:srgbClr val="DC501C"/>
              </a:solidFill>
              <a:effectLst/>
              <a:uLnTx/>
              <a:uFillTx/>
              <a:latin typeface="Segoe UI"/>
              <a:ea typeface="+mn-ea"/>
              <a:cs typeface="Segoe UI"/>
            </a:endParaRPr>
          </a:p>
        </p:txBody>
      </p:sp>
      <p:sp>
        <p:nvSpPr>
          <p:cNvPr id="62" name="TextBox 61">
            <a:extLst>
              <a:ext uri="{FF2B5EF4-FFF2-40B4-BE49-F238E27FC236}">
                <a16:creationId xmlns:a16="http://schemas.microsoft.com/office/drawing/2014/main" id="{9FB0B697-0086-469F-A375-5421F3D4FA23}"/>
              </a:ext>
            </a:extLst>
          </p:cNvPr>
          <p:cNvSpPr txBox="1"/>
          <p:nvPr/>
        </p:nvSpPr>
        <p:spPr>
          <a:xfrm>
            <a:off x="8575720" y="1929356"/>
            <a:ext cx="3002903" cy="1692771"/>
          </a:xfrm>
          <a:prstGeom prst="rect">
            <a:avLst/>
          </a:prstGeom>
          <a:noFill/>
        </p:spPr>
        <p:txBody>
          <a:bodyPr wrap="square" lIns="0" tIns="0" rIns="0" bIns="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DDoS Protection</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Firewall</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Network Security Groups</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Web Application Firewall</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501C"/>
                </a:solidFill>
                <a:effectLst/>
                <a:uLnTx/>
                <a:uFillTx/>
                <a:latin typeface="Segoe UI"/>
                <a:ea typeface="+mn-ea"/>
                <a:cs typeface="+mn-cs"/>
              </a:rPr>
              <a:t>Virtual Network Endpoints</a:t>
            </a:r>
            <a:endParaRPr kumimoji="0" lang="en-US" sz="1200" b="0" i="0" u="none" strike="noStrike" kern="1200" cap="none" spc="0" normalizeH="0" baseline="0" noProof="0">
              <a:ln>
                <a:noFill/>
              </a:ln>
              <a:solidFill>
                <a:srgbClr val="DC501C"/>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9E90C312-CA46-42FE-8966-E0402B0AC3A9}"/>
              </a:ext>
            </a:extLst>
          </p:cNvPr>
          <p:cNvSpPr txBox="1"/>
          <p:nvPr/>
        </p:nvSpPr>
        <p:spPr>
          <a:xfrm>
            <a:off x="570091" y="6571335"/>
            <a:ext cx="3830087"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What’s new in Azure Networking BRK2040</a:t>
            </a:r>
          </a:p>
        </p:txBody>
      </p:sp>
      <p:sp>
        <p:nvSpPr>
          <p:cNvPr id="8" name="Rectangle 7">
            <a:extLst>
              <a:ext uri="{FF2B5EF4-FFF2-40B4-BE49-F238E27FC236}">
                <a16:creationId xmlns:a16="http://schemas.microsoft.com/office/drawing/2014/main" id="{2E9DF810-7048-43AF-8B21-7449DCDD138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9070C93-6FA1-4142-AF89-9298C9CC3F7C}"/>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0661551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3604BAB-CAC3-4D6F-8ED9-DEF43CA78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161" y="1157206"/>
            <a:ext cx="6901678" cy="4719234"/>
          </a:xfrm>
          <a:prstGeom prst="rect">
            <a:avLst/>
          </a:prstGeom>
        </p:spPr>
      </p:pic>
      <p:sp>
        <p:nvSpPr>
          <p:cNvPr id="7" name="TextBox 6">
            <a:extLst>
              <a:ext uri="{FF2B5EF4-FFF2-40B4-BE49-F238E27FC236}">
                <a16:creationId xmlns:a16="http://schemas.microsoft.com/office/drawing/2014/main" id="{FDEF0860-0E83-4772-AC14-6CB675EC6D58}"/>
              </a:ext>
            </a:extLst>
          </p:cNvPr>
          <p:cNvSpPr txBox="1"/>
          <p:nvPr/>
        </p:nvSpPr>
        <p:spPr>
          <a:xfrm>
            <a:off x="191146" y="185980"/>
            <a:ext cx="8188271" cy="646331"/>
          </a:xfrm>
          <a:prstGeom prst="rect">
            <a:avLst/>
          </a:prstGeom>
          <a:noFill/>
        </p:spPr>
        <p:txBody>
          <a:bodyPr wrap="square" rtlCol="0">
            <a:spAutoFit/>
          </a:bodyPr>
          <a:lstStyle/>
          <a:p>
            <a:r>
              <a:rPr lang="en-GB" sz="3600" dirty="0">
                <a:latin typeface="Segoe UI Semibold (Headings)"/>
              </a:rPr>
              <a:t>Example Architecture</a:t>
            </a:r>
          </a:p>
        </p:txBody>
      </p:sp>
    </p:spTree>
    <p:extLst>
      <p:ext uri="{BB962C8B-B14F-4D97-AF65-F5344CB8AC3E}">
        <p14:creationId xmlns:p14="http://schemas.microsoft.com/office/powerpoint/2010/main" val="562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EF0860-0E83-4772-AC14-6CB675EC6D58}"/>
              </a:ext>
            </a:extLst>
          </p:cNvPr>
          <p:cNvSpPr txBox="1"/>
          <p:nvPr/>
        </p:nvSpPr>
        <p:spPr>
          <a:xfrm>
            <a:off x="191146" y="185980"/>
            <a:ext cx="8188271" cy="646331"/>
          </a:xfrm>
          <a:prstGeom prst="rect">
            <a:avLst/>
          </a:prstGeom>
          <a:noFill/>
        </p:spPr>
        <p:txBody>
          <a:bodyPr wrap="square" rtlCol="0">
            <a:spAutoFit/>
          </a:bodyPr>
          <a:lstStyle/>
          <a:p>
            <a:r>
              <a:rPr lang="en-GB" sz="3600" dirty="0">
                <a:latin typeface="Segoe UI Semibold (Headings)"/>
              </a:rPr>
              <a:t>Example Architecture</a:t>
            </a:r>
          </a:p>
        </p:txBody>
      </p:sp>
      <p:pic>
        <p:nvPicPr>
          <p:cNvPr id="1026" name="Picture 2" descr="Web application in Azure with improved scalability">
            <a:extLst>
              <a:ext uri="{FF2B5EF4-FFF2-40B4-BE49-F238E27FC236}">
                <a16:creationId xmlns:a16="http://schemas.microsoft.com/office/drawing/2014/main" id="{8D84E53C-86E4-45AF-AE51-56CF8CA90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57" y="1270862"/>
            <a:ext cx="9605772" cy="443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EF0860-0E83-4772-AC14-6CB675EC6D58}"/>
              </a:ext>
            </a:extLst>
          </p:cNvPr>
          <p:cNvSpPr txBox="1"/>
          <p:nvPr/>
        </p:nvSpPr>
        <p:spPr>
          <a:xfrm>
            <a:off x="191146" y="185980"/>
            <a:ext cx="8188271" cy="646331"/>
          </a:xfrm>
          <a:prstGeom prst="rect">
            <a:avLst/>
          </a:prstGeom>
          <a:noFill/>
        </p:spPr>
        <p:txBody>
          <a:bodyPr wrap="square" rtlCol="0">
            <a:spAutoFit/>
          </a:bodyPr>
          <a:lstStyle/>
          <a:p>
            <a:r>
              <a:rPr lang="en-GB" sz="3600" dirty="0">
                <a:latin typeface="Segoe UI Semibold (Headings)"/>
              </a:rPr>
              <a:t>Example Architecture</a:t>
            </a:r>
          </a:p>
        </p:txBody>
      </p:sp>
      <p:pic>
        <p:nvPicPr>
          <p:cNvPr id="3" name="Picture 2" descr="Diagram, company name&#10;&#10;Description automatically generated">
            <a:extLst>
              <a:ext uri="{FF2B5EF4-FFF2-40B4-BE49-F238E27FC236}">
                <a16:creationId xmlns:a16="http://schemas.microsoft.com/office/drawing/2014/main" id="{C15E9F2D-A94D-488D-A5FC-6BD632870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136" y="1203702"/>
            <a:ext cx="6742080" cy="4144668"/>
          </a:xfrm>
          <a:prstGeom prst="rect">
            <a:avLst/>
          </a:prstGeom>
        </p:spPr>
      </p:pic>
      <p:sp>
        <p:nvSpPr>
          <p:cNvPr id="8" name="TextBox 7">
            <a:extLst>
              <a:ext uri="{FF2B5EF4-FFF2-40B4-BE49-F238E27FC236}">
                <a16:creationId xmlns:a16="http://schemas.microsoft.com/office/drawing/2014/main" id="{FDBBAAED-2B2B-4736-8509-F22D493C4CFE}"/>
              </a:ext>
            </a:extLst>
          </p:cNvPr>
          <p:cNvSpPr txBox="1"/>
          <p:nvPr/>
        </p:nvSpPr>
        <p:spPr>
          <a:xfrm>
            <a:off x="351295" y="5854506"/>
            <a:ext cx="6096000" cy="400110"/>
          </a:xfrm>
          <a:prstGeom prst="rect">
            <a:avLst/>
          </a:prstGeom>
          <a:noFill/>
        </p:spPr>
        <p:txBody>
          <a:bodyPr wrap="square">
            <a:spAutoFit/>
          </a:bodyPr>
          <a:lstStyle/>
          <a:p>
            <a:r>
              <a:rPr lang="en-GB" sz="2000" u="sng" dirty="0"/>
              <a:t>https://aka.ms/networking/architecture</a:t>
            </a:r>
          </a:p>
        </p:txBody>
      </p:sp>
    </p:spTree>
    <p:extLst>
      <p:ext uri="{BB962C8B-B14F-4D97-AF65-F5344CB8AC3E}">
        <p14:creationId xmlns:p14="http://schemas.microsoft.com/office/powerpoint/2010/main" val="672175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533912" y="277173"/>
            <a:ext cx="9144000" cy="855662"/>
          </a:xfrm>
        </p:spPr>
        <p:txBody>
          <a:bodyPr>
            <a:normAutofit fontScale="90000"/>
          </a:bodyPr>
          <a:lstStyle/>
          <a:p>
            <a:pPr algn="l"/>
            <a:r>
              <a:rPr lang="en-GB" sz="4400" dirty="0">
                <a:solidFill>
                  <a:schemeClr val="accent1">
                    <a:lumMod val="75000"/>
                  </a:schemeClr>
                </a:solidFill>
                <a:latin typeface="Segoe UI Light (Headings)"/>
              </a:rPr>
              <a:t>Thank you!</a:t>
            </a:r>
            <a:br>
              <a:rPr lang="en-GB" sz="4400" dirty="0">
                <a:solidFill>
                  <a:schemeClr val="accent1">
                    <a:lumMod val="75000"/>
                  </a:schemeClr>
                </a:solidFill>
                <a:latin typeface="Segoe UI Light (Headings)"/>
              </a:rPr>
            </a:br>
            <a:br>
              <a:rPr lang="en-GB" sz="4400" dirty="0">
                <a:solidFill>
                  <a:schemeClr val="accent1">
                    <a:lumMod val="75000"/>
                  </a:schemeClr>
                </a:solidFill>
                <a:latin typeface="Segoe UI Light (Headings)"/>
              </a:rPr>
            </a:br>
            <a:r>
              <a:rPr lang="en-GB" sz="3600" dirty="0">
                <a:solidFill>
                  <a:schemeClr val="accent1">
                    <a:lumMod val="75000"/>
                  </a:schemeClr>
                </a:solidFill>
                <a:latin typeface="Segoe UI Light (Headings)"/>
              </a:rPr>
              <a:t>Resources: </a:t>
            </a:r>
            <a:r>
              <a:rPr lang="en-GB" sz="3600" b="1" u="sng" dirty="0">
                <a:solidFill>
                  <a:schemeClr val="accent1">
                    <a:lumMod val="75000"/>
                  </a:schemeClr>
                </a:solidFill>
                <a:latin typeface="Segoe UI Light (Headings)"/>
              </a:rPr>
              <a:t>https://aka.ms/networking/resources</a:t>
            </a:r>
            <a:endParaRPr lang="en-GB" sz="4400" b="1" u="sng" dirty="0">
              <a:solidFill>
                <a:schemeClr val="accent1">
                  <a:lumMod val="75000"/>
                </a:schemeClr>
              </a:solidFill>
              <a:latin typeface="Segoe UI Light (Headings)"/>
            </a:endParaRP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33912" y="1957105"/>
            <a:ext cx="9144000" cy="4260850"/>
          </a:xfrm>
        </p:spPr>
        <p:txBody>
          <a:bodyPr>
            <a:normAutofit/>
          </a:bodyPr>
          <a:lstStyle/>
          <a:p>
            <a:endParaRPr lang="en-GB" sz="3200" dirty="0">
              <a:solidFill>
                <a:schemeClr val="accent1">
                  <a:lumMod val="75000"/>
                </a:schemeClr>
              </a:solidFill>
              <a:latin typeface="Segoe UI Semilight (Body)"/>
            </a:endParaRPr>
          </a:p>
          <a:p>
            <a:pPr marL="0" indent="0" algn="l">
              <a:buNone/>
            </a:pPr>
            <a:r>
              <a:rPr lang="en-GB" sz="2600" dirty="0">
                <a:solidFill>
                  <a:schemeClr val="accent1">
                    <a:lumMod val="75000"/>
                  </a:schemeClr>
                </a:solidFill>
                <a:latin typeface="Segoe UI Semilight (Body)"/>
              </a:rPr>
              <a:t>Sarah Lean</a:t>
            </a:r>
          </a:p>
          <a:p>
            <a:pPr marL="0" indent="0" algn="l">
              <a:buNone/>
            </a:pPr>
            <a:r>
              <a:rPr lang="en-GB" sz="2600" i="1" dirty="0">
                <a:solidFill>
                  <a:schemeClr val="accent1">
                    <a:lumMod val="75000"/>
                  </a:schemeClr>
                </a:solidFill>
                <a:latin typeface="Segoe UI Semilight (Body)"/>
              </a:rPr>
              <a:t>Senior Cloud Advocate</a:t>
            </a:r>
          </a:p>
          <a:p>
            <a:pPr marL="0" indent="0" algn="l">
              <a:buNone/>
            </a:pPr>
            <a:r>
              <a:rPr lang="en-GB" sz="2600" i="1" dirty="0">
                <a:solidFill>
                  <a:schemeClr val="accent1">
                    <a:lumMod val="75000"/>
                  </a:schemeClr>
                </a:solidFill>
                <a:latin typeface="Segoe UI Semilight (Body)"/>
              </a:rPr>
              <a:t>@Techielass </a:t>
            </a:r>
          </a:p>
          <a:p>
            <a:pPr marL="0" indent="0" algn="l">
              <a:buNone/>
            </a:pPr>
            <a:r>
              <a:rPr lang="en-GB" sz="2600" i="1" dirty="0">
                <a:solidFill>
                  <a:schemeClr val="accent1">
                    <a:lumMod val="75000"/>
                  </a:schemeClr>
                </a:solidFill>
                <a:latin typeface="Segoe UI Semilight (Body)"/>
              </a:rPr>
              <a:t>www.techielass.com</a:t>
            </a:r>
            <a:br>
              <a:rPr lang="en-GB" sz="2600" i="1" dirty="0">
                <a:solidFill>
                  <a:schemeClr val="accent1">
                    <a:lumMod val="75000"/>
                  </a:schemeClr>
                </a:solidFill>
                <a:latin typeface="Segoe UI Semilight (Body)"/>
              </a:rPr>
            </a:br>
            <a:endParaRPr lang="en-GB" sz="2600" i="1" dirty="0">
              <a:solidFill>
                <a:schemeClr val="accent1">
                  <a:lumMod val="75000"/>
                </a:schemeClr>
              </a:solidFill>
              <a:latin typeface="Segoe UI Semilight (Body)"/>
            </a:endParaRPr>
          </a:p>
          <a:p>
            <a:pPr algn="l"/>
            <a:endParaRPr lang="en-GB" sz="2600" dirty="0">
              <a:solidFill>
                <a:schemeClr val="accent1">
                  <a:lumMod val="75000"/>
                </a:schemeClr>
              </a:solidFill>
              <a:latin typeface="Segoe UI Semilight (Body)"/>
            </a:endParaRPr>
          </a:p>
          <a:p>
            <a:pPr algn="l"/>
            <a:endParaRPr lang="en-GB" sz="2600" i="1" dirty="0">
              <a:solidFill>
                <a:schemeClr val="accent1">
                  <a:lumMod val="75000"/>
                </a:schemeClr>
              </a:solidFill>
              <a:latin typeface="Segoe UI Semilight (Body)"/>
            </a:endParaRPr>
          </a:p>
          <a:p>
            <a:pPr algn="l"/>
            <a:endParaRPr lang="en-GB" sz="3200" i="1" dirty="0">
              <a:solidFill>
                <a:schemeClr val="accent1">
                  <a:lumMod val="75000"/>
                </a:schemeClr>
              </a:solidFill>
              <a:latin typeface="Segoe UI Semilight (Body)"/>
            </a:endParaRPr>
          </a:p>
          <a:p>
            <a:pPr algn="l"/>
            <a:endParaRPr lang="en-GB" sz="3200" dirty="0">
              <a:solidFill>
                <a:schemeClr val="accent1">
                  <a:lumMod val="75000"/>
                </a:schemeClr>
              </a:solidFill>
              <a:latin typeface="Segoe UI Semilight (Body)"/>
            </a:endParaRPr>
          </a:p>
        </p:txBody>
      </p:sp>
      <p:pic>
        <p:nvPicPr>
          <p:cNvPr id="5" name="Picture 4" descr="A close up of a logo&#10;&#10;Description automatically generated">
            <a:extLst>
              <a:ext uri="{FF2B5EF4-FFF2-40B4-BE49-F238E27FC236}">
                <a16:creationId xmlns:a16="http://schemas.microsoft.com/office/drawing/2014/main" id="{EF1DF587-C177-4663-A9C4-35BC77918C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6567" y="2681555"/>
            <a:ext cx="4445433" cy="3777499"/>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DD11186-4AEB-41A3-8B88-01A955E48F79}"/>
              </a:ext>
            </a:extLst>
          </p:cNvPr>
          <p:cNvSpPr/>
          <p:nvPr/>
        </p:nvSpPr>
        <p:spPr>
          <a:xfrm>
            <a:off x="6778843" y="4894834"/>
            <a:ext cx="4911635" cy="1232286"/>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What is a Load Balancer?</a:t>
            </a:r>
          </a:p>
        </p:txBody>
      </p:sp>
      <p:sp>
        <p:nvSpPr>
          <p:cNvPr id="3" name="TextBox 2">
            <a:extLst>
              <a:ext uri="{FF2B5EF4-FFF2-40B4-BE49-F238E27FC236}">
                <a16:creationId xmlns:a16="http://schemas.microsoft.com/office/drawing/2014/main" id="{D5253B63-F597-425D-AEB5-026406F71512}"/>
              </a:ext>
            </a:extLst>
          </p:cNvPr>
          <p:cNvSpPr txBox="1"/>
          <p:nvPr/>
        </p:nvSpPr>
        <p:spPr>
          <a:xfrm>
            <a:off x="501522" y="1160467"/>
            <a:ext cx="5316182" cy="830997"/>
          </a:xfrm>
          <a:prstGeom prst="rect">
            <a:avLst/>
          </a:prstGeom>
          <a:noFill/>
        </p:spPr>
        <p:txBody>
          <a:bodyPr wrap="square" rtlCol="0">
            <a:spAutoFit/>
          </a:bodyPr>
          <a:lstStyle/>
          <a:p>
            <a:r>
              <a:rPr lang="en-US" sz="2400">
                <a:solidFill>
                  <a:schemeClr val="accent1"/>
                </a:solidFill>
                <a:latin typeface="Segoe UI" panose="020B0502040204020203" pitchFamily="34" charset="0"/>
              </a:rPr>
              <a:t>D</a:t>
            </a:r>
            <a:r>
              <a:rPr lang="en-US" sz="2400" b="0" i="0">
                <a:solidFill>
                  <a:schemeClr val="accent1"/>
                </a:solidFill>
                <a:effectLst/>
                <a:latin typeface="Segoe UI" panose="020B0502040204020203" pitchFamily="34" charset="0"/>
              </a:rPr>
              <a:t>istribution of workloads across multiple compute resources</a:t>
            </a:r>
          </a:p>
        </p:txBody>
      </p:sp>
      <p:cxnSp>
        <p:nvCxnSpPr>
          <p:cNvPr id="8" name="Straight Connector 7">
            <a:extLst>
              <a:ext uri="{FF2B5EF4-FFF2-40B4-BE49-F238E27FC236}">
                <a16:creationId xmlns:a16="http://schemas.microsoft.com/office/drawing/2014/main" id="{01CBB963-3313-40EA-BF45-ED7F7C61ECFF}"/>
              </a:ext>
            </a:extLst>
          </p:cNvPr>
          <p:cNvCxnSpPr>
            <a:cxnSpLocks/>
          </p:cNvCxnSpPr>
          <p:nvPr/>
        </p:nvCxnSpPr>
        <p:spPr>
          <a:xfrm>
            <a:off x="9064885" y="2818586"/>
            <a:ext cx="0" cy="447130"/>
          </a:xfrm>
          <a:prstGeom prst="line">
            <a:avLst/>
          </a:prstGeom>
          <a:ln w="28575">
            <a:solidFill>
              <a:schemeClr val="accent2"/>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DCBB2E-AB54-435A-9D2A-EBCD06530AD9}"/>
              </a:ext>
            </a:extLst>
          </p:cNvPr>
          <p:cNvCxnSpPr>
            <a:cxnSpLocks/>
          </p:cNvCxnSpPr>
          <p:nvPr/>
        </p:nvCxnSpPr>
        <p:spPr>
          <a:xfrm flipH="1">
            <a:off x="9066963" y="1711369"/>
            <a:ext cx="1" cy="8737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descr="Users">
            <a:extLst>
              <a:ext uri="{FF2B5EF4-FFF2-40B4-BE49-F238E27FC236}">
                <a16:creationId xmlns:a16="http://schemas.microsoft.com/office/drawing/2014/main" id="{58463B22-ABB4-4EED-A6C8-927CEF68C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6326" y="1076948"/>
            <a:ext cx="601274" cy="601274"/>
          </a:xfrm>
          <a:prstGeom prst="rect">
            <a:avLst/>
          </a:prstGeom>
        </p:spPr>
      </p:pic>
      <p:sp>
        <p:nvSpPr>
          <p:cNvPr id="11" name="TextBox 10">
            <a:extLst>
              <a:ext uri="{FF2B5EF4-FFF2-40B4-BE49-F238E27FC236}">
                <a16:creationId xmlns:a16="http://schemas.microsoft.com/office/drawing/2014/main" id="{CF302B94-4A7E-4D64-BBB1-C4010E8FA425}"/>
              </a:ext>
            </a:extLst>
          </p:cNvPr>
          <p:cNvSpPr txBox="1"/>
          <p:nvPr/>
        </p:nvSpPr>
        <p:spPr>
          <a:xfrm>
            <a:off x="9320300" y="2630617"/>
            <a:ext cx="1951911" cy="369332"/>
          </a:xfrm>
          <a:prstGeom prst="rect">
            <a:avLst/>
          </a:prstGeom>
          <a:noFill/>
        </p:spPr>
        <p:txBody>
          <a:bodyPr wrap="square" rtlCol="0">
            <a:spAutoFit/>
          </a:bodyPr>
          <a:lstStyle/>
          <a:p>
            <a:pPr algn="ctr"/>
            <a:r>
              <a:rPr lang="en-US"/>
              <a:t>172.168.37.31</a:t>
            </a:r>
          </a:p>
        </p:txBody>
      </p:sp>
      <p:pic>
        <p:nvPicPr>
          <p:cNvPr id="14" name="Graphic 13">
            <a:extLst>
              <a:ext uri="{FF2B5EF4-FFF2-40B4-BE49-F238E27FC236}">
                <a16:creationId xmlns:a16="http://schemas.microsoft.com/office/drawing/2014/main" id="{77CFD3EC-EEA4-4E4F-9204-E72397797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4341" y="5231363"/>
            <a:ext cx="625997" cy="625997"/>
          </a:xfrm>
          <a:prstGeom prst="rect">
            <a:avLst/>
          </a:prstGeom>
        </p:spPr>
      </p:pic>
      <p:pic>
        <p:nvPicPr>
          <p:cNvPr id="16" name="Graphic 15">
            <a:extLst>
              <a:ext uri="{FF2B5EF4-FFF2-40B4-BE49-F238E27FC236}">
                <a16:creationId xmlns:a16="http://schemas.microsoft.com/office/drawing/2014/main" id="{77C900C9-6706-4D3E-B2DF-EDC3C30324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8916" y="5231363"/>
            <a:ext cx="625997" cy="625997"/>
          </a:xfrm>
          <a:prstGeom prst="rect">
            <a:avLst/>
          </a:prstGeom>
        </p:spPr>
      </p:pic>
      <p:pic>
        <p:nvPicPr>
          <p:cNvPr id="17" name="Graphic 16">
            <a:extLst>
              <a:ext uri="{FF2B5EF4-FFF2-40B4-BE49-F238E27FC236}">
                <a16:creationId xmlns:a16="http://schemas.microsoft.com/office/drawing/2014/main" id="{FC19D228-A61B-4F1F-8805-8FB3C23466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818" y="5227131"/>
            <a:ext cx="625997" cy="625997"/>
          </a:xfrm>
          <a:prstGeom prst="rect">
            <a:avLst/>
          </a:prstGeom>
        </p:spPr>
      </p:pic>
      <p:pic>
        <p:nvPicPr>
          <p:cNvPr id="18" name="Graphic 17">
            <a:extLst>
              <a:ext uri="{FF2B5EF4-FFF2-40B4-BE49-F238E27FC236}">
                <a16:creationId xmlns:a16="http://schemas.microsoft.com/office/drawing/2014/main" id="{A53F3A24-7DFA-451B-B83A-58FE27A6ED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0337" y="5243063"/>
            <a:ext cx="625997" cy="625997"/>
          </a:xfrm>
          <a:prstGeom prst="rect">
            <a:avLst/>
          </a:prstGeom>
        </p:spPr>
      </p:pic>
      <p:pic>
        <p:nvPicPr>
          <p:cNvPr id="19" name="Graphic 18">
            <a:extLst>
              <a:ext uri="{FF2B5EF4-FFF2-40B4-BE49-F238E27FC236}">
                <a16:creationId xmlns:a16="http://schemas.microsoft.com/office/drawing/2014/main" id="{A9896BFC-E2BF-4D22-925D-2CBE17441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7002" y="5231363"/>
            <a:ext cx="625997" cy="625997"/>
          </a:xfrm>
          <a:prstGeom prst="rect">
            <a:avLst/>
          </a:prstGeom>
        </p:spPr>
      </p:pic>
      <p:pic>
        <p:nvPicPr>
          <p:cNvPr id="20" name="Graphic 19">
            <a:extLst>
              <a:ext uri="{FF2B5EF4-FFF2-40B4-BE49-F238E27FC236}">
                <a16:creationId xmlns:a16="http://schemas.microsoft.com/office/drawing/2014/main" id="{AC1054EA-0383-43F3-803C-BEDE22C26D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4521" y="5231363"/>
            <a:ext cx="625997" cy="625997"/>
          </a:xfrm>
          <a:prstGeom prst="rect">
            <a:avLst/>
          </a:prstGeom>
        </p:spPr>
      </p:pic>
      <p:cxnSp>
        <p:nvCxnSpPr>
          <p:cNvPr id="22" name="Straight Arrow Connector 21">
            <a:extLst>
              <a:ext uri="{FF2B5EF4-FFF2-40B4-BE49-F238E27FC236}">
                <a16:creationId xmlns:a16="http://schemas.microsoft.com/office/drawing/2014/main" id="{3D1F9553-6051-4725-870C-B60E242D8A62}"/>
              </a:ext>
            </a:extLst>
          </p:cNvPr>
          <p:cNvCxnSpPr>
            <a:cxnSpLocks/>
            <a:endCxn id="16" idx="0"/>
          </p:cNvCxnSpPr>
          <p:nvPr/>
        </p:nvCxnSpPr>
        <p:spPr>
          <a:xfrm flipH="1">
            <a:off x="8221915" y="3999078"/>
            <a:ext cx="844010"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73C473-4141-4D5A-8F84-825107ECD497}"/>
              </a:ext>
            </a:extLst>
          </p:cNvPr>
          <p:cNvCxnSpPr>
            <a:cxnSpLocks/>
            <a:endCxn id="19" idx="0"/>
          </p:cNvCxnSpPr>
          <p:nvPr/>
        </p:nvCxnSpPr>
        <p:spPr>
          <a:xfrm flipH="1">
            <a:off x="8960001" y="3999078"/>
            <a:ext cx="105924"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D30FA5-14A3-4DC8-B8D5-2593AA1AB60F}"/>
              </a:ext>
            </a:extLst>
          </p:cNvPr>
          <p:cNvCxnSpPr>
            <a:cxnSpLocks/>
            <a:endCxn id="20" idx="0"/>
          </p:cNvCxnSpPr>
          <p:nvPr/>
        </p:nvCxnSpPr>
        <p:spPr>
          <a:xfrm>
            <a:off x="9065925" y="3999078"/>
            <a:ext cx="611595"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8324C8-6361-497E-A319-AC47557240B9}"/>
              </a:ext>
            </a:extLst>
          </p:cNvPr>
          <p:cNvCxnSpPr>
            <a:cxnSpLocks/>
            <a:endCxn id="17" idx="0"/>
          </p:cNvCxnSpPr>
          <p:nvPr/>
        </p:nvCxnSpPr>
        <p:spPr>
          <a:xfrm>
            <a:off x="8976490" y="3923142"/>
            <a:ext cx="1389327" cy="1303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F6CC894-4ED1-440A-99E7-4E03A9035EB6}"/>
              </a:ext>
            </a:extLst>
          </p:cNvPr>
          <p:cNvCxnSpPr>
            <a:cxnSpLocks/>
            <a:endCxn id="18" idx="0"/>
          </p:cNvCxnSpPr>
          <p:nvPr/>
        </p:nvCxnSpPr>
        <p:spPr>
          <a:xfrm>
            <a:off x="9065925" y="3999078"/>
            <a:ext cx="2017411" cy="1243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12CEF6-ACA9-4E1E-9BAB-D3C96A077981}"/>
              </a:ext>
            </a:extLst>
          </p:cNvPr>
          <p:cNvCxnSpPr>
            <a:cxnSpLocks/>
            <a:endCxn id="14" idx="0"/>
          </p:cNvCxnSpPr>
          <p:nvPr/>
        </p:nvCxnSpPr>
        <p:spPr>
          <a:xfrm flipH="1">
            <a:off x="7467340" y="3999078"/>
            <a:ext cx="1598585"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4D11DA-EC7D-4B48-A05C-C0FF0C2381A1}"/>
              </a:ext>
            </a:extLst>
          </p:cNvPr>
          <p:cNvSpPr txBox="1"/>
          <p:nvPr/>
        </p:nvSpPr>
        <p:spPr>
          <a:xfrm>
            <a:off x="9272999" y="2281292"/>
            <a:ext cx="2046514" cy="369332"/>
          </a:xfrm>
          <a:prstGeom prst="rect">
            <a:avLst/>
          </a:prstGeom>
          <a:noFill/>
        </p:spPr>
        <p:txBody>
          <a:bodyPr wrap="square">
            <a:spAutoFit/>
          </a:bodyPr>
          <a:lstStyle/>
          <a:p>
            <a:pPr algn="ctr"/>
            <a:r>
              <a:rPr lang="en-US" dirty="0"/>
              <a:t>Contoso.com</a:t>
            </a:r>
          </a:p>
        </p:txBody>
      </p:sp>
      <p:sp>
        <p:nvSpPr>
          <p:cNvPr id="29" name="Multiplication Sign 28">
            <a:extLst>
              <a:ext uri="{FF2B5EF4-FFF2-40B4-BE49-F238E27FC236}">
                <a16:creationId xmlns:a16="http://schemas.microsoft.com/office/drawing/2014/main" id="{3275C2A2-A821-4921-B877-E08BACBC2192}"/>
              </a:ext>
            </a:extLst>
          </p:cNvPr>
          <p:cNvSpPr/>
          <p:nvPr/>
        </p:nvSpPr>
        <p:spPr>
          <a:xfrm>
            <a:off x="8503806" y="5037457"/>
            <a:ext cx="900059" cy="823263"/>
          </a:xfrm>
          <a:prstGeom prst="mathMultiply">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pic>
        <p:nvPicPr>
          <p:cNvPr id="31" name="Graphic 30">
            <a:extLst>
              <a:ext uri="{FF2B5EF4-FFF2-40B4-BE49-F238E27FC236}">
                <a16:creationId xmlns:a16="http://schemas.microsoft.com/office/drawing/2014/main" id="{282E3F77-F7BA-074C-9020-A188B917A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9585" y="3279407"/>
            <a:ext cx="772679" cy="772679"/>
          </a:xfrm>
          <a:prstGeom prst="rect">
            <a:avLst/>
          </a:prstGeom>
        </p:spPr>
      </p:pic>
      <p:sp>
        <p:nvSpPr>
          <p:cNvPr id="32" name="TextBox 31">
            <a:extLst>
              <a:ext uri="{FF2B5EF4-FFF2-40B4-BE49-F238E27FC236}">
                <a16:creationId xmlns:a16="http://schemas.microsoft.com/office/drawing/2014/main" id="{B1DFA8CD-7740-BF45-855A-D5DDFEAFED5D}"/>
              </a:ext>
            </a:extLst>
          </p:cNvPr>
          <p:cNvSpPr txBox="1"/>
          <p:nvPr/>
        </p:nvSpPr>
        <p:spPr>
          <a:xfrm>
            <a:off x="501521" y="3192681"/>
            <a:ext cx="5149629" cy="2862322"/>
          </a:xfrm>
          <a:prstGeom prst="rect">
            <a:avLst/>
          </a:prstGeom>
          <a:noFill/>
        </p:spPr>
        <p:txBody>
          <a:bodyPr wrap="square" rtlCol="0">
            <a:spAutoFit/>
          </a:bodyPr>
          <a:lstStyle/>
          <a:p>
            <a:pPr marL="12700" lvl="1">
              <a:spcAft>
                <a:spcPts val="2400"/>
              </a:spcAft>
            </a:pPr>
            <a:r>
              <a:rPr lang="en-US" sz="2000" b="0" i="0">
                <a:effectLst/>
                <a:latin typeface="Segoe UI" panose="020B0502040204020203" pitchFamily="34" charset="0"/>
              </a:rPr>
              <a:t>Optimize resource use</a:t>
            </a:r>
          </a:p>
          <a:p>
            <a:pPr marL="12700" lvl="1">
              <a:spcAft>
                <a:spcPts val="2400"/>
              </a:spcAft>
            </a:pPr>
            <a:r>
              <a:rPr lang="en-US" sz="2000" b="0" i="0">
                <a:effectLst/>
                <a:latin typeface="Segoe UI" panose="020B0502040204020203" pitchFamily="34" charset="0"/>
              </a:rPr>
              <a:t>Maximize throughput</a:t>
            </a:r>
          </a:p>
          <a:p>
            <a:pPr marL="12700" lvl="1">
              <a:spcAft>
                <a:spcPts val="2400"/>
              </a:spcAft>
            </a:pPr>
            <a:r>
              <a:rPr lang="en-US" sz="2000">
                <a:latin typeface="Segoe UI" panose="020B0502040204020203" pitchFamily="34" charset="0"/>
              </a:rPr>
              <a:t>M</a:t>
            </a:r>
            <a:r>
              <a:rPr lang="en-US" sz="2000" b="0" i="0">
                <a:effectLst/>
                <a:latin typeface="Segoe UI" panose="020B0502040204020203" pitchFamily="34" charset="0"/>
              </a:rPr>
              <a:t>inimize response time</a:t>
            </a:r>
          </a:p>
          <a:p>
            <a:pPr marL="12700" lvl="1">
              <a:spcAft>
                <a:spcPts val="2400"/>
              </a:spcAft>
            </a:pPr>
            <a:r>
              <a:rPr lang="en-US" sz="2000" b="0" i="0">
                <a:effectLst/>
                <a:latin typeface="Segoe UI" panose="020B0502040204020203" pitchFamily="34" charset="0"/>
              </a:rPr>
              <a:t>Avoid overloading any single resource</a:t>
            </a:r>
          </a:p>
          <a:p>
            <a:pPr marL="12700" lvl="1">
              <a:spcAft>
                <a:spcPts val="2400"/>
              </a:spcAft>
            </a:pPr>
            <a:r>
              <a:rPr lang="en-US" sz="2000">
                <a:latin typeface="Segoe UI" panose="020B0502040204020203" pitchFamily="34" charset="0"/>
              </a:rPr>
              <a:t>Improve availability</a:t>
            </a:r>
            <a:endParaRPr lang="en-US" sz="2400" b="0" i="0">
              <a:effectLst/>
              <a:latin typeface="Segoe UI" panose="020B0502040204020203" pitchFamily="34" charset="0"/>
            </a:endParaRPr>
          </a:p>
        </p:txBody>
      </p:sp>
      <p:cxnSp>
        <p:nvCxnSpPr>
          <p:cNvPr id="33" name="Straight Connector 32">
            <a:extLst>
              <a:ext uri="{FF2B5EF4-FFF2-40B4-BE49-F238E27FC236}">
                <a16:creationId xmlns:a16="http://schemas.microsoft.com/office/drawing/2014/main" id="{2719060A-2E67-5242-A15A-B1CC0CD7ACD2}"/>
              </a:ext>
            </a:extLst>
          </p:cNvPr>
          <p:cNvCxnSpPr/>
          <p:nvPr/>
        </p:nvCxnSpPr>
        <p:spPr>
          <a:xfrm>
            <a:off x="0" y="3694215"/>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862BC1-D15E-E949-81B1-7A34CE1E3906}"/>
              </a:ext>
            </a:extLst>
          </p:cNvPr>
          <p:cNvCxnSpPr/>
          <p:nvPr/>
        </p:nvCxnSpPr>
        <p:spPr>
          <a:xfrm>
            <a:off x="0" y="4317067"/>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2384B8-E33D-104F-B1A9-66AAD487E3F8}"/>
              </a:ext>
            </a:extLst>
          </p:cNvPr>
          <p:cNvCxnSpPr/>
          <p:nvPr/>
        </p:nvCxnSpPr>
        <p:spPr>
          <a:xfrm>
            <a:off x="0" y="4926667"/>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A568B4-9A0B-E544-9CE0-531652831AA4}"/>
              </a:ext>
            </a:extLst>
          </p:cNvPr>
          <p:cNvCxnSpPr/>
          <p:nvPr/>
        </p:nvCxnSpPr>
        <p:spPr>
          <a:xfrm>
            <a:off x="0" y="5509763"/>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9D1C34-9CE1-F44B-B723-E98B03DB7ADF}"/>
              </a:ext>
            </a:extLst>
          </p:cNvPr>
          <p:cNvSpPr/>
          <p:nvPr/>
        </p:nvSpPr>
        <p:spPr bwMode="auto">
          <a:xfrm>
            <a:off x="607470" y="2513907"/>
            <a:ext cx="2095973" cy="400083"/>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400" b="1" spc="100">
                <a:solidFill>
                  <a:srgbClr val="000000"/>
                </a:solidFill>
                <a:latin typeface="Segoe UI"/>
                <a:cs typeface="Segoe UI"/>
              </a:rPr>
              <a:t>USED TO:</a:t>
            </a:r>
            <a:endParaRPr lang="en-US" sz="1400" b="1" spc="100">
              <a:solidFill>
                <a:srgbClr val="000000"/>
              </a:solidFill>
              <a:latin typeface="Segoe UI"/>
              <a:cs typeface="Segoe UI" pitchFamily="34" charset="0"/>
            </a:endParaRPr>
          </a:p>
        </p:txBody>
      </p:sp>
      <p:grpSp>
        <p:nvGrpSpPr>
          <p:cNvPr id="30" name="Group 29">
            <a:extLst>
              <a:ext uri="{FF2B5EF4-FFF2-40B4-BE49-F238E27FC236}">
                <a16:creationId xmlns:a16="http://schemas.microsoft.com/office/drawing/2014/main" id="{C0B5BA32-8531-4E40-8074-18A12BD1ED0F}"/>
              </a:ext>
            </a:extLst>
          </p:cNvPr>
          <p:cNvGrpSpPr/>
          <p:nvPr/>
        </p:nvGrpSpPr>
        <p:grpSpPr>
          <a:xfrm>
            <a:off x="0" y="6497955"/>
            <a:ext cx="12192000" cy="360045"/>
            <a:chOff x="0" y="6497955"/>
            <a:chExt cx="12192000" cy="360045"/>
          </a:xfrm>
        </p:grpSpPr>
        <p:sp>
          <p:nvSpPr>
            <p:cNvPr id="38" name="bk object 17">
              <a:extLst>
                <a:ext uri="{FF2B5EF4-FFF2-40B4-BE49-F238E27FC236}">
                  <a16:creationId xmlns:a16="http://schemas.microsoft.com/office/drawing/2014/main" id="{10240922-9B6F-4D16-AD12-026DDCB3EE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9" name="TextBox 38">
              <a:extLst>
                <a:ext uri="{FF2B5EF4-FFF2-40B4-BE49-F238E27FC236}">
                  <a16:creationId xmlns:a16="http://schemas.microsoft.com/office/drawing/2014/main" id="{7F72CAFA-BD35-4693-B781-893040BA28A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5371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963" y="1309926"/>
            <a:ext cx="11017250" cy="554038"/>
          </a:xfrm>
        </p:spPr>
        <p:txBody>
          <a:bodyPr/>
          <a:lstStyle/>
          <a:p>
            <a:r>
              <a:rPr lang="en-US"/>
              <a:t>Why use Azure for load balancing?</a:t>
            </a:r>
          </a:p>
        </p:txBody>
      </p:sp>
      <p:sp>
        <p:nvSpPr>
          <p:cNvPr id="30" name="TextBox 29">
            <a:extLst>
              <a:ext uri="{FF2B5EF4-FFF2-40B4-BE49-F238E27FC236}">
                <a16:creationId xmlns:a16="http://schemas.microsoft.com/office/drawing/2014/main" id="{AB02E972-E818-4DFA-B11E-E90F3BDB0330}"/>
              </a:ext>
            </a:extLst>
          </p:cNvPr>
          <p:cNvSpPr txBox="1"/>
          <p:nvPr/>
        </p:nvSpPr>
        <p:spPr>
          <a:xfrm>
            <a:off x="497229" y="4070726"/>
            <a:ext cx="1828800" cy="830997"/>
          </a:xfrm>
          <a:prstGeom prst="rect">
            <a:avLst/>
          </a:prstGeom>
          <a:noFill/>
        </p:spPr>
        <p:txBody>
          <a:bodyPr wrap="square">
            <a:spAutoFit/>
          </a:bodyPr>
          <a:lstStyle/>
          <a:p>
            <a:r>
              <a:rPr lang="en-US" sz="2400" b="0" i="0">
                <a:solidFill>
                  <a:srgbClr val="E3E3E3"/>
                </a:solidFill>
                <a:effectLst/>
                <a:latin typeface="+mj-lt"/>
              </a:rPr>
              <a:t>Dynamic scaling</a:t>
            </a:r>
          </a:p>
        </p:txBody>
      </p:sp>
      <p:sp>
        <p:nvSpPr>
          <p:cNvPr id="31" name="TextBox 30">
            <a:extLst>
              <a:ext uri="{FF2B5EF4-FFF2-40B4-BE49-F238E27FC236}">
                <a16:creationId xmlns:a16="http://schemas.microsoft.com/office/drawing/2014/main" id="{7CB0569F-8C0D-4EE1-84A4-D9AEE861EC23}"/>
              </a:ext>
            </a:extLst>
          </p:cNvPr>
          <p:cNvSpPr txBox="1"/>
          <p:nvPr/>
        </p:nvSpPr>
        <p:spPr>
          <a:xfrm>
            <a:off x="2728390" y="4070726"/>
            <a:ext cx="1828800" cy="461665"/>
          </a:xfrm>
          <a:prstGeom prst="rect">
            <a:avLst/>
          </a:prstGeom>
          <a:noFill/>
        </p:spPr>
        <p:txBody>
          <a:bodyPr wrap="square">
            <a:spAutoFit/>
          </a:bodyPr>
          <a:lstStyle/>
          <a:p>
            <a:r>
              <a:rPr lang="en-US" sz="2400">
                <a:solidFill>
                  <a:srgbClr val="E3E3E3"/>
                </a:solidFill>
                <a:latin typeface="+mj-lt"/>
              </a:rPr>
              <a:t>Secure</a:t>
            </a:r>
          </a:p>
        </p:txBody>
      </p:sp>
      <p:sp>
        <p:nvSpPr>
          <p:cNvPr id="32" name="TextBox 31">
            <a:extLst>
              <a:ext uri="{FF2B5EF4-FFF2-40B4-BE49-F238E27FC236}">
                <a16:creationId xmlns:a16="http://schemas.microsoft.com/office/drawing/2014/main" id="{1C7EB88C-5696-48EE-963A-7C5A801F15AE}"/>
              </a:ext>
            </a:extLst>
          </p:cNvPr>
          <p:cNvSpPr txBox="1"/>
          <p:nvPr/>
        </p:nvSpPr>
        <p:spPr>
          <a:xfrm>
            <a:off x="4962150" y="4070726"/>
            <a:ext cx="1828800" cy="1200329"/>
          </a:xfrm>
          <a:prstGeom prst="rect">
            <a:avLst/>
          </a:prstGeom>
          <a:noFill/>
        </p:spPr>
        <p:txBody>
          <a:bodyPr wrap="square">
            <a:spAutoFit/>
          </a:bodyPr>
          <a:lstStyle/>
          <a:p>
            <a:r>
              <a:rPr lang="en-US" sz="2400">
                <a:solidFill>
                  <a:srgbClr val="E3E3E3"/>
                </a:solidFill>
                <a:latin typeface="+mj-lt"/>
              </a:rPr>
              <a:t>I</a:t>
            </a:r>
            <a:r>
              <a:rPr lang="en-US" sz="2400" b="0" i="0">
                <a:solidFill>
                  <a:srgbClr val="E3E3E3"/>
                </a:solidFill>
                <a:effectLst/>
                <a:latin typeface="+mj-lt"/>
              </a:rPr>
              <a:t>ntegration</a:t>
            </a:r>
            <a:r>
              <a:rPr lang="en-US" sz="2400">
                <a:solidFill>
                  <a:srgbClr val="E3E3E3"/>
                </a:solidFill>
                <a:latin typeface="+mj-lt"/>
              </a:rPr>
              <a:t> with Azure services</a:t>
            </a:r>
          </a:p>
        </p:txBody>
      </p:sp>
      <p:sp>
        <p:nvSpPr>
          <p:cNvPr id="33" name="TextBox 32">
            <a:extLst>
              <a:ext uri="{FF2B5EF4-FFF2-40B4-BE49-F238E27FC236}">
                <a16:creationId xmlns:a16="http://schemas.microsoft.com/office/drawing/2014/main" id="{01154DEF-CBEC-453A-8056-1FF426DFB6BF}"/>
              </a:ext>
            </a:extLst>
          </p:cNvPr>
          <p:cNvSpPr txBox="1"/>
          <p:nvPr/>
        </p:nvSpPr>
        <p:spPr>
          <a:xfrm>
            <a:off x="7354935" y="4070726"/>
            <a:ext cx="1828800" cy="830997"/>
          </a:xfrm>
          <a:prstGeom prst="rect">
            <a:avLst/>
          </a:prstGeom>
          <a:noFill/>
        </p:spPr>
        <p:txBody>
          <a:bodyPr wrap="square">
            <a:spAutoFit/>
          </a:bodyPr>
          <a:lstStyle/>
          <a:p>
            <a:r>
              <a:rPr lang="en-US" sz="2400" b="0" i="0">
                <a:solidFill>
                  <a:srgbClr val="E3E3E3"/>
                </a:solidFill>
                <a:effectLst/>
                <a:latin typeface="+mj-lt"/>
              </a:rPr>
              <a:t>Cost effective</a:t>
            </a:r>
          </a:p>
        </p:txBody>
      </p:sp>
      <p:sp>
        <p:nvSpPr>
          <p:cNvPr id="34" name="TextBox 33">
            <a:extLst>
              <a:ext uri="{FF2B5EF4-FFF2-40B4-BE49-F238E27FC236}">
                <a16:creationId xmlns:a16="http://schemas.microsoft.com/office/drawing/2014/main" id="{31CB32F3-D42B-4F79-91A0-1B8D7B85C891}"/>
              </a:ext>
            </a:extLst>
          </p:cNvPr>
          <p:cNvSpPr txBox="1"/>
          <p:nvPr/>
        </p:nvSpPr>
        <p:spPr>
          <a:xfrm>
            <a:off x="9747720" y="4070726"/>
            <a:ext cx="1828800" cy="1200329"/>
          </a:xfrm>
          <a:prstGeom prst="rect">
            <a:avLst/>
          </a:prstGeom>
          <a:noFill/>
        </p:spPr>
        <p:txBody>
          <a:bodyPr wrap="square">
            <a:spAutoFit/>
          </a:bodyPr>
          <a:lstStyle/>
          <a:p>
            <a:r>
              <a:rPr lang="en-US" sz="2400">
                <a:solidFill>
                  <a:srgbClr val="E3E3E3"/>
                </a:solidFill>
                <a:latin typeface="+mj-lt"/>
              </a:rPr>
              <a:t>Rich monitoring and metrics</a:t>
            </a:r>
          </a:p>
        </p:txBody>
      </p:sp>
      <p:pic>
        <p:nvPicPr>
          <p:cNvPr id="8" name="Picture 7">
            <a:extLst>
              <a:ext uri="{FF2B5EF4-FFF2-40B4-BE49-F238E27FC236}">
                <a16:creationId xmlns:a16="http://schemas.microsoft.com/office/drawing/2014/main" id="{128EE905-1C84-F143-A88C-CDE5929E1A51}"/>
              </a:ext>
            </a:extLst>
          </p:cNvPr>
          <p:cNvPicPr>
            <a:picLocks noChangeAspect="1"/>
          </p:cNvPicPr>
          <p:nvPr/>
        </p:nvPicPr>
        <p:blipFill>
          <a:blip r:embed="rId3"/>
          <a:stretch>
            <a:fillRect/>
          </a:stretch>
        </p:blipFill>
        <p:spPr>
          <a:xfrm>
            <a:off x="628019" y="3092960"/>
            <a:ext cx="594360" cy="594360"/>
          </a:xfrm>
          <a:prstGeom prst="rect">
            <a:avLst/>
          </a:prstGeom>
        </p:spPr>
      </p:pic>
      <p:pic>
        <p:nvPicPr>
          <p:cNvPr id="9" name="Picture 8">
            <a:extLst>
              <a:ext uri="{FF2B5EF4-FFF2-40B4-BE49-F238E27FC236}">
                <a16:creationId xmlns:a16="http://schemas.microsoft.com/office/drawing/2014/main" id="{7D31DCBC-E57E-7B46-83F2-61CA9A5BD215}"/>
              </a:ext>
            </a:extLst>
          </p:cNvPr>
          <p:cNvPicPr>
            <a:picLocks noChangeAspect="1"/>
          </p:cNvPicPr>
          <p:nvPr/>
        </p:nvPicPr>
        <p:blipFill>
          <a:blip r:embed="rId4"/>
          <a:stretch>
            <a:fillRect/>
          </a:stretch>
        </p:blipFill>
        <p:spPr>
          <a:xfrm>
            <a:off x="2883500" y="3093518"/>
            <a:ext cx="492849" cy="831434"/>
          </a:xfrm>
          <a:prstGeom prst="rect">
            <a:avLst/>
          </a:prstGeom>
        </p:spPr>
      </p:pic>
      <p:pic>
        <p:nvPicPr>
          <p:cNvPr id="10" name="Picture 9">
            <a:extLst>
              <a:ext uri="{FF2B5EF4-FFF2-40B4-BE49-F238E27FC236}">
                <a16:creationId xmlns:a16="http://schemas.microsoft.com/office/drawing/2014/main" id="{A7DE5EE5-9981-BF49-9BB4-0C0B07E0D84B}"/>
              </a:ext>
            </a:extLst>
          </p:cNvPr>
          <p:cNvPicPr>
            <a:picLocks noChangeAspect="1"/>
          </p:cNvPicPr>
          <p:nvPr/>
        </p:nvPicPr>
        <p:blipFill>
          <a:blip r:embed="rId5"/>
          <a:stretch>
            <a:fillRect/>
          </a:stretch>
        </p:blipFill>
        <p:spPr>
          <a:xfrm>
            <a:off x="5065593" y="3093518"/>
            <a:ext cx="593802" cy="593802"/>
          </a:xfrm>
          <a:prstGeom prst="rect">
            <a:avLst/>
          </a:prstGeom>
        </p:spPr>
      </p:pic>
      <p:pic>
        <p:nvPicPr>
          <p:cNvPr id="11" name="Picture 10">
            <a:extLst>
              <a:ext uri="{FF2B5EF4-FFF2-40B4-BE49-F238E27FC236}">
                <a16:creationId xmlns:a16="http://schemas.microsoft.com/office/drawing/2014/main" id="{5FD3030A-057C-EC41-9C3F-A8FB3DA0DC95}"/>
              </a:ext>
            </a:extLst>
          </p:cNvPr>
          <p:cNvPicPr>
            <a:picLocks noChangeAspect="1"/>
          </p:cNvPicPr>
          <p:nvPr/>
        </p:nvPicPr>
        <p:blipFill>
          <a:blip r:embed="rId6"/>
          <a:stretch>
            <a:fillRect/>
          </a:stretch>
        </p:blipFill>
        <p:spPr>
          <a:xfrm>
            <a:off x="7491997" y="3092960"/>
            <a:ext cx="519696" cy="594360"/>
          </a:xfrm>
          <a:prstGeom prst="rect">
            <a:avLst/>
          </a:prstGeom>
        </p:spPr>
      </p:pic>
      <p:pic>
        <p:nvPicPr>
          <p:cNvPr id="13" name="Picture 12">
            <a:extLst>
              <a:ext uri="{FF2B5EF4-FFF2-40B4-BE49-F238E27FC236}">
                <a16:creationId xmlns:a16="http://schemas.microsoft.com/office/drawing/2014/main" id="{14267747-3220-744A-87E6-81AFED4D605A}"/>
              </a:ext>
            </a:extLst>
          </p:cNvPr>
          <p:cNvPicPr>
            <a:picLocks noChangeAspect="1"/>
          </p:cNvPicPr>
          <p:nvPr/>
        </p:nvPicPr>
        <p:blipFill>
          <a:blip r:embed="rId7"/>
          <a:stretch>
            <a:fillRect/>
          </a:stretch>
        </p:blipFill>
        <p:spPr>
          <a:xfrm>
            <a:off x="9845346" y="3092960"/>
            <a:ext cx="594360" cy="594360"/>
          </a:xfrm>
          <a:prstGeom prst="rect">
            <a:avLst/>
          </a:prstGeom>
        </p:spPr>
      </p:pic>
      <p:cxnSp>
        <p:nvCxnSpPr>
          <p:cNvPr id="3" name="Straight Connector 2">
            <a:extLst>
              <a:ext uri="{FF2B5EF4-FFF2-40B4-BE49-F238E27FC236}">
                <a16:creationId xmlns:a16="http://schemas.microsoft.com/office/drawing/2014/main" id="{EBB33C79-AEFC-E549-9E6A-6379AD44FADF}"/>
              </a:ext>
            </a:extLst>
          </p:cNvPr>
          <p:cNvCxnSpPr>
            <a:cxnSpLocks/>
          </p:cNvCxnSpPr>
          <p:nvPr/>
        </p:nvCxnSpPr>
        <p:spPr>
          <a:xfrm>
            <a:off x="1510747" y="3405807"/>
            <a:ext cx="111636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17BB6E-8140-6B4A-8C06-9BADFCDD4742}"/>
              </a:ext>
            </a:extLst>
          </p:cNvPr>
          <p:cNvCxnSpPr>
            <a:cxnSpLocks/>
          </p:cNvCxnSpPr>
          <p:nvPr/>
        </p:nvCxnSpPr>
        <p:spPr>
          <a:xfrm>
            <a:off x="3607771" y="3405807"/>
            <a:ext cx="11762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AE1E5B-6669-7944-8201-810540299D09}"/>
              </a:ext>
            </a:extLst>
          </p:cNvPr>
          <p:cNvCxnSpPr/>
          <p:nvPr/>
        </p:nvCxnSpPr>
        <p:spPr>
          <a:xfrm>
            <a:off x="5860641" y="3405807"/>
            <a:ext cx="140473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6CF20-6EF4-E841-B754-076133FE4485}"/>
              </a:ext>
            </a:extLst>
          </p:cNvPr>
          <p:cNvCxnSpPr/>
          <p:nvPr/>
        </p:nvCxnSpPr>
        <p:spPr>
          <a:xfrm>
            <a:off x="8246033" y="3405807"/>
            <a:ext cx="140473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5028E17-C316-40FF-AF10-4F31BF4B1BA0}"/>
              </a:ext>
            </a:extLst>
          </p:cNvPr>
          <p:cNvGrpSpPr/>
          <p:nvPr/>
        </p:nvGrpSpPr>
        <p:grpSpPr>
          <a:xfrm>
            <a:off x="0" y="6497955"/>
            <a:ext cx="12192000" cy="360045"/>
            <a:chOff x="0" y="6497955"/>
            <a:chExt cx="12192000" cy="360045"/>
          </a:xfrm>
        </p:grpSpPr>
        <p:sp>
          <p:nvSpPr>
            <p:cNvPr id="18" name="bk object 17">
              <a:extLst>
                <a:ext uri="{FF2B5EF4-FFF2-40B4-BE49-F238E27FC236}">
                  <a16:creationId xmlns:a16="http://schemas.microsoft.com/office/drawing/2014/main" id="{5318ED45-669E-417F-9978-EC1164504D2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9" name="TextBox 18">
              <a:extLst>
                <a:ext uri="{FF2B5EF4-FFF2-40B4-BE49-F238E27FC236}">
                  <a16:creationId xmlns:a16="http://schemas.microsoft.com/office/drawing/2014/main" id="{C1B79BFB-B5E0-4687-B1E8-52EE8EAEE50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74196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Azure’s load balancing options</a:t>
            </a:r>
          </a:p>
        </p:txBody>
      </p:sp>
      <p:pic>
        <p:nvPicPr>
          <p:cNvPr id="28" name="Graphic 27">
            <a:extLst>
              <a:ext uri="{FF2B5EF4-FFF2-40B4-BE49-F238E27FC236}">
                <a16:creationId xmlns:a16="http://schemas.microsoft.com/office/drawing/2014/main" id="{72F8BB17-F7EE-44AC-BB43-4F6CC8D1D1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649" y="2073357"/>
            <a:ext cx="1075511" cy="1075511"/>
          </a:xfrm>
          <a:prstGeom prst="rect">
            <a:avLst/>
          </a:prstGeom>
        </p:spPr>
      </p:pic>
      <p:sp>
        <p:nvSpPr>
          <p:cNvPr id="38" name="TextBox 37">
            <a:extLst>
              <a:ext uri="{FF2B5EF4-FFF2-40B4-BE49-F238E27FC236}">
                <a16:creationId xmlns:a16="http://schemas.microsoft.com/office/drawing/2014/main" id="{D200A10C-ED15-4334-8528-318E227A57BB}"/>
              </a:ext>
            </a:extLst>
          </p:cNvPr>
          <p:cNvSpPr txBox="1"/>
          <p:nvPr/>
        </p:nvSpPr>
        <p:spPr>
          <a:xfrm>
            <a:off x="9708336"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Front Door</a:t>
            </a:r>
          </a:p>
        </p:txBody>
      </p:sp>
      <p:sp>
        <p:nvSpPr>
          <p:cNvPr id="47" name="globe_4" title="Icon of the earth">
            <a:extLst>
              <a:ext uri="{FF2B5EF4-FFF2-40B4-BE49-F238E27FC236}">
                <a16:creationId xmlns:a16="http://schemas.microsoft.com/office/drawing/2014/main" id="{C5C38B4D-A2E5-4EEE-BDF7-11159223FB74}"/>
              </a:ext>
            </a:extLst>
          </p:cNvPr>
          <p:cNvSpPr>
            <a:spLocks noChangeAspect="1" noEditPoints="1"/>
          </p:cNvSpPr>
          <p:nvPr/>
        </p:nvSpPr>
        <p:spPr bwMode="auto">
          <a:xfrm>
            <a:off x="10322128"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2843C509-F915-45F0-A2D0-3FF545A8D0AA}"/>
              </a:ext>
            </a:extLst>
          </p:cNvPr>
          <p:cNvSpPr txBox="1"/>
          <p:nvPr/>
        </p:nvSpPr>
        <p:spPr>
          <a:xfrm>
            <a:off x="9242201" y="4152899"/>
            <a:ext cx="2560320" cy="12772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Application Layer(HTTP/HTTPS)</a:t>
            </a:r>
          </a:p>
          <a:p>
            <a:pPr marL="285750" indent="-285750">
              <a:spcAft>
                <a:spcPts val="600"/>
              </a:spcAft>
              <a:buFont typeface="Arial" panose="020B0604020202020204" pitchFamily="34" charset="0"/>
              <a:buChar char="•"/>
            </a:pPr>
            <a:r>
              <a:rPr lang="en-US"/>
              <a:t>Load balancing at the edge</a:t>
            </a:r>
          </a:p>
        </p:txBody>
      </p:sp>
      <p:pic>
        <p:nvPicPr>
          <p:cNvPr id="32" name="Graphic 31">
            <a:extLst>
              <a:ext uri="{FF2B5EF4-FFF2-40B4-BE49-F238E27FC236}">
                <a16:creationId xmlns:a16="http://schemas.microsoft.com/office/drawing/2014/main" id="{D642A9C5-E2DA-4CFB-A6A1-790A1BD87D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9245" y="2167627"/>
            <a:ext cx="975371" cy="975371"/>
          </a:xfrm>
          <a:prstGeom prst="rect">
            <a:avLst/>
          </a:prstGeom>
        </p:spPr>
      </p:pic>
      <p:sp>
        <p:nvSpPr>
          <p:cNvPr id="34" name="TextBox 33">
            <a:extLst>
              <a:ext uri="{FF2B5EF4-FFF2-40B4-BE49-F238E27FC236}">
                <a16:creationId xmlns:a16="http://schemas.microsoft.com/office/drawing/2014/main" id="{22BE882E-3340-4477-BAE5-B28FB3B4EAF8}"/>
              </a:ext>
            </a:extLst>
          </p:cNvPr>
          <p:cNvSpPr txBox="1"/>
          <p:nvPr/>
        </p:nvSpPr>
        <p:spPr>
          <a:xfrm>
            <a:off x="6750078"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Traffic Manager</a:t>
            </a:r>
          </a:p>
        </p:txBody>
      </p:sp>
      <p:sp>
        <p:nvSpPr>
          <p:cNvPr id="6" name="circle" title="Icon of a circle with three smaller circles on it">
            <a:extLst>
              <a:ext uri="{FF2B5EF4-FFF2-40B4-BE49-F238E27FC236}">
                <a16:creationId xmlns:a16="http://schemas.microsoft.com/office/drawing/2014/main" id="{46C35CB2-1663-4C44-8134-C2FAEA8F4182}"/>
              </a:ext>
            </a:extLst>
          </p:cNvPr>
          <p:cNvSpPr>
            <a:spLocks noChangeAspect="1" noEditPoints="1"/>
          </p:cNvSpPr>
          <p:nvPr/>
        </p:nvSpPr>
        <p:spPr bwMode="auto">
          <a:xfrm>
            <a:off x="7370595" y="3397585"/>
            <a:ext cx="392671" cy="39919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TextBox 51">
            <a:extLst>
              <a:ext uri="{FF2B5EF4-FFF2-40B4-BE49-F238E27FC236}">
                <a16:creationId xmlns:a16="http://schemas.microsoft.com/office/drawing/2014/main" id="{020A4435-773C-46F5-8F13-AC3C7AD95260}"/>
              </a:ext>
            </a:extLst>
          </p:cNvPr>
          <p:cNvSpPr txBox="1"/>
          <p:nvPr/>
        </p:nvSpPr>
        <p:spPr>
          <a:xfrm>
            <a:off x="6291294" y="4162423"/>
            <a:ext cx="2560320" cy="12772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DNS-based load balancing</a:t>
            </a:r>
          </a:p>
          <a:p>
            <a:pPr marL="285750" indent="-285750">
              <a:spcAft>
                <a:spcPts val="600"/>
              </a:spcAft>
              <a:buFont typeface="Arial" panose="020B0604020202020204" pitchFamily="34" charset="0"/>
              <a:buChar char="•"/>
            </a:pPr>
            <a:r>
              <a:rPr lang="en-US"/>
              <a:t>Variety of routing options</a:t>
            </a:r>
          </a:p>
        </p:txBody>
      </p:sp>
      <p:sp>
        <p:nvSpPr>
          <p:cNvPr id="49" name="globe_4" title="Icon of the earth">
            <a:extLst>
              <a:ext uri="{FF2B5EF4-FFF2-40B4-BE49-F238E27FC236}">
                <a16:creationId xmlns:a16="http://schemas.microsoft.com/office/drawing/2014/main" id="{03503DF9-44AD-4653-93AC-64AB5469771E}"/>
              </a:ext>
            </a:extLst>
          </p:cNvPr>
          <p:cNvSpPr>
            <a:spLocks noChangeAspect="1" noEditPoints="1"/>
          </p:cNvSpPr>
          <p:nvPr/>
        </p:nvSpPr>
        <p:spPr bwMode="auto">
          <a:xfrm>
            <a:off x="4406297"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4">
            <a:extLst>
              <a:ext uri="{FF2B5EF4-FFF2-40B4-BE49-F238E27FC236}">
                <a16:creationId xmlns:a16="http://schemas.microsoft.com/office/drawing/2014/main" id="{DC935D91-CF28-4710-AF77-B00E32E3C24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6817" y="2105602"/>
            <a:ext cx="1075512" cy="1075512"/>
          </a:xfrm>
          <a:prstGeom prst="rect">
            <a:avLst/>
          </a:prstGeom>
        </p:spPr>
      </p:pic>
      <p:sp>
        <p:nvSpPr>
          <p:cNvPr id="5" name="TextBox 4">
            <a:extLst>
              <a:ext uri="{FF2B5EF4-FFF2-40B4-BE49-F238E27FC236}">
                <a16:creationId xmlns:a16="http://schemas.microsoft.com/office/drawing/2014/main" id="{59FD29F9-1B4B-4EF2-9401-D54AA4F203DB}"/>
              </a:ext>
            </a:extLst>
          </p:cNvPr>
          <p:cNvSpPr txBox="1"/>
          <p:nvPr/>
        </p:nvSpPr>
        <p:spPr>
          <a:xfrm>
            <a:off x="3354440" y="1682115"/>
            <a:ext cx="250026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Application Gateway</a:t>
            </a:r>
          </a:p>
        </p:txBody>
      </p:sp>
      <p:sp>
        <p:nvSpPr>
          <p:cNvPr id="7" name="TextBox 6">
            <a:extLst>
              <a:ext uri="{FF2B5EF4-FFF2-40B4-BE49-F238E27FC236}">
                <a16:creationId xmlns:a16="http://schemas.microsoft.com/office/drawing/2014/main" id="{DC80A1F1-15C1-4D13-AA0E-A8915E3FA054}"/>
              </a:ext>
            </a:extLst>
          </p:cNvPr>
          <p:cNvSpPr txBox="1"/>
          <p:nvPr/>
        </p:nvSpPr>
        <p:spPr>
          <a:xfrm>
            <a:off x="3340386" y="4158873"/>
            <a:ext cx="2560320" cy="1000274"/>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Application Layer (HTTP/HTTPS)</a:t>
            </a:r>
          </a:p>
          <a:p>
            <a:pPr marL="285750" indent="-285750">
              <a:spcAft>
                <a:spcPts val="600"/>
              </a:spcAft>
              <a:buFont typeface="Arial" panose="020B0604020202020204" pitchFamily="34" charset="0"/>
              <a:buChar char="•"/>
            </a:pPr>
            <a:r>
              <a:rPr lang="en-US"/>
              <a:t> TLS/cert based auth</a:t>
            </a:r>
          </a:p>
        </p:txBody>
      </p:sp>
      <p:sp>
        <p:nvSpPr>
          <p:cNvPr id="36" name="TextBox 35">
            <a:extLst>
              <a:ext uri="{FF2B5EF4-FFF2-40B4-BE49-F238E27FC236}">
                <a16:creationId xmlns:a16="http://schemas.microsoft.com/office/drawing/2014/main" id="{C52E0084-753C-49AE-8344-2A8D28492FA8}"/>
              </a:ext>
            </a:extLst>
          </p:cNvPr>
          <p:cNvSpPr txBox="1"/>
          <p:nvPr/>
        </p:nvSpPr>
        <p:spPr>
          <a:xfrm>
            <a:off x="857570"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Load Balancer</a:t>
            </a:r>
          </a:p>
        </p:txBody>
      </p:sp>
      <p:sp>
        <p:nvSpPr>
          <p:cNvPr id="43" name="globe_4" title="Icon of the earth">
            <a:extLst>
              <a:ext uri="{FF2B5EF4-FFF2-40B4-BE49-F238E27FC236}">
                <a16:creationId xmlns:a16="http://schemas.microsoft.com/office/drawing/2014/main" id="{D81DFDBD-801E-4F67-90DF-5D37987149E9}"/>
              </a:ext>
            </a:extLst>
          </p:cNvPr>
          <p:cNvSpPr>
            <a:spLocks noChangeAspect="1" noEditPoints="1"/>
          </p:cNvSpPr>
          <p:nvPr/>
        </p:nvSpPr>
        <p:spPr bwMode="auto">
          <a:xfrm>
            <a:off x="1463393"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5937A9CC-E436-47C7-A23D-4799C8649C78}"/>
              </a:ext>
            </a:extLst>
          </p:cNvPr>
          <p:cNvSpPr txBox="1"/>
          <p:nvPr/>
        </p:nvSpPr>
        <p:spPr>
          <a:xfrm>
            <a:off x="389478" y="4152899"/>
            <a:ext cx="2560320" cy="1631216"/>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Network Layer (TCP/UDP)</a:t>
            </a:r>
          </a:p>
          <a:p>
            <a:pPr marL="285750" indent="-285750">
              <a:spcAft>
                <a:spcPts val="600"/>
              </a:spcAft>
              <a:buFont typeface="Arial" panose="020B0604020202020204" pitchFamily="34" charset="0"/>
              <a:buChar char="•"/>
            </a:pPr>
            <a:r>
              <a:rPr lang="en-US"/>
              <a:t>Extreme perf sensitive</a:t>
            </a:r>
          </a:p>
          <a:p>
            <a:pPr marL="285750" indent="-285750">
              <a:spcAft>
                <a:spcPts val="600"/>
              </a:spcAft>
              <a:buFont typeface="Arial" panose="020B0604020202020204" pitchFamily="34" charset="0"/>
              <a:buChar char="•"/>
            </a:pPr>
            <a:r>
              <a:rPr lang="en-US"/>
              <a:t>Ultra-low latency</a:t>
            </a:r>
            <a:endParaRPr lang="en-US">
              <a:cs typeface="Segoe UI"/>
            </a:endParaRPr>
          </a:p>
        </p:txBody>
      </p:sp>
      <p:pic>
        <p:nvPicPr>
          <p:cNvPr id="20" name="Graphic 19">
            <a:extLst>
              <a:ext uri="{FF2B5EF4-FFF2-40B4-BE49-F238E27FC236}">
                <a16:creationId xmlns:a16="http://schemas.microsoft.com/office/drawing/2014/main" id="{2686B5B7-DD5A-C746-AD6C-CE8C33BC5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106" y="2103028"/>
            <a:ext cx="1039969" cy="1039969"/>
          </a:xfrm>
          <a:prstGeom prst="rect">
            <a:avLst/>
          </a:prstGeom>
        </p:spPr>
      </p:pic>
      <p:grpSp>
        <p:nvGrpSpPr>
          <p:cNvPr id="18" name="Group 17">
            <a:extLst>
              <a:ext uri="{FF2B5EF4-FFF2-40B4-BE49-F238E27FC236}">
                <a16:creationId xmlns:a16="http://schemas.microsoft.com/office/drawing/2014/main" id="{A6648012-D09D-694B-B4AB-92B5F5C1B18D}"/>
              </a:ext>
            </a:extLst>
          </p:cNvPr>
          <p:cNvGrpSpPr/>
          <p:nvPr/>
        </p:nvGrpSpPr>
        <p:grpSpPr>
          <a:xfrm>
            <a:off x="3148581" y="1682116"/>
            <a:ext cx="5883965" cy="4455942"/>
            <a:chOff x="3148581" y="1682115"/>
            <a:chExt cx="5883965" cy="4586163"/>
          </a:xfrm>
        </p:grpSpPr>
        <p:cxnSp>
          <p:nvCxnSpPr>
            <p:cNvPr id="17" name="Straight Connector 16">
              <a:extLst>
                <a:ext uri="{FF2B5EF4-FFF2-40B4-BE49-F238E27FC236}">
                  <a16:creationId xmlns:a16="http://schemas.microsoft.com/office/drawing/2014/main" id="{34BED780-056A-764F-90FA-E6645C5CA93D}"/>
                </a:ext>
              </a:extLst>
            </p:cNvPr>
            <p:cNvCxnSpPr/>
            <p:nvPr/>
          </p:nvCxnSpPr>
          <p:spPr>
            <a:xfrm>
              <a:off x="3148581"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6B7B25-D339-0F4B-8A3D-CE99EEDEDC54}"/>
                </a:ext>
              </a:extLst>
            </p:cNvPr>
            <p:cNvCxnSpPr/>
            <p:nvPr/>
          </p:nvCxnSpPr>
          <p:spPr>
            <a:xfrm>
              <a:off x="610381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D98B85-B422-7A4B-B927-BA7ED6B49E84}"/>
                </a:ext>
              </a:extLst>
            </p:cNvPr>
            <p:cNvCxnSpPr/>
            <p:nvPr/>
          </p:nvCxnSpPr>
          <p:spPr>
            <a:xfrm>
              <a:off x="903254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9F97F4-F8A3-4102-A135-2548F19EA1CB}"/>
              </a:ext>
            </a:extLst>
          </p:cNvPr>
          <p:cNvGrpSpPr/>
          <p:nvPr/>
        </p:nvGrpSpPr>
        <p:grpSpPr>
          <a:xfrm>
            <a:off x="0" y="6497955"/>
            <a:ext cx="12192000" cy="360045"/>
            <a:chOff x="0" y="6497955"/>
            <a:chExt cx="12192000" cy="360045"/>
          </a:xfrm>
        </p:grpSpPr>
        <p:sp>
          <p:nvSpPr>
            <p:cNvPr id="24" name="bk object 17">
              <a:extLst>
                <a:ext uri="{FF2B5EF4-FFF2-40B4-BE49-F238E27FC236}">
                  <a16:creationId xmlns:a16="http://schemas.microsoft.com/office/drawing/2014/main" id="{1E847623-A887-4147-AF5A-273132C71082}"/>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5" name="TextBox 24">
              <a:extLst>
                <a:ext uri="{FF2B5EF4-FFF2-40B4-BE49-F238E27FC236}">
                  <a16:creationId xmlns:a16="http://schemas.microsoft.com/office/drawing/2014/main" id="{5F6A366C-BBD8-4185-9281-513D3336F1E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62833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 Load Balancer </a:t>
            </a:r>
          </a:p>
        </p:txBody>
      </p:sp>
      <p:pic>
        <p:nvPicPr>
          <p:cNvPr id="30" name="Graphic 29">
            <a:extLst>
              <a:ext uri="{FF2B5EF4-FFF2-40B4-BE49-F238E27FC236}">
                <a16:creationId xmlns:a16="http://schemas.microsoft.com/office/drawing/2014/main" id="{D0376DEA-4CD0-4EE8-A3F8-13AF3687F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5605" y="354840"/>
            <a:ext cx="721553" cy="721553"/>
          </a:xfrm>
          <a:prstGeom prst="rect">
            <a:avLst/>
          </a:prstGeom>
        </p:spPr>
      </p:pic>
      <p:sp>
        <p:nvSpPr>
          <p:cNvPr id="5" name="TextBox 4">
            <a:extLst>
              <a:ext uri="{FF2B5EF4-FFF2-40B4-BE49-F238E27FC236}">
                <a16:creationId xmlns:a16="http://schemas.microsoft.com/office/drawing/2014/main" id="{A9D1EEAB-DA9A-7348-898F-9938E1A5A29B}"/>
              </a:ext>
            </a:extLst>
          </p:cNvPr>
          <p:cNvSpPr txBox="1"/>
          <p:nvPr/>
        </p:nvSpPr>
        <p:spPr>
          <a:xfrm>
            <a:off x="495498" y="4317946"/>
            <a:ext cx="2592258" cy="1877437"/>
          </a:xfrm>
          <a:prstGeom prst="rect">
            <a:avLst/>
          </a:prstGeom>
          <a:noFill/>
        </p:spPr>
        <p:txBody>
          <a:bodyPr wrap="square" rtlCol="0">
            <a:spAutoFit/>
          </a:bodyPr>
          <a:lstStyle/>
          <a:p>
            <a:pPr>
              <a:spcAft>
                <a:spcPts val="600"/>
              </a:spcAft>
            </a:pPr>
            <a:r>
              <a:rPr lang="en-US" sz="2400">
                <a:solidFill>
                  <a:schemeClr val="accent1"/>
                </a:solidFill>
                <a:latin typeface="+mj-lt"/>
              </a:rPr>
              <a:t>Pass-through/</a:t>
            </a:r>
            <a:br>
              <a:rPr lang="en-US" sz="2400">
                <a:solidFill>
                  <a:schemeClr val="accent1"/>
                </a:solidFill>
                <a:latin typeface="+mj-lt"/>
              </a:rPr>
            </a:br>
            <a:r>
              <a:rPr lang="en-US" sz="2400">
                <a:solidFill>
                  <a:schemeClr val="accent1"/>
                </a:solidFill>
                <a:latin typeface="+mj-lt"/>
              </a:rPr>
              <a:t>transparent load balancer</a:t>
            </a:r>
          </a:p>
          <a:p>
            <a:pPr marL="0" lvl="1">
              <a:spcAft>
                <a:spcPts val="600"/>
              </a:spcAft>
            </a:pPr>
            <a:r>
              <a:rPr lang="en-US" sz="1600">
                <a:solidFill>
                  <a:schemeClr val="tx1">
                    <a:lumMod val="75000"/>
                  </a:schemeClr>
                </a:solidFill>
                <a:latin typeface="Segoe UI" panose="020B0502040204020203" pitchFamily="34" charset="0"/>
              </a:rPr>
              <a:t>No packet transformations</a:t>
            </a:r>
          </a:p>
          <a:p>
            <a:pPr marL="0" lvl="1">
              <a:spcAft>
                <a:spcPts val="600"/>
              </a:spcAft>
            </a:pPr>
            <a:r>
              <a:rPr lang="en-US" sz="1600">
                <a:solidFill>
                  <a:schemeClr val="tx1">
                    <a:lumMod val="75000"/>
                  </a:schemeClr>
                </a:solidFill>
                <a:latin typeface="Segoe UI" panose="020B0502040204020203" pitchFamily="34" charset="0"/>
              </a:rPr>
              <a:t>Source IP is maintained</a:t>
            </a:r>
          </a:p>
        </p:txBody>
      </p:sp>
      <p:sp>
        <p:nvSpPr>
          <p:cNvPr id="6" name="TextBox 5">
            <a:extLst>
              <a:ext uri="{FF2B5EF4-FFF2-40B4-BE49-F238E27FC236}">
                <a16:creationId xmlns:a16="http://schemas.microsoft.com/office/drawing/2014/main" id="{47ED8539-4852-6848-AFEA-DCEF2ECB7A3A}"/>
              </a:ext>
            </a:extLst>
          </p:cNvPr>
          <p:cNvSpPr txBox="1"/>
          <p:nvPr/>
        </p:nvSpPr>
        <p:spPr>
          <a:xfrm>
            <a:off x="495498" y="1872936"/>
            <a:ext cx="2592258" cy="830997"/>
          </a:xfrm>
          <a:prstGeom prst="rect">
            <a:avLst/>
          </a:prstGeom>
          <a:noFill/>
        </p:spPr>
        <p:txBody>
          <a:bodyPr wrap="square" rtlCol="0">
            <a:spAutoFit/>
          </a:bodyPr>
          <a:lstStyle/>
          <a:p>
            <a:pPr>
              <a:spcAft>
                <a:spcPts val="600"/>
              </a:spcAft>
            </a:pPr>
            <a:r>
              <a:rPr lang="en-US" sz="2400">
                <a:solidFill>
                  <a:schemeClr val="accent1"/>
                </a:solidFill>
                <a:latin typeface="+mj-lt"/>
              </a:rPr>
              <a:t>Network/Layer 4 load balancer </a:t>
            </a:r>
          </a:p>
        </p:txBody>
      </p:sp>
      <p:sp>
        <p:nvSpPr>
          <p:cNvPr id="7" name="TextBox 6">
            <a:extLst>
              <a:ext uri="{FF2B5EF4-FFF2-40B4-BE49-F238E27FC236}">
                <a16:creationId xmlns:a16="http://schemas.microsoft.com/office/drawing/2014/main" id="{AFC1F0E1-2683-A64A-8E07-A07AEF00D980}"/>
              </a:ext>
            </a:extLst>
          </p:cNvPr>
          <p:cNvSpPr txBox="1"/>
          <p:nvPr/>
        </p:nvSpPr>
        <p:spPr>
          <a:xfrm>
            <a:off x="3347410" y="1872936"/>
            <a:ext cx="2592258" cy="1400383"/>
          </a:xfrm>
          <a:prstGeom prst="rect">
            <a:avLst/>
          </a:prstGeom>
          <a:noFill/>
        </p:spPr>
        <p:txBody>
          <a:bodyPr wrap="square" rtlCol="0">
            <a:spAutoFit/>
          </a:bodyPr>
          <a:lstStyle/>
          <a:p>
            <a:pPr>
              <a:spcAft>
                <a:spcPts val="600"/>
              </a:spcAft>
            </a:pPr>
            <a:r>
              <a:rPr lang="en-US" sz="2400">
                <a:solidFill>
                  <a:schemeClr val="accent1"/>
                </a:solidFill>
                <a:latin typeface="+mj-lt"/>
              </a:rPr>
              <a:t>TCP/UDP applications</a:t>
            </a:r>
          </a:p>
          <a:p>
            <a:pPr marL="0" lvl="1">
              <a:spcAft>
                <a:spcPts val="600"/>
              </a:spcAft>
            </a:pPr>
            <a:r>
              <a:rPr lang="en-US" sz="1600">
                <a:solidFill>
                  <a:schemeClr val="tx1">
                    <a:lumMod val="75000"/>
                  </a:schemeClr>
                </a:solidFill>
                <a:latin typeface="Segoe UI" panose="020B0502040204020203" pitchFamily="34" charset="0"/>
              </a:rPr>
              <a:t>Supports HTTP and HTTPS health probes</a:t>
            </a:r>
          </a:p>
        </p:txBody>
      </p:sp>
      <p:sp>
        <p:nvSpPr>
          <p:cNvPr id="8" name="TextBox 7">
            <a:extLst>
              <a:ext uri="{FF2B5EF4-FFF2-40B4-BE49-F238E27FC236}">
                <a16:creationId xmlns:a16="http://schemas.microsoft.com/office/drawing/2014/main" id="{0FE56FE8-2220-0C46-8EC5-2DC403D35E8F}"/>
              </a:ext>
            </a:extLst>
          </p:cNvPr>
          <p:cNvSpPr txBox="1"/>
          <p:nvPr/>
        </p:nvSpPr>
        <p:spPr>
          <a:xfrm>
            <a:off x="6199322" y="1872936"/>
            <a:ext cx="2592258" cy="461665"/>
          </a:xfrm>
          <a:prstGeom prst="rect">
            <a:avLst/>
          </a:prstGeom>
          <a:noFill/>
        </p:spPr>
        <p:txBody>
          <a:bodyPr wrap="square" rtlCol="0">
            <a:spAutoFit/>
          </a:bodyPr>
          <a:lstStyle/>
          <a:p>
            <a:pPr>
              <a:spcAft>
                <a:spcPts val="600"/>
              </a:spcAft>
            </a:pPr>
            <a:r>
              <a:rPr lang="en-US" sz="2400">
                <a:solidFill>
                  <a:schemeClr val="accent1"/>
                </a:solidFill>
                <a:latin typeface="+mj-lt"/>
              </a:rPr>
              <a:t>Ultra-low latency</a:t>
            </a:r>
          </a:p>
        </p:txBody>
      </p:sp>
      <p:sp>
        <p:nvSpPr>
          <p:cNvPr id="9" name="TextBox 8">
            <a:extLst>
              <a:ext uri="{FF2B5EF4-FFF2-40B4-BE49-F238E27FC236}">
                <a16:creationId xmlns:a16="http://schemas.microsoft.com/office/drawing/2014/main" id="{939D392A-04A3-AB47-800E-5E0850FDE7DE}"/>
              </a:ext>
            </a:extLst>
          </p:cNvPr>
          <p:cNvSpPr txBox="1"/>
          <p:nvPr/>
        </p:nvSpPr>
        <p:spPr>
          <a:xfrm>
            <a:off x="9051235" y="1872936"/>
            <a:ext cx="2592258" cy="461665"/>
          </a:xfrm>
          <a:prstGeom prst="rect">
            <a:avLst/>
          </a:prstGeom>
          <a:noFill/>
        </p:spPr>
        <p:txBody>
          <a:bodyPr wrap="square" rtlCol="0">
            <a:spAutoFit/>
          </a:bodyPr>
          <a:lstStyle/>
          <a:p>
            <a:pPr>
              <a:spcAft>
                <a:spcPts val="600"/>
              </a:spcAft>
            </a:pPr>
            <a:r>
              <a:rPr lang="en-US" sz="2400">
                <a:solidFill>
                  <a:schemeClr val="accent1"/>
                </a:solidFill>
                <a:latin typeface="+mj-lt"/>
              </a:rPr>
              <a:t>High bandwidth</a:t>
            </a:r>
          </a:p>
        </p:txBody>
      </p:sp>
      <p:sp>
        <p:nvSpPr>
          <p:cNvPr id="10" name="TextBox 9">
            <a:extLst>
              <a:ext uri="{FF2B5EF4-FFF2-40B4-BE49-F238E27FC236}">
                <a16:creationId xmlns:a16="http://schemas.microsoft.com/office/drawing/2014/main" id="{0A986B8F-3186-0744-8E85-2A8F4CB17DC0}"/>
              </a:ext>
            </a:extLst>
          </p:cNvPr>
          <p:cNvSpPr txBox="1"/>
          <p:nvPr/>
        </p:nvSpPr>
        <p:spPr>
          <a:xfrm>
            <a:off x="6265929" y="4317946"/>
            <a:ext cx="2592258" cy="830997"/>
          </a:xfrm>
          <a:prstGeom prst="rect">
            <a:avLst/>
          </a:prstGeom>
          <a:noFill/>
        </p:spPr>
        <p:txBody>
          <a:bodyPr wrap="square" rtlCol="0">
            <a:spAutoFit/>
          </a:bodyPr>
          <a:lstStyle/>
          <a:p>
            <a:pPr>
              <a:spcAft>
                <a:spcPts val="600"/>
              </a:spcAft>
            </a:pPr>
            <a:r>
              <a:rPr lang="en-US" sz="2400">
                <a:solidFill>
                  <a:schemeClr val="accent1"/>
                </a:solidFill>
                <a:latin typeface="+mj-lt"/>
              </a:rPr>
              <a:t>Availability zones support</a:t>
            </a:r>
          </a:p>
        </p:txBody>
      </p:sp>
      <p:sp>
        <p:nvSpPr>
          <p:cNvPr id="13" name="TextBox 12">
            <a:extLst>
              <a:ext uri="{FF2B5EF4-FFF2-40B4-BE49-F238E27FC236}">
                <a16:creationId xmlns:a16="http://schemas.microsoft.com/office/drawing/2014/main" id="{7FFFCCDF-D44F-7D4A-869B-DD7C2B89798D}"/>
              </a:ext>
            </a:extLst>
          </p:cNvPr>
          <p:cNvSpPr txBox="1"/>
          <p:nvPr/>
        </p:nvSpPr>
        <p:spPr>
          <a:xfrm>
            <a:off x="3428383" y="4317946"/>
            <a:ext cx="2592258" cy="830997"/>
          </a:xfrm>
          <a:prstGeom prst="rect">
            <a:avLst/>
          </a:prstGeom>
          <a:noFill/>
        </p:spPr>
        <p:txBody>
          <a:bodyPr wrap="square" rtlCol="0">
            <a:spAutoFit/>
          </a:bodyPr>
          <a:lstStyle/>
          <a:p>
            <a:pPr>
              <a:spcAft>
                <a:spcPts val="600"/>
              </a:spcAft>
            </a:pPr>
            <a:r>
              <a:rPr lang="en-US" sz="2400">
                <a:solidFill>
                  <a:schemeClr val="accent1"/>
                </a:solidFill>
                <a:latin typeface="+mj-lt"/>
              </a:rPr>
              <a:t>Multiple Public IPs on frontend</a:t>
            </a:r>
          </a:p>
        </p:txBody>
      </p:sp>
      <p:cxnSp>
        <p:nvCxnSpPr>
          <p:cNvPr id="15" name="Straight Connector 14">
            <a:extLst>
              <a:ext uri="{FF2B5EF4-FFF2-40B4-BE49-F238E27FC236}">
                <a16:creationId xmlns:a16="http://schemas.microsoft.com/office/drawing/2014/main" id="{91AAB605-E611-554A-9590-EE9BABD2ABF1}"/>
              </a:ext>
            </a:extLst>
          </p:cNvPr>
          <p:cNvCxnSpPr>
            <a:cxnSpLocks/>
          </p:cNvCxnSpPr>
          <p:nvPr/>
        </p:nvCxnSpPr>
        <p:spPr>
          <a:xfrm>
            <a:off x="588263" y="4158551"/>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EB11A9-314D-FB46-BC35-3CE91DDB7D65}"/>
              </a:ext>
            </a:extLst>
          </p:cNvPr>
          <p:cNvCxnSpPr>
            <a:cxnSpLocks/>
          </p:cNvCxnSpPr>
          <p:nvPr/>
        </p:nvCxnSpPr>
        <p:spPr>
          <a:xfrm>
            <a:off x="6338993" y="4158551"/>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1AD38D-F1CF-AF4A-BA1E-1CB9A2383AB0}"/>
              </a:ext>
            </a:extLst>
          </p:cNvPr>
          <p:cNvCxnSpPr>
            <a:cxnSpLocks/>
          </p:cNvCxnSpPr>
          <p:nvPr/>
        </p:nvCxnSpPr>
        <p:spPr>
          <a:xfrm>
            <a:off x="3481746" y="4158551"/>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761BA3-DE82-0840-8B37-74082B10C89E}"/>
              </a:ext>
            </a:extLst>
          </p:cNvPr>
          <p:cNvCxnSpPr>
            <a:cxnSpLocks/>
          </p:cNvCxnSpPr>
          <p:nvPr/>
        </p:nvCxnSpPr>
        <p:spPr>
          <a:xfrm>
            <a:off x="58826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5B8CD5-6B88-4541-817C-9461BC272EB6}"/>
              </a:ext>
            </a:extLst>
          </p:cNvPr>
          <p:cNvCxnSpPr>
            <a:cxnSpLocks/>
          </p:cNvCxnSpPr>
          <p:nvPr/>
        </p:nvCxnSpPr>
        <p:spPr>
          <a:xfrm>
            <a:off x="343814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55A4BA-68DA-9B43-AAE7-4DF8A498C683}"/>
              </a:ext>
            </a:extLst>
          </p:cNvPr>
          <p:cNvCxnSpPr>
            <a:cxnSpLocks/>
          </p:cNvCxnSpPr>
          <p:nvPr/>
        </p:nvCxnSpPr>
        <p:spPr>
          <a:xfrm>
            <a:off x="628802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25A5F8-81EE-2949-9D04-DD949E121E11}"/>
              </a:ext>
            </a:extLst>
          </p:cNvPr>
          <p:cNvCxnSpPr>
            <a:cxnSpLocks/>
          </p:cNvCxnSpPr>
          <p:nvPr/>
        </p:nvCxnSpPr>
        <p:spPr>
          <a:xfrm>
            <a:off x="913790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4A7998F-0C48-454F-A964-6D90C9262866}"/>
              </a:ext>
            </a:extLst>
          </p:cNvPr>
          <p:cNvGrpSpPr/>
          <p:nvPr/>
        </p:nvGrpSpPr>
        <p:grpSpPr>
          <a:xfrm>
            <a:off x="0" y="6497955"/>
            <a:ext cx="12192000" cy="360045"/>
            <a:chOff x="0" y="6497955"/>
            <a:chExt cx="12192000" cy="360045"/>
          </a:xfrm>
        </p:grpSpPr>
        <p:sp>
          <p:nvSpPr>
            <p:cNvPr id="23" name="bk object 17">
              <a:extLst>
                <a:ext uri="{FF2B5EF4-FFF2-40B4-BE49-F238E27FC236}">
                  <a16:creationId xmlns:a16="http://schemas.microsoft.com/office/drawing/2014/main" id="{99D7370A-6DE6-41DC-87B5-ABCAD443B7E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4" name="TextBox 23">
              <a:extLst>
                <a:ext uri="{FF2B5EF4-FFF2-40B4-BE49-F238E27FC236}">
                  <a16:creationId xmlns:a16="http://schemas.microsoft.com/office/drawing/2014/main" id="{FFC08461-4D2E-4863-A756-115F62C68B27}"/>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525968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1  -  Read-Only" id="{DF3E2321-CA72-4F74-B283-9A7D77BC8A22}" vid="{9C882195-FF10-49E2-955B-9F17C12D9661}"/>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3049</Words>
  <Application>Microsoft Office PowerPoint</Application>
  <PresentationFormat>Widescreen</PresentationFormat>
  <Paragraphs>665</Paragraphs>
  <Slides>53</Slides>
  <Notes>37</Notes>
  <HiddenSlides>3</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Arial</vt:lpstr>
      <vt:lpstr>Calibri</vt:lpstr>
      <vt:lpstr>Consolas</vt:lpstr>
      <vt:lpstr>Courier New</vt:lpstr>
      <vt:lpstr>Segoe UI</vt:lpstr>
      <vt:lpstr>Segoe UI Light</vt:lpstr>
      <vt:lpstr>Segoe UI Light (Headings)</vt:lpstr>
      <vt:lpstr>Segoe UI Semibold</vt:lpstr>
      <vt:lpstr>Segoe UI Semibold (Headings)</vt:lpstr>
      <vt:lpstr>Segoe UI Semilight</vt:lpstr>
      <vt:lpstr>Segoe UI Semilight (Body)</vt:lpstr>
      <vt:lpstr>Wingdings</vt:lpstr>
      <vt:lpstr>2_6-51096_Microsoft_Inspire_Black_Template</vt:lpstr>
      <vt:lpstr>4_Office Theme</vt:lpstr>
      <vt:lpstr>5_Office Theme</vt:lpstr>
      <vt:lpstr>1_Azure Design Template</vt:lpstr>
      <vt:lpstr>think-cell Slide</vt:lpstr>
      <vt:lpstr>Scaling with Azure</vt:lpstr>
      <vt:lpstr>Who am I?</vt:lpstr>
      <vt:lpstr>PowerPoint Presentation</vt:lpstr>
      <vt:lpstr>PowerPoint Presentation</vt:lpstr>
      <vt:lpstr>Azure Networking Services</vt:lpstr>
      <vt:lpstr>What is a Load Balancer?</vt:lpstr>
      <vt:lpstr>Why use Azure for load balancing?</vt:lpstr>
      <vt:lpstr>Azure’s load balancing options</vt:lpstr>
      <vt:lpstr>Azure Load Balancer </vt:lpstr>
      <vt:lpstr>Azure Load Balancer components </vt:lpstr>
      <vt:lpstr>Azure Load Balancer routing </vt:lpstr>
      <vt:lpstr>Azure Load Balancer</vt:lpstr>
      <vt:lpstr>Application Gateway</vt:lpstr>
      <vt:lpstr>Application Gateway components</vt:lpstr>
      <vt:lpstr>Application Gateway routing</vt:lpstr>
      <vt:lpstr>Azure Application Gateway </vt:lpstr>
      <vt:lpstr>Azure Web Application Firewall Cloud native Web Application Firewall</vt:lpstr>
      <vt:lpstr>PowerPoint Presentation</vt:lpstr>
      <vt:lpstr>Traffic Manager</vt:lpstr>
      <vt:lpstr>Scenarios</vt:lpstr>
      <vt:lpstr>How Traffic Manager Works</vt:lpstr>
      <vt:lpstr>Weighted Traffic Routing</vt:lpstr>
      <vt:lpstr>Performance Traffic Routing</vt:lpstr>
      <vt:lpstr>Geo Routing</vt:lpstr>
      <vt:lpstr>External Endpoints</vt:lpstr>
      <vt:lpstr>Nested Profiles</vt:lpstr>
      <vt:lpstr>Real User Performance</vt:lpstr>
      <vt:lpstr>Traffic View</vt:lpstr>
      <vt:lpstr>PowerPoint Presentation</vt:lpstr>
      <vt:lpstr>PowerPoint Presentation</vt:lpstr>
      <vt:lpstr>Azure Front Door </vt:lpstr>
      <vt:lpstr>Built-in failover</vt:lpstr>
      <vt:lpstr>On Prem to Cloud Migration with Front Door</vt:lpstr>
      <vt:lpstr>PowerPoint Presentation</vt:lpstr>
      <vt:lpstr>Which one do we choose?</vt:lpstr>
      <vt:lpstr>Best practices  Azure Load Balancing</vt:lpstr>
      <vt:lpstr>Azure Load Balancing options </vt:lpstr>
      <vt:lpstr>PowerPoint Presentation</vt:lpstr>
      <vt:lpstr>Beyond load balancing</vt:lpstr>
      <vt:lpstr>Azure CDN</vt:lpstr>
      <vt:lpstr>Instant scale-out from storage with CDN</vt:lpstr>
      <vt:lpstr>Azure Managed Databases</vt:lpstr>
      <vt:lpstr>What’s Special About Azure Cache for Redis?</vt:lpstr>
      <vt:lpstr>Simplify development with a fully managed service </vt:lpstr>
      <vt:lpstr>Do more with your data with Azure integration </vt:lpstr>
      <vt:lpstr>Depend on built-in enterprise-grade capability </vt:lpstr>
      <vt:lpstr>PowerPoint Presentation</vt:lpstr>
      <vt:lpstr>PowerPoint Presentation</vt:lpstr>
      <vt:lpstr>PowerPoint Presentation</vt:lpstr>
      <vt:lpstr>PowerPoint Presentation</vt:lpstr>
      <vt:lpstr>PowerPoint Presentation</vt:lpstr>
      <vt:lpstr>PowerPoint Presentation</vt:lpstr>
      <vt:lpstr>Thank you!  Resources: https://aka.ms/networking/resources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2021-04-20T07:48:53Z</dcterms:created>
  <dcterms:modified xsi:type="dcterms:W3CDTF">2021-04-20T07:49:03Z</dcterms:modified>
</cp:coreProperties>
</file>